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96" r:id="rId1"/>
  </p:sldMasterIdLst>
  <p:notesMasterIdLst>
    <p:notesMasterId r:id="rId43"/>
  </p:notesMasterIdLst>
  <p:sldIdLst>
    <p:sldId id="597" r:id="rId2"/>
    <p:sldId id="598" r:id="rId3"/>
    <p:sldId id="599" r:id="rId4"/>
    <p:sldId id="600" r:id="rId5"/>
    <p:sldId id="601" r:id="rId6"/>
    <p:sldId id="602" r:id="rId7"/>
    <p:sldId id="552" r:id="rId8"/>
    <p:sldId id="603" r:id="rId9"/>
    <p:sldId id="604" r:id="rId10"/>
    <p:sldId id="592" r:id="rId11"/>
    <p:sldId id="591" r:id="rId12"/>
    <p:sldId id="590" r:id="rId13"/>
    <p:sldId id="593" r:id="rId14"/>
    <p:sldId id="605" r:id="rId15"/>
    <p:sldId id="587" r:id="rId16"/>
    <p:sldId id="588" r:id="rId17"/>
    <p:sldId id="589" r:id="rId18"/>
    <p:sldId id="606" r:id="rId19"/>
    <p:sldId id="607" r:id="rId20"/>
    <p:sldId id="594" r:id="rId21"/>
    <p:sldId id="623" r:id="rId22"/>
    <p:sldId id="578" r:id="rId23"/>
    <p:sldId id="579" r:id="rId24"/>
    <p:sldId id="608" r:id="rId25"/>
    <p:sldId id="609" r:id="rId26"/>
    <p:sldId id="612" r:id="rId27"/>
    <p:sldId id="613" r:id="rId28"/>
    <p:sldId id="614" r:id="rId29"/>
    <p:sldId id="615" r:id="rId30"/>
    <p:sldId id="616" r:id="rId31"/>
    <p:sldId id="617" r:id="rId32"/>
    <p:sldId id="582" r:id="rId33"/>
    <p:sldId id="583" r:id="rId34"/>
    <p:sldId id="610" r:id="rId35"/>
    <p:sldId id="611" r:id="rId36"/>
    <p:sldId id="626" r:id="rId37"/>
    <p:sldId id="619" r:id="rId38"/>
    <p:sldId id="620" r:id="rId39"/>
    <p:sldId id="621" r:id="rId40"/>
    <p:sldId id="624" r:id="rId41"/>
    <p:sldId id="596" r:id="rId4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DBD"/>
    <a:srgbClr val="FFF301"/>
    <a:srgbClr val="004C22"/>
    <a:srgbClr val="990000"/>
    <a:srgbClr val="000046"/>
    <a:srgbClr val="8F7B87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667" autoAdjust="0"/>
    <p:restoredTop sz="99748" autoAdjust="0"/>
  </p:normalViewPr>
  <p:slideViewPr>
    <p:cSldViewPr>
      <p:cViewPr>
        <p:scale>
          <a:sx n="75" d="100"/>
          <a:sy n="75" d="100"/>
        </p:scale>
        <p:origin x="-2664" y="-990"/>
      </p:cViewPr>
      <p:guideLst>
        <p:guide orient="horz" pos="2160"/>
        <p:guide pos="2546"/>
      </p:guideLst>
    </p:cSldViewPr>
  </p:slideViewPr>
  <p:outlineViewPr>
    <p:cViewPr>
      <p:scale>
        <a:sx n="33" d="100"/>
        <a:sy n="33" d="100"/>
      </p:scale>
      <p:origin x="0" y="87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9764982502188826E-2"/>
          <c:y val="8.8819645913023854E-2"/>
          <c:w val="0.87872336468024581"/>
          <c:h val="0.6352025728873942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</c:v>
                </c:pt>
              </c:strCache>
            </c:strRef>
          </c:tx>
          <c:dLbls>
            <c:dLbl>
              <c:idx val="0"/>
              <c:layout>
                <c:manualLayout>
                  <c:x val="-1.2176570774849491E-2"/>
                  <c:y val="2.0745844881808959E-2"/>
                </c:manualLayout>
              </c:layout>
              <c:showVal val="1"/>
            </c:dLbl>
            <c:dLbl>
              <c:idx val="1"/>
              <c:layout>
                <c:manualLayout>
                  <c:x val="-8.5235324279661264E-3"/>
                  <c:y val="4.2349076588556966E-2"/>
                </c:manualLayout>
              </c:layout>
              <c:showVal val="1"/>
            </c:dLbl>
            <c:dLbl>
              <c:idx val="2"/>
              <c:layout>
                <c:manualLayout>
                  <c:x val="-1.2176474897094405E-2"/>
                  <c:y val="2.2075909730133819E-2"/>
                </c:manualLayout>
              </c:layout>
              <c:showVal val="1"/>
            </c:dLbl>
            <c:dLbl>
              <c:idx val="3"/>
              <c:layout>
                <c:manualLayout>
                  <c:x val="-7.9191190598457434E-3"/>
                  <c:y val="2.584523012182899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2229.8000000000002</c:v>
                </c:pt>
                <c:pt idx="1">
                  <c:v>1919</c:v>
                </c:pt>
                <c:pt idx="2">
                  <c:v>1784.3</c:v>
                </c:pt>
                <c:pt idx="3">
                  <c:v>1210.5999999999999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</c:v>
                </c:pt>
              </c:strCache>
            </c:strRef>
          </c:tx>
          <c:dLbls>
            <c:dLbl>
              <c:idx val="0"/>
              <c:layout>
                <c:manualLayout>
                  <c:x val="1.2176474897094405E-2"/>
                  <c:y val="2.7259068469628962E-2"/>
                </c:manualLayout>
              </c:layout>
              <c:showVal val="1"/>
            </c:dLbl>
            <c:dLbl>
              <c:idx val="1"/>
              <c:layout>
                <c:manualLayout>
                  <c:x val="7.3058849382566394E-3"/>
                  <c:y val="3.8055726644082979E-2"/>
                </c:manualLayout>
              </c:layout>
              <c:showVal val="1"/>
            </c:dLbl>
            <c:dLbl>
              <c:idx val="2"/>
              <c:layout>
                <c:manualLayout>
                  <c:x val="1.5829417366222752E-2"/>
                  <c:y val="2.0409031293812111E-2"/>
                </c:manualLayout>
              </c:layout>
              <c:showVal val="1"/>
            </c:dLbl>
            <c:dLbl>
              <c:idx val="3"/>
              <c:layout>
                <c:manualLayout>
                  <c:x val="1.3394122386803851E-2"/>
                  <c:y val="3.688338139365605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2335.5</c:v>
                </c:pt>
                <c:pt idx="1">
                  <c:v>1919</c:v>
                </c:pt>
                <c:pt idx="2">
                  <c:v>1784.3</c:v>
                </c:pt>
                <c:pt idx="3">
                  <c:v>1210.5999999999999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 (-), профицит (+)</c:v>
                </c:pt>
              </c:strCache>
            </c:strRef>
          </c:tx>
          <c:dLbls>
            <c:dLbl>
              <c:idx val="0"/>
              <c:layout>
                <c:manualLayout>
                  <c:x val="-2.7943571722505497E-3"/>
                  <c:y val="0.1958277340724368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/>
                      <a:t>-105,</a:t>
                    </a:r>
                    <a:r>
                      <a:rPr lang="en-US" sz="1600" b="1" dirty="0" smtClean="0"/>
                      <a:t>6</a:t>
                    </a:r>
                    <a:endParaRPr lang="en-US" sz="16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4352949794188778E-3"/>
                  <c:y val="4.0143784353798846E-2"/>
                </c:manualLayout>
              </c:layout>
              <c:showVal val="1"/>
            </c:dLbl>
            <c:dLbl>
              <c:idx val="2"/>
              <c:layout>
                <c:manualLayout>
                  <c:x val="-1.2176474897094421E-3"/>
                  <c:y val="4.7058959152988418E-2"/>
                </c:manualLayout>
              </c:layout>
              <c:showVal val="1"/>
            </c:dLbl>
            <c:dLbl>
              <c:idx val="3"/>
              <c:layout>
                <c:manualLayout>
                  <c:x val="-6.0882374485472131E-3"/>
                  <c:y val="1.761151825921053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-105.6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71359872"/>
        <c:axId val="34681984"/>
      </c:barChart>
      <c:catAx>
        <c:axId val="71359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4681984"/>
        <c:crosses val="autoZero"/>
        <c:auto val="1"/>
        <c:lblAlgn val="ctr"/>
        <c:lblOffset val="0"/>
      </c:catAx>
      <c:valAx>
        <c:axId val="34681984"/>
        <c:scaling>
          <c:orientation val="minMax"/>
        </c:scaling>
        <c:delete val="1"/>
        <c:axPos val="l"/>
        <c:numFmt formatCode="0.0" sourceLinked="1"/>
        <c:tickLblPos val="nextTo"/>
        <c:crossAx val="71359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2876482222155029E-2"/>
          <c:y val="0.74655645454799968"/>
          <c:w val="0.9659058702881439"/>
          <c:h val="0.2336904028668232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5277777777777781E-2"/>
          <c:y val="0.26666480024636746"/>
          <c:w val="0.96944444444444799"/>
          <c:h val="0.4775394981195816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1.3888888888889015E-2"/>
                  <c:y val="-2.962942224959638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0,0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7777777777778221E-3"/>
                  <c:y val="-3.55553066995156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ru-RU" b="1"/>
                      <a:t>,0</a:t>
                    </a:r>
                    <a:endParaRPr lang="en-US" b="1"/>
                  </a:p>
                </c:rich>
              </c:tx>
              <c:showVal val="1"/>
            </c:dLbl>
            <c:dLbl>
              <c:idx val="2"/>
              <c:layout>
                <c:manualLayout>
                  <c:x val="5.5555555555555558E-3"/>
                  <c:y val="-3.55553066995156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ru-RU" b="1"/>
                      <a:t>,0</a:t>
                    </a:r>
                    <a:endParaRPr lang="en-US" b="1"/>
                  </a:p>
                </c:rich>
              </c:tx>
              <c:showVal val="1"/>
            </c:dLbl>
            <c:dLbl>
              <c:idx val="3"/>
              <c:layout>
                <c:manualLayout>
                  <c:x val="8.3333333333333367E-3"/>
                  <c:y val="-3.55553066995156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ru-RU" b="1"/>
                      <a:t>,0</a:t>
                    </a:r>
                    <a:endParaRPr lang="en-US" b="1"/>
                  </a:p>
                </c:rich>
              </c:tx>
              <c:showVal val="1"/>
            </c:dLbl>
            <c:dLbl>
              <c:idx val="4"/>
              <c:layout>
                <c:manualLayout>
                  <c:x val="4.1666666666666683E-3"/>
                  <c:y val="-3.55553066995156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,0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box"/>
        <c:axId val="111610880"/>
        <c:axId val="111661824"/>
        <c:axId val="0"/>
      </c:bar3DChart>
      <c:catAx>
        <c:axId val="1116108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1661824"/>
        <c:crosses val="autoZero"/>
        <c:auto val="1"/>
        <c:lblAlgn val="ctr"/>
        <c:lblOffset val="100"/>
      </c:catAx>
      <c:valAx>
        <c:axId val="111661824"/>
        <c:scaling>
          <c:orientation val="minMax"/>
        </c:scaling>
        <c:delete val="1"/>
        <c:axPos val="l"/>
        <c:numFmt formatCode="General" sourceLinked="1"/>
        <c:tickLblPos val="nextTo"/>
        <c:crossAx val="1116108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chemeClr val="accent1"/>
                </a:solidFill>
              </a:rPr>
              <a:t>Объем расходов на обслуживание </a:t>
            </a:r>
            <a:endParaRPr lang="ru-RU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accent1"/>
                </a:solidFill>
              </a:rPr>
              <a:t>муниципального </a:t>
            </a:r>
            <a:r>
              <a:rPr lang="ru-RU" dirty="0">
                <a:solidFill>
                  <a:schemeClr val="accent1"/>
                </a:solidFill>
              </a:rPr>
              <a:t>долга </a:t>
            </a:r>
            <a:r>
              <a:rPr lang="ru-RU" dirty="0" smtClean="0">
                <a:solidFill>
                  <a:schemeClr val="accent1"/>
                </a:solidFill>
              </a:rPr>
              <a:t>района, </a:t>
            </a:r>
            <a:r>
              <a:rPr lang="ru-RU" sz="1600" dirty="0" smtClean="0">
                <a:solidFill>
                  <a:schemeClr val="accent1"/>
                </a:solidFill>
              </a:rPr>
              <a:t>млн.руб</a:t>
            </a:r>
            <a:r>
              <a:rPr lang="ru-RU" sz="1600" dirty="0">
                <a:solidFill>
                  <a:schemeClr val="accent1"/>
                </a:solidFill>
              </a:rPr>
              <a:t>.</a:t>
            </a:r>
            <a:endParaRPr lang="ru-RU" dirty="0">
              <a:solidFill>
                <a:schemeClr val="accent1"/>
              </a:solidFill>
            </a:endParaRPr>
          </a:p>
        </c:rich>
      </c:tx>
      <c:layout>
        <c:manualLayout>
          <c:xMode val="edge"/>
          <c:yMode val="edge"/>
          <c:x val="0.21027176290463687"/>
          <c:y val="3.33335199771548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1.5277777777777781E-2"/>
          <c:y val="0.22038966015629124"/>
          <c:w val="0.96944444444444799"/>
          <c:h val="0.5397993518787467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1.1111111111111125E-2"/>
                  <c:y val="-2.222229999055114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</a:t>
                    </a:r>
                    <a:r>
                      <a:rPr lang="ru-RU" b="1" dirty="0" smtClean="0"/>
                      <a:t>,0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3888888888889006E-2"/>
                  <c:y val="-3.3333519977154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ru-RU" b="1"/>
                      <a:t>,0</a:t>
                    </a:r>
                    <a:endParaRPr lang="en-US" b="1"/>
                  </a:p>
                </c:rich>
              </c:tx>
              <c:showVal val="1"/>
            </c:dLbl>
            <c:dLbl>
              <c:idx val="2"/>
              <c:layout>
                <c:manualLayout>
                  <c:x val="6.9444444444444883E-3"/>
                  <c:y val="-3.333344998582678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ru-RU" b="1"/>
                      <a:t>,0</a:t>
                    </a:r>
                    <a:endParaRPr lang="en-US" b="1"/>
                  </a:p>
                </c:rich>
              </c:tx>
              <c:showVal val="1"/>
            </c:dLbl>
            <c:dLbl>
              <c:idx val="3"/>
              <c:layout>
                <c:manualLayout>
                  <c:x val="4.1666666666666683E-3"/>
                  <c:y val="-3.333344998582678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0</a:t>
                    </a:r>
                    <a:r>
                      <a:rPr lang="ru-RU" b="1"/>
                      <a:t>,0</a:t>
                    </a:r>
                    <a:endParaRPr lang="en-US" b="1"/>
                  </a:p>
                </c:rich>
              </c:tx>
              <c:showVal val="1"/>
            </c:dLbl>
            <c:dLbl>
              <c:idx val="4"/>
              <c:layout>
                <c:manualLayout>
                  <c:x val="1.3888888888889028E-3"/>
                  <c:y val="-3.333344998582678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,0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box"/>
        <c:axId val="111677824"/>
        <c:axId val="111679360"/>
        <c:axId val="0"/>
      </c:bar3DChart>
      <c:catAx>
        <c:axId val="111677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1679360"/>
        <c:crosses val="autoZero"/>
        <c:auto val="1"/>
        <c:lblAlgn val="ctr"/>
        <c:lblOffset val="100"/>
      </c:catAx>
      <c:valAx>
        <c:axId val="111679360"/>
        <c:scaling>
          <c:orientation val="minMax"/>
        </c:scaling>
        <c:delete val="1"/>
        <c:axPos val="l"/>
        <c:numFmt formatCode="General" sourceLinked="1"/>
        <c:tickLblPos val="nextTo"/>
        <c:crossAx val="1116778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2726652339263719"/>
          <c:y val="0.1386901637295338"/>
          <c:w val="0.27635922528025475"/>
          <c:h val="0.735318085239344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accent3"/>
              </a:solidFill>
            </c:spPr>
          </c:dPt>
          <c:dPt>
            <c:idx val="3"/>
            <c:spPr>
              <a:solidFill>
                <a:schemeClr val="accent4"/>
              </a:solidFill>
            </c:spPr>
          </c:dPt>
          <c:dPt>
            <c:idx val="4"/>
            <c:spPr>
              <a:solidFill>
                <a:schemeClr val="accent5"/>
              </a:solidFill>
            </c:spPr>
          </c:dPt>
          <c:dLbls>
            <c:dLbl>
              <c:idx val="0"/>
              <c:layout>
                <c:manualLayout>
                  <c:x val="9.3967004498014747E-2"/>
                  <c:y val="0.3555550556180478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accent4"/>
                        </a:solidFill>
                        <a:latin typeface="+mn-lt"/>
                      </a:defRPr>
                    </a:pPr>
                    <a:r>
                      <a:rPr lang="ru-RU" sz="1600" b="1" dirty="0" smtClean="0">
                        <a:solidFill>
                          <a:schemeClr val="accent4"/>
                        </a:solidFill>
                        <a:latin typeface="+mn-lt"/>
                        <a:cs typeface="Times New Roman" pitchFamily="18" charset="0"/>
                      </a:rPr>
                      <a:t>52,3%</a:t>
                    </a:r>
                    <a:endParaRPr lang="en-US" sz="1400" b="1" dirty="0">
                      <a:solidFill>
                        <a:schemeClr val="accent4"/>
                      </a:solidFill>
                      <a:latin typeface="+mn-lt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-5.3384522095915904E-2"/>
                  <c:y val="-0.29206349206349208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 dirty="0" smtClean="0">
                        <a:solidFill>
                          <a:schemeClr val="accent2"/>
                        </a:solidFill>
                      </a:rPr>
                      <a:t>3</a:t>
                    </a:r>
                    <a:r>
                      <a:rPr lang="ru-RU" sz="1600" b="1" dirty="0" smtClean="0">
                        <a:solidFill>
                          <a:schemeClr val="accent2"/>
                        </a:solidFill>
                      </a:rPr>
                      <a:t>9,5%</a:t>
                    </a:r>
                    <a:endParaRPr lang="en-US" sz="1600" b="1" dirty="0">
                      <a:solidFill>
                        <a:schemeClr val="accent2"/>
                      </a:solidFill>
                    </a:endParaRPr>
                  </a:p>
                </c:rich>
              </c:tx>
              <c:spPr/>
              <c:showVal val="1"/>
            </c:dLbl>
            <c:delete val="1"/>
          </c:dLbls>
          <c:cat>
            <c:strRef>
              <c:f>Лист1!$A$2:$A$6</c:f>
              <c:strCache>
                <c:ptCount val="5"/>
                <c:pt idx="0">
                  <c:v>Образование 39,7%</c:v>
                </c:pt>
                <c:pt idx="1">
                  <c:v>Культура 5,5%</c:v>
                </c:pt>
                <c:pt idx="2">
                  <c:v>Физическая культура 4,4%</c:v>
                </c:pt>
                <c:pt idx="3">
                  <c:v>Социальная политика 2,7%</c:v>
                </c:pt>
                <c:pt idx="4">
                  <c:v>Другие отрасли 47,7%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39.700000000000003</c:v>
                </c:pt>
                <c:pt idx="1">
                  <c:v>5.5</c:v>
                </c:pt>
                <c:pt idx="2">
                  <c:v>4.4000000000000004</c:v>
                </c:pt>
                <c:pt idx="3">
                  <c:v>2.7</c:v>
                </c:pt>
                <c:pt idx="4">
                  <c:v>47.7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210696993364959"/>
          <c:y val="7.7240344956881963E-4"/>
          <c:w val="0.46281367369574994"/>
          <c:h val="0.9984551931008623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plotArea>
      <c:layout>
        <c:manualLayout>
          <c:layoutTarget val="inner"/>
          <c:xMode val="edge"/>
          <c:yMode val="edge"/>
          <c:x val="7.2276808975778303E-2"/>
          <c:y val="0.12046974883665822"/>
          <c:w val="0.70010480946612164"/>
          <c:h val="0.4165189554469133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49,3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49,3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6.903943048449772E-3"/>
                  <c:y val="2.693611263112809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18,7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Работники культуры</c:v>
                </c:pt>
                <c:pt idx="1">
                  <c:v>Работники допобразования</c:v>
                </c:pt>
                <c:pt idx="2">
                  <c:v>Размер МРОТ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49.3</c:v>
                </c:pt>
                <c:pt idx="1">
                  <c:v>50.3</c:v>
                </c:pt>
                <c:pt idx="2">
                  <c:v>18.7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55,4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-5.1779572863372295E-3"/>
                  <c:y val="3.232333515735375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56,5</a:t>
                    </a:r>
                  </a:p>
                  <a:p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22,1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Работники культуры</c:v>
                </c:pt>
                <c:pt idx="1">
                  <c:v>Работники допобразования</c:v>
                </c:pt>
                <c:pt idx="2">
                  <c:v>Размер МРОТ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55.4</c:v>
                </c:pt>
                <c:pt idx="1">
                  <c:v>56.5</c:v>
                </c:pt>
                <c:pt idx="2">
                  <c:v>22.1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56,5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r>
                      <a:rPr lang="ru-RU" dirty="0" smtClean="0"/>
                      <a:t>,8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Работники культуры</c:v>
                </c:pt>
                <c:pt idx="1">
                  <c:v>Работники допобразования</c:v>
                </c:pt>
                <c:pt idx="2">
                  <c:v>Размер МРОТ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55.4</c:v>
                </c:pt>
                <c:pt idx="1">
                  <c:v>56.5</c:v>
                </c:pt>
                <c:pt idx="2">
                  <c:v>25.8</c:v>
                </c:pt>
              </c:numCache>
            </c:numRef>
          </c:val>
        </c:ser>
        <c:axId val="148530304"/>
        <c:axId val="148531840"/>
      </c:barChart>
      <c:catAx>
        <c:axId val="148530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8531840"/>
        <c:crosses val="autoZero"/>
        <c:auto val="1"/>
        <c:lblAlgn val="ctr"/>
        <c:lblOffset val="100"/>
      </c:catAx>
      <c:valAx>
        <c:axId val="148531840"/>
        <c:scaling>
          <c:orientation val="minMax"/>
        </c:scaling>
        <c:delete val="1"/>
        <c:axPos val="l"/>
        <c:numFmt formatCode="General" sourceLinked="1"/>
        <c:tickLblPos val="nextTo"/>
        <c:crossAx val="148530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633514783815518E-2"/>
          <c:y val="0.66511879461956847"/>
          <c:w val="0.63948207380315114"/>
          <c:h val="0.30216210025324425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7171113413029474"/>
          <c:y val="2.448449803149606E-2"/>
          <c:w val="0.7282888658697052"/>
          <c:h val="0.9692655019685039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0" smtClean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99 %</a:t>
                    </a:r>
                    <a:endParaRPr lang="en-US" b="0" dirty="0">
                      <a:solidFill>
                        <a:schemeClr val="tx1">
                          <a:lumMod val="50000"/>
                        </a:schemeClr>
                      </a:solidFill>
                    </a:endParaRPr>
                  </a:p>
                </c:rich>
              </c:tx>
              <c:dLblPos val="in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0" dirty="0" smtClean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99 %</a:t>
                    </a:r>
                    <a:endParaRPr lang="en-US" b="0" dirty="0">
                      <a:solidFill>
                        <a:schemeClr val="tx1">
                          <a:lumMod val="50000"/>
                        </a:schemeClr>
                      </a:solidFill>
                    </a:endParaRPr>
                  </a:p>
                </c:rich>
              </c:tx>
              <c:dLblPos val="in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0" smtClean="0"/>
                      <a:t>99</a:t>
                    </a:r>
                    <a:r>
                      <a:rPr lang="ru-RU" b="0" smtClean="0"/>
                      <a:t> %</a:t>
                    </a:r>
                    <a:endParaRPr lang="en-US" b="0"/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 b="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2024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99</c:v>
                </c:pt>
                <c:pt idx="1">
                  <c:v>99</c:v>
                </c:pt>
                <c:pt idx="2">
                  <c:v>99</c:v>
                </c:pt>
              </c:numCache>
            </c:numRef>
          </c:val>
        </c:ser>
        <c:dLbls>
          <c:showVal val="1"/>
        </c:dLbls>
        <c:axId val="148445824"/>
        <c:axId val="148447616"/>
      </c:barChart>
      <c:catAx>
        <c:axId val="148445824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0">
                <a:solidFill>
                  <a:schemeClr val="tx2">
                    <a:lumMod val="10000"/>
                  </a:schemeClr>
                </a:solidFill>
              </a:defRPr>
            </a:pPr>
            <a:endParaRPr lang="ru-RU"/>
          </a:p>
        </c:txPr>
        <c:crossAx val="148447616"/>
        <c:crosses val="autoZero"/>
        <c:auto val="1"/>
        <c:lblAlgn val="ctr"/>
        <c:lblOffset val="100"/>
      </c:catAx>
      <c:valAx>
        <c:axId val="148447616"/>
        <c:scaling>
          <c:orientation val="minMax"/>
        </c:scaling>
        <c:delete val="1"/>
        <c:axPos val="b"/>
        <c:numFmt formatCode="General" sourceLinked="1"/>
        <c:tickLblPos val="nextTo"/>
        <c:crossAx val="1484458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perspective val="30"/>
    </c:view3D>
    <c:plotArea>
      <c:layout>
        <c:manualLayout>
          <c:layoutTarget val="inner"/>
          <c:xMode val="edge"/>
          <c:yMode val="edge"/>
          <c:x val="4.2760279965008354E-5"/>
          <c:y val="8.8819645913021564E-2"/>
          <c:w val="0.99202209098862637"/>
          <c:h val="0.4775189674962947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dLbls>
            <c:dLbl>
              <c:idx val="0"/>
              <c:layout>
                <c:manualLayout>
                  <c:x val="1.1111111111111125E-2"/>
                  <c:y val="3.065112646510014E-2"/>
                </c:manualLayout>
              </c:layout>
              <c:showVal val="1"/>
            </c:dLbl>
            <c:dLbl>
              <c:idx val="1"/>
              <c:layout>
                <c:manualLayout>
                  <c:x val="1.3888888888889141E-3"/>
                  <c:y val="3.467969814191448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418,0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1.5238223848569635E-2"/>
                </c:manualLayout>
              </c:layout>
              <c:showVal val="1"/>
            </c:dLbl>
            <c:dLbl>
              <c:idx val="3"/>
              <c:layout>
                <c:manualLayout>
                  <c:x val="-1.6785870516185699E-3"/>
                  <c:y val="2.2419275949692292E-2"/>
                </c:manualLayout>
              </c:layout>
              <c:showVal val="1"/>
            </c:dLbl>
            <c:dLbl>
              <c:idx val="4"/>
              <c:layout>
                <c:manualLayout>
                  <c:x val="-1.1111111111111125E-2"/>
                  <c:y val="3.678138015193757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379.6</c:v>
                </c:pt>
                <c:pt idx="1">
                  <c:v>418</c:v>
                </c:pt>
                <c:pt idx="2" formatCode="0.0">
                  <c:v>343.8</c:v>
                </c:pt>
                <c:pt idx="3">
                  <c:v>343.9</c:v>
                </c:pt>
                <c:pt idx="4">
                  <c:v>364.2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dLbls>
            <c:dLbl>
              <c:idx val="0"/>
              <c:layout>
                <c:manualLayout>
                  <c:x val="4.4444444444444502E-2"/>
                  <c:y val="-9.471396834441470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47,8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6388888888888878E-2"/>
                  <c:y val="-3.0876630167171255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61,3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7222222222222224E-3"/>
                  <c:y val="-3.253664633915381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70,8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9141E-3"/>
                  <c:y val="1.589900477964495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76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3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8.3332239720036068E-3"/>
                  <c:y val="-8.618415310355501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81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2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47.8</c:v>
                </c:pt>
                <c:pt idx="1">
                  <c:v>61.3</c:v>
                </c:pt>
                <c:pt idx="2" formatCode="0.0">
                  <c:v>70.8</c:v>
                </c:pt>
                <c:pt idx="3">
                  <c:v>76.3</c:v>
                </c:pt>
                <c:pt idx="4">
                  <c:v>81.2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Акцизы</c:v>
                </c:pt>
              </c:strCache>
            </c:strRef>
          </c:tx>
          <c:dLbls>
            <c:dLbl>
              <c:idx val="0"/>
              <c:layout>
                <c:manualLayout>
                  <c:x val="3.8738735783027202E-2"/>
                  <c:y val="-5.8512276379518637E-3"/>
                </c:manualLayout>
              </c:layout>
              <c:showVal val="1"/>
            </c:dLbl>
            <c:dLbl>
              <c:idx val="1"/>
              <c:layout>
                <c:manualLayout>
                  <c:x val="3.3333223972003612E-2"/>
                  <c:y val="-8.5224044543767978E-4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13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2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3888888888889105E-2"/>
                  <c:y val="1.627902763894008E-3"/>
                </c:manualLayout>
              </c:layout>
              <c:showVal val="1"/>
            </c:dLbl>
            <c:dLbl>
              <c:idx val="3"/>
              <c:layout>
                <c:manualLayout>
                  <c:x val="1.1111111111111125E-2"/>
                  <c:y val="1.6279027638939963E-3"/>
                </c:manualLayout>
              </c:layout>
              <c:showVal val="1"/>
            </c:dLbl>
            <c:dLbl>
              <c:idx val="4"/>
              <c:layout>
                <c:manualLayout>
                  <c:x val="4.166666666666668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15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5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10.7</c:v>
                </c:pt>
                <c:pt idx="1">
                  <c:v>13.2</c:v>
                </c:pt>
                <c:pt idx="2">
                  <c:v>14.2</c:v>
                </c:pt>
                <c:pt idx="3" formatCode="0.0">
                  <c:v>15.1</c:v>
                </c:pt>
                <c:pt idx="4">
                  <c:v>15.5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4444444444444502E-2"/>
                  <c:y val="4.738539218705478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3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6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4444444444444502E-2"/>
                  <c:y val="4.738539218705478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6,5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0833333333333412E-2"/>
                  <c:y val="4.795931642905485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4,</a:t>
                    </a:r>
                    <a:r>
                      <a:rPr lang="ru-RU" sz="1400" b="1" dirty="0" smtClean="0"/>
                      <a:t>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899E-2"/>
                  <c:y val="4.796013984977542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4,</a:t>
                    </a:r>
                    <a:r>
                      <a:rPr lang="ru-RU" sz="1400" b="1" dirty="0" smtClean="0"/>
                      <a:t>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222222222222225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4,</a:t>
                    </a:r>
                    <a:r>
                      <a:rPr lang="ru-RU" sz="1400" b="1" dirty="0" smtClean="0"/>
                      <a:t>5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 formatCode="General">
                  <c:v>3.6</c:v>
                </c:pt>
                <c:pt idx="1">
                  <c:v>6.5</c:v>
                </c:pt>
                <c:pt idx="2">
                  <c:v>4.5</c:v>
                </c:pt>
                <c:pt idx="3" formatCode="General">
                  <c:v>4.5</c:v>
                </c:pt>
                <c:pt idx="4" formatCode="General">
                  <c:v>4.5</c:v>
                </c:pt>
              </c:numCache>
            </c:numRef>
          </c:val>
        </c:ser>
        <c:shape val="box"/>
        <c:axId val="82534400"/>
        <c:axId val="82535936"/>
        <c:axId val="0"/>
      </c:bar3DChart>
      <c:catAx>
        <c:axId val="82534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2535936"/>
        <c:crosses val="autoZero"/>
        <c:auto val="1"/>
        <c:lblAlgn val="ctr"/>
        <c:lblOffset val="100"/>
      </c:catAx>
      <c:valAx>
        <c:axId val="82535936"/>
        <c:scaling>
          <c:orientation val="minMax"/>
        </c:scaling>
        <c:delete val="1"/>
        <c:axPos val="l"/>
        <c:numFmt formatCode="General" sourceLinked="1"/>
        <c:tickLblPos val="nextTo"/>
        <c:crossAx val="82534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5664434673195999"/>
          <c:w val="0.99909241032371165"/>
          <c:h val="0.14335565326803987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perspective val="30"/>
    </c:view3D>
    <c:plotArea>
      <c:layout>
        <c:manualLayout>
          <c:layoutTarget val="inner"/>
          <c:xMode val="edge"/>
          <c:yMode val="edge"/>
          <c:x val="4.2760279965008354E-5"/>
          <c:y val="0.16078546027351487"/>
          <c:w val="0.99202209098862637"/>
          <c:h val="0.3455817859614808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и продажи имущества</c:v>
                </c:pt>
              </c:strCache>
            </c:strRef>
          </c:tx>
          <c:dLbls>
            <c:dLbl>
              <c:idx val="0"/>
              <c:layout>
                <c:manualLayout>
                  <c:x val="4.1666666666666683E-3"/>
                  <c:y val="1.0218651138049777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31,6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3888888888889145E-3"/>
                  <c:y val="3.467969814191448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34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5.5555555555555558E-3"/>
                  <c:y val="3.4990714559011551E-2"/>
                </c:manualLayout>
              </c:layout>
              <c:showVal val="1"/>
            </c:dLbl>
            <c:dLbl>
              <c:idx val="3"/>
              <c:layout>
                <c:manualLayout>
                  <c:x val="-1.6956364829396324E-2"/>
                  <c:y val="2.241959616886127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24,1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2222222222222251E-2"/>
                  <c:y val="7.1522781215102235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2</a:t>
                    </a:r>
                    <a:r>
                      <a:rPr lang="ru-RU" sz="1400" b="1" dirty="0" smtClean="0"/>
                      <a:t>4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0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31.6</c:v>
                </c:pt>
                <c:pt idx="1">
                  <c:v>34.5</c:v>
                </c:pt>
                <c:pt idx="2" formatCode="0.0">
                  <c:v>24.4</c:v>
                </c:pt>
                <c:pt idx="3">
                  <c:v>24.1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dLbls>
            <c:dLbl>
              <c:idx val="0"/>
              <c:layout>
                <c:manualLayout>
                  <c:x val="3.4722222222222224E-2"/>
                  <c:y val="-5.8693972409842733E-2"/>
                </c:manualLayout>
              </c:layout>
              <c:showVal val="1"/>
            </c:dLbl>
            <c:dLbl>
              <c:idx val="1"/>
              <c:layout>
                <c:manualLayout>
                  <c:x val="2.2222222222222251E-2"/>
                  <c:y val="-3.959144059650793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4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0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1666666666666683E-3"/>
                  <c:y val="-4.008915267629072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4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3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3888888888889028E-3"/>
                  <c:y val="-4.3360054250617133E-2"/>
                </c:manualLayout>
              </c:layout>
              <c:showVal val="1"/>
            </c:dLbl>
            <c:dLbl>
              <c:idx val="4"/>
              <c:layout>
                <c:manualLayout>
                  <c:x val="4.1666666666666683E-3"/>
                  <c:y val="-6.062133131759940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6.7</c:v>
                </c:pt>
                <c:pt idx="1">
                  <c:v>4</c:v>
                </c:pt>
                <c:pt idx="2" formatCode="0.0">
                  <c:v>4.3</c:v>
                </c:pt>
                <c:pt idx="3">
                  <c:v>4.3</c:v>
                </c:pt>
                <c:pt idx="4" formatCode="0.0">
                  <c:v>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Штрафы</c:v>
                </c:pt>
              </c:strCache>
            </c:strRef>
          </c:tx>
          <c:dLbls>
            <c:dLbl>
              <c:idx val="0"/>
              <c:layout>
                <c:manualLayout>
                  <c:x val="3.7349846894138235E-2"/>
                  <c:y val="3.4815737655962811E-2"/>
                </c:manualLayout>
              </c:layout>
              <c:showVal val="1"/>
            </c:dLbl>
            <c:dLbl>
              <c:idx val="1"/>
              <c:layout>
                <c:manualLayout>
                  <c:x val="2.49998906386702E-2"/>
                  <c:y val="1.9482317223015588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3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6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1111111111111125E-2"/>
                  <c:y val="-1.7543573137234803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-2.7420047220433938E-2"/>
                </c:manualLayout>
              </c:layout>
              <c:showVal val="1"/>
            </c:dLbl>
            <c:dLbl>
              <c:idx val="4"/>
              <c:layout>
                <c:manualLayout>
                  <c:x val="5.5555555555555558E-3"/>
                  <c:y val="-2.962942224959638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3.1</c:v>
                </c:pt>
                <c:pt idx="1">
                  <c:v>3.6</c:v>
                </c:pt>
                <c:pt idx="2">
                  <c:v>3.1</c:v>
                </c:pt>
                <c:pt idx="3" formatCode="0.0">
                  <c:v>3.1</c:v>
                </c:pt>
                <c:pt idx="4">
                  <c:v>3.1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4444444444444502E-2"/>
                  <c:y val="2.5308659256978023E-2"/>
                </c:manualLayout>
              </c:layout>
              <c:showVal val="1"/>
            </c:dLbl>
            <c:dLbl>
              <c:idx val="1"/>
              <c:layout>
                <c:manualLayout>
                  <c:x val="2.6388888888888878E-2"/>
                  <c:y val="2.530865925697802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7,4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6666666666666701E-2"/>
                  <c:y val="2.5883361174102816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6.1302252930199534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7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dirty="0" smtClean="0"/>
                      <a:t>0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500000000000001E-2"/>
                  <c:y val="9.8764740831988659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7</a:t>
                    </a:r>
                    <a:r>
                      <a:rPr lang="en-US" sz="1400" b="1" dirty="0" smtClean="0"/>
                      <a:t>,</a:t>
                    </a:r>
                    <a:r>
                      <a:rPr lang="ru-RU" sz="1400" b="1" smtClean="0"/>
                      <a:t>3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 formatCode="General">
                  <c:v>8.5</c:v>
                </c:pt>
                <c:pt idx="1">
                  <c:v>7.4</c:v>
                </c:pt>
                <c:pt idx="2">
                  <c:v>6.4</c:v>
                </c:pt>
                <c:pt idx="3" formatCode="General">
                  <c:v>7</c:v>
                </c:pt>
                <c:pt idx="4" formatCode="General">
                  <c:v>5.2</c:v>
                </c:pt>
              </c:numCache>
            </c:numRef>
          </c:val>
        </c:ser>
        <c:shape val="box"/>
        <c:axId val="80611584"/>
        <c:axId val="80637952"/>
        <c:axId val="0"/>
      </c:bar3DChart>
      <c:catAx>
        <c:axId val="8061158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0637952"/>
        <c:crosses val="autoZero"/>
        <c:auto val="1"/>
        <c:lblAlgn val="ctr"/>
        <c:lblOffset val="100"/>
      </c:catAx>
      <c:valAx>
        <c:axId val="80637952"/>
        <c:scaling>
          <c:orientation val="minMax"/>
        </c:scaling>
        <c:delete val="1"/>
        <c:axPos val="l"/>
        <c:numFmt formatCode="General" sourceLinked="1"/>
        <c:tickLblPos val="nextTo"/>
        <c:crossAx val="8061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69797906871285709"/>
          <c:w val="0.99909241032371165"/>
          <c:h val="0.1978015585097496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perspective val="30"/>
    </c:view3D>
    <c:plotArea>
      <c:layout>
        <c:manualLayout>
          <c:layoutTarget val="inner"/>
          <c:xMode val="edge"/>
          <c:yMode val="edge"/>
          <c:x val="4.2760279965003421E-5"/>
          <c:y val="0.12896271885659491"/>
          <c:w val="0.99995723972003459"/>
          <c:h val="0.5950596456751580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dLbls>
            <c:dLbl>
              <c:idx val="1"/>
              <c:layout>
                <c:manualLayout>
                  <c:x val="-2.777777777777862E-3"/>
                  <c:y val="1.0158756568196039E-2"/>
                </c:manualLayout>
              </c:layout>
              <c:showVal val="1"/>
            </c:dLbl>
            <c:dLbl>
              <c:idx val="2"/>
              <c:layout>
                <c:manualLayout>
                  <c:x val="-1.5277777777777781E-2"/>
                  <c:y val="-3.6374424382433129E-2"/>
                </c:manualLayout>
              </c:layout>
              <c:showVal val="1"/>
            </c:dLbl>
            <c:dLbl>
              <c:idx val="3"/>
              <c:layout>
                <c:manualLayout>
                  <c:x val="-3.9178587051618551E-2"/>
                  <c:y val="-1.2779861445385983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General">
                  <c:v>211.6</c:v>
                </c:pt>
                <c:pt idx="1">
                  <c:v>228.3</c:v>
                </c:pt>
                <c:pt idx="2" formatCode="General">
                  <c:v>226.8</c:v>
                </c:pt>
                <c:pt idx="3" formatCode="General">
                  <c:v>213.3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-1.1111111111111101E-2"/>
                  <c:y val="3.1134599910231197E-3"/>
                </c:manualLayout>
              </c:layout>
              <c:showVal val="1"/>
            </c:dLbl>
            <c:dLbl>
              <c:idx val="1"/>
              <c:layout>
                <c:manualLayout>
                  <c:x val="-5.5555555555555558E-3"/>
                  <c:y val="1.2186068858265561E-2"/>
                </c:manualLayout>
              </c:layout>
              <c:showVal val="1"/>
            </c:dLbl>
            <c:dLbl>
              <c:idx val="2"/>
              <c:layout>
                <c:manualLayout>
                  <c:x val="-8.3333333333333367E-3"/>
                  <c:y val="2.7792202397025602E-2"/>
                </c:manualLayout>
              </c:layout>
              <c:showVal val="1"/>
            </c:dLbl>
            <c:dLbl>
              <c:idx val="3"/>
              <c:layout>
                <c:manualLayout>
                  <c:x val="-3.1944444444444442E-2"/>
                  <c:y val="-0.117383537631097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 formatCode="General">
                  <c:v>940.8</c:v>
                </c:pt>
                <c:pt idx="1">
                  <c:v>713.5</c:v>
                </c:pt>
                <c:pt idx="2" formatCode="General">
                  <c:v>579.9</c:v>
                </c:pt>
                <c:pt idx="3" formatCode="General">
                  <c:v>52.5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dLbl>
              <c:idx val="0"/>
              <c:layout>
                <c:manualLayout>
                  <c:x val="2.4849846894138234E-2"/>
                  <c:y val="2.8510172141148333E-2"/>
                </c:manualLayout>
              </c:layout>
              <c:showVal val="1"/>
            </c:dLbl>
            <c:dLbl>
              <c:idx val="1"/>
              <c:layout>
                <c:manualLayout>
                  <c:x val="9.7222222222222224E-3"/>
                  <c:y val="3.4127022852402863E-2"/>
                </c:manualLayout>
              </c:layout>
              <c:showVal val="1"/>
            </c:dLbl>
            <c:dLbl>
              <c:idx val="2"/>
              <c:layout>
                <c:manualLayout>
                  <c:x val="1.1111111111111125E-2"/>
                  <c:y val="4.1945688975506844E-2"/>
                </c:manualLayout>
              </c:layout>
              <c:showVal val="1"/>
            </c:dLbl>
            <c:dLbl>
              <c:idx val="3"/>
              <c:layout>
                <c:manualLayout>
                  <c:x val="-2.7777777777779769E-3"/>
                  <c:y val="3.0476269704588159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455.5</c:v>
                </c:pt>
                <c:pt idx="1">
                  <c:v>443.4</c:v>
                </c:pt>
                <c:pt idx="2" formatCode="0.0">
                  <c:v>439.2</c:v>
                </c:pt>
                <c:pt idx="3">
                  <c:v>440.7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dLbls>
            <c:dLbl>
              <c:idx val="0"/>
              <c:layout>
                <c:manualLayout>
                  <c:x val="2.3611111111111211E-2"/>
                  <c:y val="5.5555749976377855E-3"/>
                </c:manualLayout>
              </c:layout>
              <c:showVal val="1"/>
            </c:dLbl>
            <c:dLbl>
              <c:idx val="1"/>
              <c:layout>
                <c:manualLayout>
                  <c:x val="9.7222222222222224E-3"/>
                  <c:y val="5.5555749976377855E-3"/>
                </c:manualLayout>
              </c:layout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,1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  <c:pt idx="3">
                  <c:v>2027 г.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>
                  <c:v>73.400000000000006</c:v>
                </c:pt>
                <c:pt idx="1">
                  <c:v>62.3</c:v>
                </c:pt>
                <c:pt idx="2" formatCode="General">
                  <c:v>60.1</c:v>
                </c:pt>
                <c:pt idx="3" formatCode="General">
                  <c:v>0</c:v>
                </c:pt>
              </c:numCache>
            </c:numRef>
          </c:val>
        </c:ser>
        <c:shape val="box"/>
        <c:axId val="71338240"/>
        <c:axId val="71356416"/>
        <c:axId val="0"/>
      </c:bar3DChart>
      <c:catAx>
        <c:axId val="71338240"/>
        <c:scaling>
          <c:orientation val="minMax"/>
        </c:scaling>
        <c:axPos val="b"/>
        <c:tickLblPos val="nextTo"/>
        <c:crossAx val="71356416"/>
        <c:crosses val="autoZero"/>
        <c:auto val="1"/>
        <c:lblAlgn val="ctr"/>
        <c:lblOffset val="100"/>
      </c:catAx>
      <c:valAx>
        <c:axId val="71356416"/>
        <c:scaling>
          <c:orientation val="minMax"/>
        </c:scaling>
        <c:delete val="1"/>
        <c:axPos val="l"/>
        <c:numFmt formatCode="General" sourceLinked="1"/>
        <c:tickLblPos val="nextTo"/>
        <c:crossAx val="71338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5664434673195999"/>
          <c:w val="0.99909241032371165"/>
          <c:h val="0.14335565326803987"/>
        </c:manualLayout>
      </c:layout>
      <c:txPr>
        <a:bodyPr/>
        <a:lstStyle/>
        <a:p>
          <a:pPr>
            <a:defRPr b="0"/>
          </a:pPr>
          <a:endParaRPr lang="ru-RU"/>
        </a:p>
      </c:txPr>
    </c:legend>
    <c:plotVisOnly val="1"/>
    <c:dispBlanksAs val="gap"/>
  </c:chart>
  <c:txPr>
    <a:bodyPr/>
    <a:lstStyle/>
    <a:p>
      <a:pPr>
        <a:defRPr sz="1400" b="1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610245852880126"/>
          <c:y val="1.5779024085996924E-2"/>
          <c:w val="0.55575009716903812"/>
          <c:h val="0.9421435783513446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0.33375419988856592"/>
                  <c:y val="0.1172873068088545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Молодежь</a:t>
                    </a:r>
                    <a:r>
                      <a:rPr lang="ru-RU" sz="1600" baseline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             и дети</a:t>
                    </a:r>
                    <a:endParaRPr lang="ru-RU" sz="1600" dirty="0" smtClean="0">
                      <a:solidFill>
                        <a:srgbClr val="000046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600" b="1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73,7</a:t>
                    </a:r>
                    <a:endParaRPr lang="ru-RU" sz="1600" b="1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2.9710970482792853E-3"/>
                  <c:y val="-0.1004605091529176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err="1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Инфра-структура</a:t>
                    </a:r>
                    <a:r>
                      <a:rPr lang="ru-RU" sz="160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для жизни</a:t>
                    </a:r>
                  </a:p>
                  <a:p>
                    <a:r>
                      <a:rPr lang="ru-RU" sz="1600" b="1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1,0</a:t>
                    </a:r>
                    <a:endParaRPr lang="ru-RU" sz="1600" b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000046"/>
                    </a:solidFill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"Культура"</c:v>
                </c:pt>
                <c:pt idx="1">
                  <c:v>"Молодежь и дети"</c:v>
                </c:pt>
                <c:pt idx="2">
                  <c:v>"Образование"</c:v>
                </c:pt>
                <c:pt idx="3">
                  <c:v>"Жилье и городская среда"</c:v>
                </c:pt>
                <c:pt idx="4">
                  <c:v>"Экология"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0</c:v>
                </c:pt>
                <c:pt idx="1">
                  <c:v>73.7</c:v>
                </c:pt>
                <c:pt idx="2" formatCode="0.0">
                  <c:v>0</c:v>
                </c:pt>
                <c:pt idx="3" formatCode="0.0">
                  <c:v>1</c:v>
                </c:pt>
                <c:pt idx="4" formatCode="0.0">
                  <c:v>0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8610196710818597"/>
          <c:y val="0.22920009188570561"/>
          <c:w val="0.555750097169038"/>
          <c:h val="0.9421435783513446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3.1434278826682559E-2"/>
                  <c:y val="-0.14575636076569404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Культура</a:t>
                    </a:r>
                  </a:p>
                  <a:p>
                    <a:r>
                      <a:rPr lang="ru-RU" sz="1600" b="1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18,0</a:t>
                    </a:r>
                    <a:endParaRPr lang="ru-RU" sz="16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SerName val="1"/>
            </c:dLbl>
            <c:dLbl>
              <c:idx val="1"/>
              <c:layout>
                <c:manualLayout>
                  <c:x val="0.18422549846953681"/>
                  <c:y val="-6.9113202241894794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Образо-вание</a:t>
                    </a:r>
                  </a:p>
                  <a:p>
                    <a:r>
                      <a:rPr lang="ru-RU" sz="1600" b="1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124,7</a:t>
                    </a:r>
                    <a:endParaRPr lang="ru-RU" sz="16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SerName val="1"/>
            </c:dLbl>
            <c:dLbl>
              <c:idx val="2"/>
              <c:layout>
                <c:manualLayout>
                  <c:x val="-0.24979838547020011"/>
                  <c:y val="-0.13416344157244156"/>
                </c:manualLayout>
              </c:layout>
              <c:tx>
                <c:rich>
                  <a:bodyPr/>
                  <a:lstStyle/>
                  <a:p>
                    <a:r>
                      <a:rPr lang="ru-RU" sz="1600" b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Дорожный фонд</a:t>
                    </a:r>
                  </a:p>
                  <a:p>
                    <a:r>
                      <a:rPr lang="ru-RU" sz="1600" b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="1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120,8</a:t>
                    </a:r>
                    <a:endParaRPr lang="ru-RU" sz="1600" b="1" dirty="0">
                      <a:solidFill>
                        <a:srgbClr val="000046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SerName val="1"/>
            </c:dLbl>
            <c:dLbl>
              <c:idx val="3"/>
              <c:layout>
                <c:manualLayout>
                  <c:x val="0.11685252207755746"/>
                  <c:y val="-0.6559899037677247"/>
                </c:manualLayout>
              </c:layout>
              <c:tx>
                <c:rich>
                  <a:bodyPr/>
                  <a:lstStyle/>
                  <a:p>
                    <a:pPr>
                      <a:defRPr b="0" baseline="0">
                        <a:solidFill>
                          <a:srgbClr val="000046"/>
                        </a:solidFill>
                      </a:defRPr>
                    </a:pPr>
                    <a:r>
                      <a:rPr lang="ru-RU" sz="1600" b="0" baseline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Спорт</a:t>
                    </a:r>
                  </a:p>
                  <a:p>
                    <a:pPr>
                      <a:defRPr b="0" baseline="0">
                        <a:solidFill>
                          <a:srgbClr val="000046"/>
                        </a:solidFill>
                      </a:defRPr>
                    </a:pPr>
                    <a:r>
                      <a:rPr lang="ru-RU" sz="1600" b="1" baseline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14,8</a:t>
                    </a:r>
                    <a:endParaRPr lang="ru-RU" sz="1600" b="1" baseline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  <c:showCatName val="1"/>
              <c:showSerName val="1"/>
            </c:dLbl>
            <c:dLbl>
              <c:idx val="4"/>
              <c:layout>
                <c:manualLayout>
                  <c:x val="-0.23156239562272996"/>
                  <c:y val="0.50753733417168001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b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Жилье и</a:t>
                    </a:r>
                    <a:r>
                      <a:rPr lang="ru-RU" sz="1400" b="0" baseline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="0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коммунальное хозяйство</a:t>
                    </a:r>
                  </a:p>
                  <a:p>
                    <a:pPr>
                      <a:defRPr sz="1400" b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b="1" dirty="0" smtClean="0">
                        <a:solidFill>
                          <a:srgbClr val="000046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1124,0</a:t>
                    </a:r>
                    <a:endParaRPr lang="ru-RU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CatName val="1"/>
              <c:showSerName val="1"/>
            </c:dLbl>
            <c:txPr>
              <a:bodyPr/>
              <a:lstStyle/>
              <a:p>
                <a:pPr>
                  <a:defRPr b="0">
                    <a:solidFill>
                      <a:srgbClr val="000046"/>
                    </a:solidFill>
                  </a:defRPr>
                </a:pPr>
                <a:endParaRPr lang="ru-RU"/>
              </a:p>
            </c:txPr>
            <c:showVal val="1"/>
            <c:showCatName val="1"/>
            <c:showSer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культура</c:v>
                </c:pt>
                <c:pt idx="1">
                  <c:v>спорт</c:v>
                </c:pt>
                <c:pt idx="2">
                  <c:v>образование</c:v>
                </c:pt>
                <c:pt idx="3">
                  <c:v>жкх</c:v>
                </c:pt>
                <c:pt idx="4">
                  <c:v>дороги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18</c:v>
                </c:pt>
                <c:pt idx="1">
                  <c:v>14.8</c:v>
                </c:pt>
                <c:pt idx="2" formatCode="General">
                  <c:v>124.7</c:v>
                </c:pt>
                <c:pt idx="3" formatCode="General">
                  <c:v>1124</c:v>
                </c:pt>
                <c:pt idx="4">
                  <c:v>120.8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dLbls>
            <c:dLbl>
              <c:idx val="0"/>
              <c:layout>
                <c:manualLayout>
                  <c:x val="3.4911008185276237E-3"/>
                  <c:y val="-3.9506633692625942E-2"/>
                </c:manualLayout>
              </c:layout>
              <c:showVal val="1"/>
            </c:dLbl>
            <c:dLbl>
              <c:idx val="1"/>
              <c:layout>
                <c:manualLayout>
                  <c:x val="6.2086876996004904E-3"/>
                  <c:y val="-8.7478519158444193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Количество проектов</c:v>
                </c:pt>
                <c:pt idx="1">
                  <c:v>Объем средств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</c:v>
                </c:pt>
                <c:pt idx="1">
                  <c:v>15.3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год</c:v>
                </c:pt>
              </c:strCache>
            </c:strRef>
          </c:tx>
          <c:dLbls>
            <c:dLbl>
              <c:idx val="0"/>
              <c:layout>
                <c:manualLayout>
                  <c:x val="1.6343130378022961E-2"/>
                  <c:y val="-2.962997526946993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" pitchFamily="34" charset="0"/>
                        <a:cs typeface="Arial" pitchFamily="34" charset="0"/>
                      </a:rPr>
                      <a:t>40</a:t>
                    </a:r>
                    <a:endParaRPr lang="en-US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2.6759801039596111E-2"/>
                  <c:y val="-4.091725359858256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Количество проектов</c:v>
                </c:pt>
                <c:pt idx="1">
                  <c:v>Объем средств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40</c:v>
                </c:pt>
                <c:pt idx="1">
                  <c:v>25.3</c:v>
                </c:pt>
              </c:numCache>
            </c:numRef>
          </c:val>
        </c:ser>
        <c:shape val="box"/>
        <c:axId val="88198528"/>
        <c:axId val="88228992"/>
        <c:axId val="0"/>
      </c:bar3DChart>
      <c:catAx>
        <c:axId val="88198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228992"/>
        <c:crosses val="autoZero"/>
        <c:auto val="1"/>
        <c:lblAlgn val="ctr"/>
        <c:lblOffset val="100"/>
      </c:catAx>
      <c:valAx>
        <c:axId val="88228992"/>
        <c:scaling>
          <c:orientation val="minMax"/>
        </c:scaling>
        <c:delete val="1"/>
        <c:axPos val="l"/>
        <c:numFmt formatCode="General" sourceLinked="1"/>
        <c:tickLblPos val="nextTo"/>
        <c:crossAx val="88198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43763706779898282"/>
          <c:w val="0.1926792979002625"/>
          <c:h val="0.49016222605882442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2722631432323075E-2"/>
          <c:y val="2.3228397266195005E-2"/>
          <c:w val="0.95496427258487937"/>
          <c:h val="0.7530022537025116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0,7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  <c:showCatName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0,3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CatName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0,6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  <c:showCatName val="1"/>
              <c:showSer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 1,3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  <c:showCatName val="1"/>
              <c:showSerName val="1"/>
            </c:dLbl>
            <c:dLblPos val="inEnd"/>
            <c:showVal val="1"/>
            <c:showCatName val="1"/>
            <c:showSerName val="1"/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6.1</c:v>
                </c:pt>
                <c:pt idx="2">
                  <c:v>10</c:v>
                </c:pt>
                <c:pt idx="3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Программные расходы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99,3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99,7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99,4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98,7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1099.3</c:v>
                </c:pt>
                <c:pt idx="1">
                  <c:v>1099.7</c:v>
                </c:pt>
                <c:pt idx="2">
                  <c:v>1099.4000000000001</c:v>
                </c:pt>
                <c:pt idx="3">
                  <c:v>998.7</c:v>
                </c:pt>
              </c:numCache>
            </c:numRef>
          </c:val>
        </c:ser>
        <c:gapWidth val="100"/>
        <c:axId val="89473792"/>
        <c:axId val="87604224"/>
      </c:barChart>
      <c:valAx>
        <c:axId val="87604224"/>
        <c:scaling>
          <c:orientation val="minMax"/>
        </c:scaling>
        <c:delete val="1"/>
        <c:axPos val="b"/>
        <c:numFmt formatCode="General" sourceLinked="1"/>
        <c:tickLblPos val="nextTo"/>
        <c:crossAx val="89473792"/>
        <c:crosses val="autoZero"/>
        <c:crossBetween val="between"/>
      </c:valAx>
      <c:catAx>
        <c:axId val="8947379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7604224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0"/>
      <c:rotY val="0"/>
      <c:perspective val="30"/>
    </c:view3D>
    <c:plotArea>
      <c:layout>
        <c:manualLayout>
          <c:layoutTarget val="inner"/>
          <c:xMode val="edge"/>
          <c:yMode val="edge"/>
          <c:x val="4.2760279965008354E-5"/>
          <c:y val="0.14807867583701173"/>
          <c:w val="0.99995723972003459"/>
          <c:h val="0.3812365656622241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 на выравнивание</c:v>
                </c:pt>
              </c:strCache>
            </c:strRef>
          </c:tx>
          <c:dLbls>
            <c:dLbl>
              <c:idx val="0"/>
              <c:layout>
                <c:manualLayout>
                  <c:x val="6.0881415707921124E-3"/>
                  <c:y val="2.0745800015936396E-2"/>
                </c:manualLayout>
              </c:layout>
              <c:showVal val="1"/>
            </c:dLbl>
            <c:dLbl>
              <c:idx val="1"/>
              <c:layout>
                <c:manualLayout>
                  <c:x val="5.5744750656167982E-3"/>
                  <c:y val="-1.1631191955389201E-3"/>
                </c:manualLayout>
              </c:layout>
              <c:showVal val="1"/>
            </c:dLbl>
            <c:dLbl>
              <c:idx val="2"/>
              <c:layout>
                <c:manualLayout>
                  <c:x val="2.4352949794188778E-3"/>
                  <c:y val="-5.2746114435972104E-3"/>
                </c:manualLayout>
              </c:layout>
              <c:showVal val="1"/>
            </c:dLbl>
            <c:dLbl>
              <c:idx val="3"/>
              <c:layout>
                <c:manualLayout>
                  <c:x val="-2.4585848643919748E-2"/>
                  <c:y val="4.0557804264573895E-3"/>
                </c:manualLayout>
              </c:layout>
              <c:showVal val="1"/>
            </c:dLbl>
            <c:dLbl>
              <c:idx val="4"/>
              <c:layout>
                <c:manualLayout>
                  <c:x val="-5.5441163604549377E-2"/>
                  <c:y val="1.676389242935728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3.8</c:v>
                </c:pt>
                <c:pt idx="3">
                  <c:v>3.9</c:v>
                </c:pt>
                <c:pt idx="4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Дотация на сбалансированность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0"/>
              <c:layout>
                <c:manualLayout>
                  <c:x val="1.670461504811916E-2"/>
                  <c:y val="3.1602124815820615E-2"/>
                </c:manualLayout>
              </c:layout>
              <c:showVal val="1"/>
            </c:dLbl>
            <c:dLbl>
              <c:idx val="1"/>
              <c:layout>
                <c:manualLayout>
                  <c:x val="6.4495844269466434E-3"/>
                  <c:y val="2.1446642727370856E-3"/>
                </c:manualLayout>
              </c:layout>
              <c:showVal val="1"/>
            </c:dLbl>
            <c:dLbl>
              <c:idx val="2"/>
              <c:layout>
                <c:manualLayout>
                  <c:x val="2.4542869641294841E-3"/>
                  <c:y val="3.4236369688090212E-2"/>
                </c:manualLayout>
              </c:layout>
              <c:showVal val="1"/>
            </c:dLbl>
            <c:dLbl>
              <c:idx val="3"/>
              <c:layout>
                <c:manualLayout>
                  <c:x val="-9.0182633420822396E-3"/>
                  <c:y val="4.4497580864781207E-2"/>
                </c:manualLayout>
              </c:layout>
              <c:showVal val="1"/>
            </c:dLbl>
            <c:dLbl>
              <c:idx val="4"/>
              <c:layout>
                <c:manualLayout>
                  <c:x val="-1.9444444444444445E-2"/>
                  <c:y val="4.040375761308598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  <c:pt idx="3">
                  <c:v>2026 г.</c:v>
                </c:pt>
                <c:pt idx="4">
                  <c:v>2027 г.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49.9</c:v>
                </c:pt>
                <c:pt idx="1">
                  <c:v>60.5</c:v>
                </c:pt>
                <c:pt idx="2">
                  <c:v>38.4</c:v>
                </c:pt>
                <c:pt idx="3">
                  <c:v>37.800000000000004</c:v>
                </c:pt>
                <c:pt idx="4">
                  <c:v>35.300000000000004</c:v>
                </c:pt>
              </c:numCache>
            </c:numRef>
          </c:val>
        </c:ser>
        <c:shape val="box"/>
        <c:axId val="111306624"/>
        <c:axId val="111308160"/>
        <c:axId val="0"/>
      </c:bar3DChart>
      <c:catAx>
        <c:axId val="111306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308160"/>
        <c:crosses val="autoZero"/>
        <c:auto val="1"/>
        <c:lblAlgn val="ctr"/>
        <c:lblOffset val="100"/>
      </c:catAx>
      <c:valAx>
        <c:axId val="111308160"/>
        <c:scaling>
          <c:orientation val="minMax"/>
        </c:scaling>
        <c:delete val="1"/>
        <c:axPos val="l"/>
        <c:numFmt formatCode="0.0" sourceLinked="1"/>
        <c:tickLblPos val="nextTo"/>
        <c:crossAx val="11130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78896827724003593"/>
          <c:w val="0.99305555555555569"/>
          <c:h val="0.19231840344443099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noFill/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4D85F6-F79F-4A9E-A86A-8ABD13E7349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4502481-4883-4424-9A97-E9CD3F0B14E2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/>
            <a:t>Шекснинский муниципальный район</a:t>
          </a:r>
          <a:endParaRPr lang="ru-RU" sz="2000" dirty="0"/>
        </a:p>
      </dgm:t>
    </dgm:pt>
    <dgm:pt modelId="{3BD32F6F-9680-427F-B86D-27FFFC4034BA}" type="parTrans" cxnId="{E4FBFE24-FBD6-4AD1-8D67-97CEDA78C2A7}">
      <dgm:prSet/>
      <dgm:spPr/>
      <dgm:t>
        <a:bodyPr/>
        <a:lstStyle/>
        <a:p>
          <a:endParaRPr lang="ru-RU"/>
        </a:p>
      </dgm:t>
    </dgm:pt>
    <dgm:pt modelId="{63BF1788-7AD0-46C2-BB64-CD83FAAD0202}" type="sibTrans" cxnId="{E4FBFE24-FBD6-4AD1-8D67-97CEDA78C2A7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F3D3032-23EB-4717-8A23-FEE98E9C75CC}">
      <dgm:prSet phldrT="[Текст]" custT="1"/>
      <dgm:spPr/>
      <dgm:t>
        <a:bodyPr/>
        <a:lstStyle/>
        <a:p>
          <a:r>
            <a:rPr lang="ru-RU" sz="2000" dirty="0" smtClean="0"/>
            <a:t>Поселения Шекснинского муниципального района</a:t>
          </a:r>
          <a:endParaRPr lang="ru-RU" sz="2000" dirty="0"/>
        </a:p>
      </dgm:t>
    </dgm:pt>
    <dgm:pt modelId="{E430A5FC-ECC5-496F-82AC-5C94F080EE8F}" type="parTrans" cxnId="{5DFEB220-D1BC-4E2B-B9AF-33367FAD067E}">
      <dgm:prSet/>
      <dgm:spPr/>
      <dgm:t>
        <a:bodyPr/>
        <a:lstStyle/>
        <a:p>
          <a:endParaRPr lang="ru-RU"/>
        </a:p>
      </dgm:t>
    </dgm:pt>
    <dgm:pt modelId="{EB9B6254-280B-4871-A498-1B46CE96425F}" type="sibTrans" cxnId="{5DFEB220-D1BC-4E2B-B9AF-33367FAD067E}">
      <dgm:prSet/>
      <dgm:spPr/>
      <dgm:t>
        <a:bodyPr/>
        <a:lstStyle/>
        <a:p>
          <a:endParaRPr lang="ru-RU"/>
        </a:p>
      </dgm:t>
    </dgm:pt>
    <dgm:pt modelId="{DDA8D50A-2402-45EE-B5A5-A37D3785841D}" type="pres">
      <dgm:prSet presAssocID="{864D85F6-F79F-4A9E-A86A-8ABD13E73497}" presName="Name0" presStyleCnt="0">
        <dgm:presLayoutVars>
          <dgm:dir/>
          <dgm:resizeHandles val="exact"/>
        </dgm:presLayoutVars>
      </dgm:prSet>
      <dgm:spPr/>
    </dgm:pt>
    <dgm:pt modelId="{4322F272-FEDD-4D18-A635-17A5C33D8644}" type="pres">
      <dgm:prSet presAssocID="{34502481-4883-4424-9A97-E9CD3F0B14E2}" presName="node" presStyleLbl="node1" presStyleIdx="0" presStyleCnt="2" custScaleX="6534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916D03C-4D90-4CBE-8209-EA71BB2511F8}" type="pres">
      <dgm:prSet presAssocID="{63BF1788-7AD0-46C2-BB64-CD83FAAD0202}" presName="sibTrans" presStyleLbl="sibTrans2D1" presStyleIdx="0" presStyleCnt="1" custScaleX="179126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3642FB92-541B-4310-AF78-E8E2F9C83A21}" type="pres">
      <dgm:prSet presAssocID="{63BF1788-7AD0-46C2-BB64-CD83FAAD0202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9E2DEFF-8359-459F-BA71-3BE555F40E21}" type="pres">
      <dgm:prSet presAssocID="{CF3D3032-23EB-4717-8A23-FEE98E9C75CC}" presName="node" presStyleLbl="node1" presStyleIdx="1" presStyleCnt="2" custScaleX="7364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5DFEB220-D1BC-4E2B-B9AF-33367FAD067E}" srcId="{864D85F6-F79F-4A9E-A86A-8ABD13E73497}" destId="{CF3D3032-23EB-4717-8A23-FEE98E9C75CC}" srcOrd="1" destOrd="0" parTransId="{E430A5FC-ECC5-496F-82AC-5C94F080EE8F}" sibTransId="{EB9B6254-280B-4871-A498-1B46CE96425F}"/>
    <dgm:cxn modelId="{71C288B5-852C-4E9C-B0CA-AB41C42C78B5}" type="presOf" srcId="{864D85F6-F79F-4A9E-A86A-8ABD13E73497}" destId="{DDA8D50A-2402-45EE-B5A5-A37D3785841D}" srcOrd="0" destOrd="0" presId="urn:microsoft.com/office/officeart/2005/8/layout/process1"/>
    <dgm:cxn modelId="{0D57A9CF-E858-4578-959E-034DE00506D3}" type="presOf" srcId="{63BF1788-7AD0-46C2-BB64-CD83FAAD0202}" destId="{B916D03C-4D90-4CBE-8209-EA71BB2511F8}" srcOrd="0" destOrd="0" presId="urn:microsoft.com/office/officeart/2005/8/layout/process1"/>
    <dgm:cxn modelId="{E4FBFE24-FBD6-4AD1-8D67-97CEDA78C2A7}" srcId="{864D85F6-F79F-4A9E-A86A-8ABD13E73497}" destId="{34502481-4883-4424-9A97-E9CD3F0B14E2}" srcOrd="0" destOrd="0" parTransId="{3BD32F6F-9680-427F-B86D-27FFFC4034BA}" sibTransId="{63BF1788-7AD0-46C2-BB64-CD83FAAD0202}"/>
    <dgm:cxn modelId="{D4A5BC9A-B6D9-48A8-A659-4ECEAC5DB1D6}" type="presOf" srcId="{CF3D3032-23EB-4717-8A23-FEE98E9C75CC}" destId="{99E2DEFF-8359-459F-BA71-3BE555F40E21}" srcOrd="0" destOrd="0" presId="urn:microsoft.com/office/officeart/2005/8/layout/process1"/>
    <dgm:cxn modelId="{20E79F5C-CE81-4A20-8738-40ACC720FD37}" type="presOf" srcId="{63BF1788-7AD0-46C2-BB64-CD83FAAD0202}" destId="{3642FB92-541B-4310-AF78-E8E2F9C83A21}" srcOrd="1" destOrd="0" presId="urn:microsoft.com/office/officeart/2005/8/layout/process1"/>
    <dgm:cxn modelId="{99B67022-F959-477C-932C-85E68C02791C}" type="presOf" srcId="{34502481-4883-4424-9A97-E9CD3F0B14E2}" destId="{4322F272-FEDD-4D18-A635-17A5C33D8644}" srcOrd="0" destOrd="0" presId="urn:microsoft.com/office/officeart/2005/8/layout/process1"/>
    <dgm:cxn modelId="{2587CB5A-0EB3-42C9-B687-D0193961C6EF}" type="presParOf" srcId="{DDA8D50A-2402-45EE-B5A5-A37D3785841D}" destId="{4322F272-FEDD-4D18-A635-17A5C33D8644}" srcOrd="0" destOrd="0" presId="urn:microsoft.com/office/officeart/2005/8/layout/process1"/>
    <dgm:cxn modelId="{5BA7F930-00D4-491F-88C6-9D211AD69D7B}" type="presParOf" srcId="{DDA8D50A-2402-45EE-B5A5-A37D3785841D}" destId="{B916D03C-4D90-4CBE-8209-EA71BB2511F8}" srcOrd="1" destOrd="0" presId="urn:microsoft.com/office/officeart/2005/8/layout/process1"/>
    <dgm:cxn modelId="{8EA5136C-B201-4142-9EE3-3C3E71772B47}" type="presParOf" srcId="{B916D03C-4D90-4CBE-8209-EA71BB2511F8}" destId="{3642FB92-541B-4310-AF78-E8E2F9C83A21}" srcOrd="0" destOrd="0" presId="urn:microsoft.com/office/officeart/2005/8/layout/process1"/>
    <dgm:cxn modelId="{CA936FE9-B6A2-43B9-BEDA-8A04558CE3E1}" type="presParOf" srcId="{DDA8D50A-2402-45EE-B5A5-A37D3785841D}" destId="{99E2DEFF-8359-459F-BA71-3BE555F40E2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0.67164</cdr:x>
      <cdr:y>0.07143</cdr:y>
    </cdr:from>
    <cdr:to>
      <cdr:x>0.92035</cdr:x>
      <cdr:y>0.13298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14678" y="357197"/>
          <a:ext cx="119043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0.70455</cdr:x>
      <cdr:y>0.04695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0"/>
          <a:ext cx="442915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endParaRPr lang="ru-RU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0.4188</cdr:x>
      <cdr:y>0.36667</cdr:y>
    </cdr:from>
    <cdr:to>
      <cdr:x>0.54701</cdr:x>
      <cdr:y>0.47619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00462" y="785818"/>
          <a:ext cx="1071569" cy="234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0.62666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0"/>
          <a:ext cx="9144000" cy="134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 rtl="0">
            <a:defRPr sz="2160" b="1" i="0" u="none" strike="noStrike" kern="1200" baseline="0">
              <a:solidFill>
                <a:srgbClr val="677480"/>
              </a:solidFill>
              <a:latin typeface="+mn-lt"/>
              <a:ea typeface="+mn-ea"/>
              <a:cs typeface="+mn-cs"/>
            </a:defRPr>
          </a:pPr>
          <a:r>
            <a:rPr lang="ru-RU" dirty="0">
              <a:solidFill>
                <a:schemeClr val="accent1"/>
              </a:solidFill>
            </a:rPr>
            <a:t>Динамика муниципального долга </a:t>
          </a:r>
          <a:r>
            <a:rPr lang="ru-RU" dirty="0" smtClean="0">
              <a:solidFill>
                <a:schemeClr val="accent1"/>
              </a:solidFill>
            </a:rPr>
            <a:t>района, </a:t>
          </a:r>
          <a:r>
            <a:rPr lang="ru-RU" sz="1600" dirty="0" smtClean="0">
              <a:solidFill>
                <a:schemeClr val="accent1"/>
              </a:solidFill>
            </a:rPr>
            <a:t>млн.руб</a:t>
          </a:r>
          <a:r>
            <a:rPr lang="ru-RU" sz="1600" dirty="0">
              <a:solidFill>
                <a:schemeClr val="accent1"/>
              </a:solidFill>
            </a:rPr>
            <a:t>.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0.32479</cdr:x>
      <cdr:y>0.375</cdr:y>
    </cdr:from>
    <cdr:to>
      <cdr:x>0.41881</cdr:x>
      <cdr:y>0.51786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14644" y="857256"/>
          <a:ext cx="785842" cy="326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7E1D6A-9E84-4D54-B4A7-83DA87A646A8}" type="datetimeFigureOut">
              <a:rPr lang="ru-RU"/>
              <a:pPr>
                <a:defRPr/>
              </a:pPr>
              <a:t>04.12.2024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B452D8-EC99-4B83-943C-1132BBCBFA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6951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34</a:t>
            </a:fld>
            <a:endParaRPr lang="ru-R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35</a:t>
            </a:fld>
            <a:endParaRPr lang="ru-R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36</a:t>
            </a:fld>
            <a:endParaRPr lang="ru-RU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37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B452D8-EC99-4B83-943C-1132BBCBFAEC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45225" y="3683633"/>
            <a:ext cx="67365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938246" y="3377551"/>
            <a:ext cx="7218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659861" y="3377551"/>
            <a:ext cx="7218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1" y="3377551"/>
            <a:ext cx="7218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21425" y="3377551"/>
            <a:ext cx="52167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7C783F-D2E0-40E0-A1D4-1E654CD9DF22}" type="datetimeFigureOut">
              <a:rPr lang="ru-RU" smtClean="0"/>
              <a:pPr>
                <a:defRPr/>
              </a:pPr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9C93F-0D76-42D4-9259-557F9013710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9F7273-F13B-4835-B6C1-F8D395C5C917}" type="datetimeFigureOut">
              <a:rPr lang="ru-RU" smtClean="0"/>
              <a:pPr>
                <a:defRPr/>
              </a:pPr>
              <a:t>04.12.2024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44E78-BFDC-485F-9D86-AEC01E926C7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7855F6-B93B-4438-8764-0E8EB2F23FC5}" type="datetimeFigureOut">
              <a:rPr lang="ru-RU" smtClean="0"/>
              <a:pPr>
                <a:defRPr/>
              </a:pPr>
              <a:t>04.12.2024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06AA4-452A-4BAF-B6E7-50A8706B508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095D410-0731-4CFA-96E6-AFB748DB94F2}" type="datetimeFigureOut">
              <a:rPr lang="ru-RU" smtClean="0"/>
              <a:pPr>
                <a:defRPr/>
              </a:pPr>
              <a:t>04.12.2024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34FD0A-5968-45D3-AA31-566C7F5B918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59C2ECB-802B-42BE-8519-A01C6BD85900}" type="datetimeFigureOut">
              <a:rPr lang="ru-RU" smtClean="0"/>
              <a:pPr>
                <a:defRPr/>
              </a:pPr>
              <a:t>04.12.2024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7805E-2D0C-4C78-9BEF-82E44FDEF1B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9144000" cy="5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3047704" y="5323800"/>
            <a:ext cx="3047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6096271" y="5323800"/>
            <a:ext cx="3047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1" y="5323800"/>
            <a:ext cx="30477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-125" y="6440375"/>
            <a:ext cx="91440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1710425" y="2882400"/>
            <a:ext cx="5723700" cy="10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▷"/>
              <a:defRPr i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Google Shape;25;p4"/>
          <p:cNvSpPr txBox="1"/>
          <p:nvPr/>
        </p:nvSpPr>
        <p:spPr>
          <a:xfrm>
            <a:off x="3593400" y="1575225"/>
            <a:ext cx="19572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chemeClr val="accent6"/>
                </a:solidFill>
              </a:rPr>
              <a:t>“</a:t>
            </a:r>
            <a:endParaRPr sz="9600" b="1">
              <a:solidFill>
                <a:schemeClr val="accent6"/>
              </a:solidFill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5723283" y="2132900"/>
            <a:ext cx="17103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7434177" y="2132900"/>
            <a:ext cx="17103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0" y="2132900"/>
            <a:ext cx="17103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1710425" y="2132900"/>
            <a:ext cx="17103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-125" y="6440375"/>
            <a:ext cx="91440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93700" y="477851"/>
            <a:ext cx="64626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93700" y="1831451"/>
            <a:ext cx="6462600" cy="47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Google Shape;34;p5"/>
          <p:cNvSpPr/>
          <p:nvPr/>
        </p:nvSpPr>
        <p:spPr>
          <a:xfrm>
            <a:off x="7356366" y="6755100"/>
            <a:ext cx="893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8250312" y="6755100"/>
            <a:ext cx="893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6755100"/>
            <a:ext cx="8937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893710" y="6755100"/>
            <a:ext cx="6462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7356366" y="6755100"/>
            <a:ext cx="893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8250312" y="6755100"/>
            <a:ext cx="893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0" y="6755100"/>
            <a:ext cx="8937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893710" y="6755100"/>
            <a:ext cx="6462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893700" y="477851"/>
            <a:ext cx="64626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893625" y="1600200"/>
            <a:ext cx="31368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4219456" y="1600200"/>
            <a:ext cx="31368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/>
          <p:nvPr/>
        </p:nvSpPr>
        <p:spPr>
          <a:xfrm>
            <a:off x="7356366" y="6755100"/>
            <a:ext cx="893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8"/>
          <p:cNvSpPr/>
          <p:nvPr/>
        </p:nvSpPr>
        <p:spPr>
          <a:xfrm>
            <a:off x="8250312" y="6755100"/>
            <a:ext cx="893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0" y="6755100"/>
            <a:ext cx="8937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8"/>
          <p:cNvSpPr/>
          <p:nvPr/>
        </p:nvSpPr>
        <p:spPr>
          <a:xfrm>
            <a:off x="893710" y="6755100"/>
            <a:ext cx="6462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893700" y="477851"/>
            <a:ext cx="64626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7356366" y="6755100"/>
            <a:ext cx="893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8250312" y="6755100"/>
            <a:ext cx="893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0" y="6755100"/>
            <a:ext cx="8937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9"/>
          <p:cNvSpPr/>
          <p:nvPr/>
        </p:nvSpPr>
        <p:spPr>
          <a:xfrm>
            <a:off x="893710" y="6755100"/>
            <a:ext cx="6462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893700" y="6199951"/>
            <a:ext cx="6462600" cy="46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/>
          <p:nvPr/>
        </p:nvSpPr>
        <p:spPr>
          <a:xfrm>
            <a:off x="7356366" y="6755100"/>
            <a:ext cx="893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0"/>
          <p:cNvSpPr/>
          <p:nvPr/>
        </p:nvSpPr>
        <p:spPr>
          <a:xfrm>
            <a:off x="8250312" y="6755100"/>
            <a:ext cx="893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0"/>
          <p:cNvSpPr/>
          <p:nvPr/>
        </p:nvSpPr>
        <p:spPr>
          <a:xfrm>
            <a:off x="0" y="6755100"/>
            <a:ext cx="8937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893710" y="6755100"/>
            <a:ext cx="6462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 color background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7356366" y="6755100"/>
            <a:ext cx="8937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1"/>
          <p:cNvSpPr/>
          <p:nvPr/>
        </p:nvSpPr>
        <p:spPr>
          <a:xfrm>
            <a:off x="8250312" y="6755100"/>
            <a:ext cx="8937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1"/>
          <p:cNvSpPr/>
          <p:nvPr/>
        </p:nvSpPr>
        <p:spPr>
          <a:xfrm>
            <a:off x="0" y="6755100"/>
            <a:ext cx="893700" cy="102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93710" y="6755100"/>
            <a:ext cx="6462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3700" y="477851"/>
            <a:ext cx="64626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3700" y="1831451"/>
            <a:ext cx="6462600" cy="47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6262577"/>
            <a:ext cx="548700" cy="4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>
              <a:defRPr/>
            </a:pPr>
            <a:fld id="{B2F76BEF-B777-4E53-BAB9-D4335680CC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4497" r:id="rId1"/>
    <p:sldLayoutId id="2147484498" r:id="rId2"/>
    <p:sldLayoutId id="2147484499" r:id="rId3"/>
    <p:sldLayoutId id="2147484500" r:id="rId4"/>
    <p:sldLayoutId id="2147484501" r:id="rId5"/>
    <p:sldLayoutId id="2147484503" r:id="rId6"/>
    <p:sldLayoutId id="2147484504" r:id="rId7"/>
    <p:sldLayoutId id="2147484505" r:id="rId8"/>
    <p:sldLayoutId id="2147484506" r:id="rId9"/>
    <p:sldLayoutId id="2147484507" r:id="rId10"/>
    <p:sldLayoutId id="2147484508" r:id="rId11"/>
    <p:sldLayoutId id="2147484509" r:id="rId12"/>
    <p:sldLayoutId id="2147484510" r:id="rId13"/>
    <p:sldLayoutId id="2147484511" r:id="rId14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openxmlformats.org/officeDocument/2006/relationships/chart" Target="../charts/chart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6"/>
          <p:cNvSpPr txBox="1">
            <a:spLocks/>
          </p:cNvSpPr>
          <p:nvPr/>
        </p:nvSpPr>
        <p:spPr>
          <a:xfrm>
            <a:off x="0" y="500042"/>
            <a:ext cx="9144000" cy="28575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 pitchFamily="34" charset="0"/>
                <a:sym typeface="Arial"/>
              </a:rPr>
              <a:t>Бюджет для граждан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ru-RU" sz="4400" b="1" kern="0" dirty="0" smtClean="0">
                <a:solidFill>
                  <a:schemeClr val="accent1"/>
                </a:solidFill>
                <a:latin typeface="+mn-lt"/>
                <a:ea typeface="Arial"/>
                <a:cs typeface="Arial" pitchFamily="34" charset="0"/>
                <a:sym typeface="Arial"/>
              </a:rPr>
              <a:t>Шекснинского муниципального района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 pitchFamily="34" charset="0"/>
                <a:sym typeface="Arial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 pitchFamily="34" charset="0"/>
                <a:sym typeface="Arial"/>
              </a:rPr>
              <a:t>на 2025-2027 годы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3855" y="4000504"/>
            <a:ext cx="9157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/>
                </a:solidFill>
              </a:rPr>
              <a:t> На основании проекта бюджета района </a:t>
            </a:r>
          </a:p>
          <a:p>
            <a:pPr algn="ctr"/>
            <a:r>
              <a:rPr lang="ru-RU" sz="2000" dirty="0" smtClean="0">
                <a:solidFill>
                  <a:schemeClr val="bg2"/>
                </a:solidFill>
              </a:rPr>
              <a:t>на 2025 год и плановый период 2026 и 2027 годов</a:t>
            </a:r>
            <a:endParaRPr lang="ru-RU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14375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>Муниципальная программа «Развитие образования  Шекснинского муниципального района»</a:t>
            </a:r>
            <a:endParaRPr lang="ru-RU" sz="2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0" y="571480"/>
            <a:ext cx="9144000" cy="5715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17550" indent="-717550"/>
            <a:r>
              <a:rPr lang="ru-RU" sz="1400" b="1" dirty="0" smtClean="0">
                <a:solidFill>
                  <a:schemeClr val="tx1"/>
                </a:solidFill>
              </a:rPr>
              <a:t>Цель</a:t>
            </a:r>
            <a:r>
              <a:rPr lang="ru-RU" sz="1200" b="1" dirty="0" smtClean="0">
                <a:solidFill>
                  <a:schemeClr val="tx1"/>
                </a:solidFill>
              </a:rPr>
              <a:t>:  </a:t>
            </a:r>
            <a:r>
              <a:rPr lang="ru-RU" sz="1200" dirty="0" smtClean="0">
                <a:solidFill>
                  <a:schemeClr val="tx1"/>
                </a:solidFill>
              </a:rPr>
              <a:t>обеспечение доступности качественного  образования,  отвечающего современным потребностям  </a:t>
            </a:r>
          </a:p>
          <a:p>
            <a:pPr marL="717550" indent="-717550"/>
            <a:r>
              <a:rPr lang="ru-RU" sz="1200" dirty="0" smtClean="0">
                <a:solidFill>
                  <a:schemeClr val="tx1"/>
                </a:solidFill>
              </a:rPr>
              <a:t>социума и каждого  гражданина  требованиям социально-экономического развития региона и района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Google Shape;228;p27"/>
          <p:cNvSpPr txBox="1">
            <a:spLocks/>
          </p:cNvSpPr>
          <p:nvPr/>
        </p:nvSpPr>
        <p:spPr>
          <a:xfrm>
            <a:off x="555018" y="5357826"/>
            <a:ext cx="7517700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841,2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" name="Google Shape;229;p27"/>
          <p:cNvSpPr txBox="1">
            <a:spLocks/>
          </p:cNvSpPr>
          <p:nvPr/>
        </p:nvSpPr>
        <p:spPr>
          <a:xfrm>
            <a:off x="598870" y="5286388"/>
            <a:ext cx="7973658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федеральные, областные средства 462,0 млн.руб.</a:t>
            </a:r>
            <a:endParaRPr lang="en-US" sz="1600" i="1" kern="0" dirty="0"/>
          </a:p>
        </p:txBody>
      </p:sp>
      <p:sp>
        <p:nvSpPr>
          <p:cNvPr id="19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9" name="Google Shape;399;p38"/>
          <p:cNvSpPr/>
          <p:nvPr/>
        </p:nvSpPr>
        <p:spPr>
          <a:xfrm>
            <a:off x="7715272" y="1857364"/>
            <a:ext cx="1143008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30" name="Google Shape;399;p38"/>
          <p:cNvSpPr/>
          <p:nvPr/>
        </p:nvSpPr>
        <p:spPr>
          <a:xfrm>
            <a:off x="7715272" y="2357430"/>
            <a:ext cx="1180432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32" name="Google Shape;399;p38"/>
          <p:cNvSpPr/>
          <p:nvPr/>
        </p:nvSpPr>
        <p:spPr>
          <a:xfrm>
            <a:off x="7715272" y="3500438"/>
            <a:ext cx="1143008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715272" y="1857364"/>
            <a:ext cx="1214446" cy="3571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0,1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Текст 6"/>
          <p:cNvSpPr txBox="1">
            <a:spLocks/>
          </p:cNvSpPr>
          <p:nvPr/>
        </p:nvSpPr>
        <p:spPr>
          <a:xfrm>
            <a:off x="357158" y="2071678"/>
            <a:ext cx="3475465" cy="500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1pPr>
            <a:lvl2pPr marL="914400" marR="0" lvl="1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□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2pPr>
            <a:lvl3pPr marL="1371600" marR="0" lvl="2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3pPr>
            <a:lvl4pPr marL="1828800" marR="0" lvl="3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□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4pPr>
            <a:lvl5pPr marL="2286000" marR="0" lvl="4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5pPr>
            <a:lvl6pPr marL="2743200" marR="0" lvl="5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■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6pPr>
            <a:lvl7pPr marL="3200400" marR="0" lvl="6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●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7pPr>
            <a:lvl8pPr marL="3657600" marR="0" lvl="7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8pPr>
            <a:lvl9pPr marL="4114800" marR="0" lvl="8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■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9pPr>
          </a:lstStyle>
          <a:p>
            <a:pPr marL="114300" indent="0">
              <a:lnSpc>
                <a:spcPct val="100000"/>
              </a:lnSpc>
              <a:buNone/>
            </a:pP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15272" y="928670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млн.руб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5" name="Google Shape;228;p27"/>
          <p:cNvSpPr txBox="1">
            <a:spLocks/>
          </p:cNvSpPr>
          <p:nvPr/>
        </p:nvSpPr>
        <p:spPr>
          <a:xfrm>
            <a:off x="5000628" y="4929198"/>
            <a:ext cx="3571900" cy="62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740,1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87" name="Группа 86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49" name="Блок-схема: узел 48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3" name="Прямая соединительная линия 82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Google Shape;228;p27"/>
          <p:cNvSpPr txBox="1">
            <a:spLocks/>
          </p:cNvSpPr>
          <p:nvPr/>
        </p:nvSpPr>
        <p:spPr>
          <a:xfrm>
            <a:off x="2143108" y="5670034"/>
            <a:ext cx="6429420" cy="616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748,8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5" name="Google Shape;228;p27"/>
          <p:cNvSpPr txBox="1">
            <a:spLocks/>
          </p:cNvSpPr>
          <p:nvPr/>
        </p:nvSpPr>
        <p:spPr>
          <a:xfrm>
            <a:off x="2163643" y="6094230"/>
            <a:ext cx="6429420" cy="690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707,0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6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224334" y="3286124"/>
            <a:ext cx="890264" cy="5988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786710" y="2357431"/>
            <a:ext cx="1033140" cy="42862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19,4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3" name="Google Shape;399;p38"/>
          <p:cNvSpPr/>
          <p:nvPr/>
        </p:nvSpPr>
        <p:spPr>
          <a:xfrm>
            <a:off x="7715272" y="2928934"/>
            <a:ext cx="1180432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7715272" y="2928934"/>
            <a:ext cx="1214446" cy="50006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8" name="Google Shape;399;p38"/>
          <p:cNvSpPr/>
          <p:nvPr/>
        </p:nvSpPr>
        <p:spPr>
          <a:xfrm>
            <a:off x="7715272" y="4071942"/>
            <a:ext cx="1143008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715272" y="3500438"/>
            <a:ext cx="1104578" cy="50006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632,6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786710" y="4071942"/>
            <a:ext cx="1033140" cy="50006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43,7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2" name="Google Shape;399;p38"/>
          <p:cNvSpPr/>
          <p:nvPr/>
        </p:nvSpPr>
        <p:spPr>
          <a:xfrm>
            <a:off x="7715272" y="1357298"/>
            <a:ext cx="1143008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34,1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715272" y="1357298"/>
            <a:ext cx="1256978" cy="50006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1357298"/>
            <a:ext cx="6072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buFont typeface="Wingdings" pitchFamily="2" charset="2"/>
              <a:buChar char="Ø"/>
            </a:pPr>
            <a:r>
              <a:rPr lang="ru-RU" sz="1400" dirty="0" smtClean="0"/>
              <a:t> Региональный проект «Все лучшее детям» </a:t>
            </a:r>
            <a:endParaRPr lang="ru-RU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0" y="1785926"/>
            <a:ext cx="6572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Региональный проект «Педагоги и наставники» </a:t>
            </a:r>
            <a:endParaRPr lang="ru-RU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2285991"/>
            <a:ext cx="757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Муниципальный проект «Развитие дошкольного, общего и дополнительного образования»</a:t>
            </a:r>
            <a:endParaRPr lang="ru-RU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4286256"/>
            <a:ext cx="7643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Комплекс процессных мероприятий «Обеспечение создания условий для реализации муниципальных программ»</a:t>
            </a:r>
            <a:endParaRPr lang="ru-RU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3643315"/>
            <a:ext cx="7215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Комплекс процессных мероприятий «Развитие дошкольного, общего и дополнительного образования»</a:t>
            </a:r>
            <a:endParaRPr lang="ru-RU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0" y="2857496"/>
            <a:ext cx="7715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Муниципальный проект «Обеспечение использования социальных сертификатов на получение муниципальных услуг в социальной сфере по направлению деятельности «Реализация дополнительных общеразвивающих программ для детей»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12853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9144000" cy="954087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>
                <a:solidFill>
                  <a:schemeClr val="accent1"/>
                </a:solidFill>
              </a:rPr>
              <a:t>Муниципальная программа «Развитие образования  </a:t>
            </a:r>
            <a:r>
              <a:rPr lang="ru-RU" sz="2300" b="1" dirty="0" smtClean="0">
                <a:solidFill>
                  <a:schemeClr val="accent1"/>
                </a:solidFill>
              </a:rPr>
              <a:t/>
            </a:r>
            <a:br>
              <a:rPr lang="ru-RU" sz="2300" b="1" dirty="0" smtClean="0">
                <a:solidFill>
                  <a:schemeClr val="accent1"/>
                </a:solidFill>
              </a:rPr>
            </a:br>
            <a:r>
              <a:rPr lang="ru-RU" sz="2300" b="1" dirty="0" smtClean="0">
                <a:solidFill>
                  <a:schemeClr val="accent1"/>
                </a:solidFill>
              </a:rPr>
              <a:t>Шекснинского </a:t>
            </a:r>
            <a:r>
              <a:rPr lang="ru-RU" sz="2300" b="1" dirty="0">
                <a:solidFill>
                  <a:schemeClr val="accent1"/>
                </a:solidFill>
              </a:rPr>
              <a:t>муниципального </a:t>
            </a:r>
            <a:r>
              <a:rPr lang="ru-RU" sz="2300" b="1" dirty="0" smtClean="0">
                <a:solidFill>
                  <a:schemeClr val="accent1"/>
                </a:solidFill>
              </a:rPr>
              <a:t>района»</a:t>
            </a:r>
            <a:endParaRPr lang="ru-RU" sz="2300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1117862039"/>
              </p:ext>
            </p:extLst>
          </p:nvPr>
        </p:nvGraphicFramePr>
        <p:xfrm>
          <a:off x="683568" y="2993989"/>
          <a:ext cx="7848871" cy="312230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31308"/>
                <a:gridCol w="1558273"/>
                <a:gridCol w="1129645"/>
                <a:gridCol w="1129645"/>
              </a:tblGrid>
              <a:tr h="50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2025 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2027 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Доля обучающихся общеобразовательных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</a:rPr>
                        <a:t> организаций, которым предоставлена возможность обучаться в соответствии с современными требованиями в общей численности обучающихся, %</a:t>
                      </a: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доля детей охваченных образовательными программами дополнительного образования детей, в общей численности детей и молодежи в возрасте 5 - 18 лет,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Доля детей в возрасте 3-7 лет, охваченных программами дошкольного образования,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</a:rPr>
                        <a:t>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641599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18" name="Google Shape;267;p29"/>
          <p:cNvSpPr/>
          <p:nvPr/>
        </p:nvSpPr>
        <p:spPr>
          <a:xfrm>
            <a:off x="636627" y="1809280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1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872"/>
            <a:ext cx="9151620" cy="10081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  <a:latin typeface="+mn-lt"/>
              </a:rPr>
              <a:t>Муниципальная программа «Сохранение и развитие   </a:t>
            </a:r>
            <a:br>
              <a:rPr lang="ru-RU" sz="2000" b="1" dirty="0">
                <a:solidFill>
                  <a:schemeClr val="accent1"/>
                </a:solidFill>
                <a:latin typeface="+mn-lt"/>
              </a:rPr>
            </a:br>
            <a:r>
              <a:rPr lang="ru-RU" sz="2000" b="1" dirty="0" smtClean="0">
                <a:solidFill>
                  <a:schemeClr val="accent1"/>
                </a:solidFill>
                <a:latin typeface="+mn-lt"/>
              </a:rPr>
              <a:t>культурного </a:t>
            </a:r>
            <a:r>
              <a:rPr lang="ru-RU" sz="2000" b="1" dirty="0">
                <a:solidFill>
                  <a:schemeClr val="accent1"/>
                </a:solidFill>
                <a:latin typeface="+mn-lt"/>
              </a:rPr>
              <a:t>потенциала, развитие туристского кластера </a:t>
            </a:r>
            <a:br>
              <a:rPr lang="ru-RU" sz="2000" b="1" dirty="0">
                <a:solidFill>
                  <a:schemeClr val="accent1"/>
                </a:solidFill>
                <a:latin typeface="+mn-lt"/>
              </a:rPr>
            </a:br>
            <a:r>
              <a:rPr lang="ru-RU" sz="2000" b="1" dirty="0" smtClean="0">
                <a:solidFill>
                  <a:schemeClr val="accent1"/>
                </a:solidFill>
                <a:latin typeface="+mn-lt"/>
              </a:rPr>
              <a:t>в </a:t>
            </a:r>
            <a:r>
              <a:rPr lang="ru-RU" sz="2000" b="1" dirty="0">
                <a:solidFill>
                  <a:schemeClr val="accent1"/>
                </a:solidFill>
                <a:latin typeface="+mn-lt"/>
              </a:rPr>
              <a:t>Шекснинском муниципальном </a:t>
            </a:r>
            <a:r>
              <a:rPr lang="ru-RU" sz="2000" b="1" dirty="0" smtClean="0">
                <a:solidFill>
                  <a:schemeClr val="accent1"/>
                </a:solidFill>
                <a:latin typeface="+mn-lt"/>
              </a:rPr>
              <a:t>районе»</a:t>
            </a:r>
            <a:endParaRPr lang="ru-RU" sz="18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0" y="837451"/>
            <a:ext cx="8805006" cy="1519979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Цель:</a:t>
            </a:r>
            <a:endParaRPr lang="ru-RU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сохранение самобытной культуры, культурного наследия, содействие развитию искусства, возрождение духовных традиций; развитие и поддержка социально-культурных инициатив, стимулирование творческой активности, поддержка общественных проектов </a:t>
            </a:r>
            <a:r>
              <a:rPr lang="ru-RU" sz="1400" dirty="0" smtClean="0">
                <a:solidFill>
                  <a:schemeClr val="tx1"/>
                </a:solidFill>
              </a:rPr>
              <a:t>и </a:t>
            </a:r>
            <a:r>
              <a:rPr lang="ru-RU" sz="1400" dirty="0">
                <a:solidFill>
                  <a:schemeClr val="tx1"/>
                </a:solidFill>
              </a:rPr>
              <a:t>новых </a:t>
            </a:r>
            <a:r>
              <a:rPr lang="ru-RU" sz="1400" dirty="0" smtClean="0">
                <a:solidFill>
                  <a:schemeClr val="tx1"/>
                </a:solidFill>
              </a:rPr>
              <a:t>                                    форм </a:t>
            </a:r>
            <a:r>
              <a:rPr lang="ru-RU" sz="1400" dirty="0" err="1" smtClean="0">
                <a:solidFill>
                  <a:schemeClr val="tx1"/>
                </a:solidFill>
              </a:rPr>
              <a:t>культурно-досуговой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деятельности; создание благоприятных условий для </a:t>
            </a:r>
            <a:r>
              <a:rPr lang="ru-RU" sz="1400" dirty="0" smtClean="0">
                <a:solidFill>
                  <a:schemeClr val="tx1"/>
                </a:solidFill>
              </a:rPr>
              <a:t>динамичного  </a:t>
            </a:r>
            <a:r>
              <a:rPr lang="ru-RU" sz="1400" dirty="0">
                <a:solidFill>
                  <a:schemeClr val="tx1"/>
                </a:solidFill>
              </a:rPr>
              <a:t>развития туризма на территории района </a:t>
            </a:r>
          </a:p>
        </p:txBody>
      </p:sp>
      <p:sp>
        <p:nvSpPr>
          <p:cNvPr id="14" name="Google Shape;399;p38"/>
          <p:cNvSpPr/>
          <p:nvPr/>
        </p:nvSpPr>
        <p:spPr>
          <a:xfrm>
            <a:off x="7858148" y="2643182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6" name="Google Shape;399;p38"/>
          <p:cNvSpPr/>
          <p:nvPr/>
        </p:nvSpPr>
        <p:spPr>
          <a:xfrm>
            <a:off x="7858148" y="3500438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31" name="Текст 7"/>
          <p:cNvSpPr txBox="1">
            <a:spLocks/>
          </p:cNvSpPr>
          <p:nvPr/>
        </p:nvSpPr>
        <p:spPr>
          <a:xfrm>
            <a:off x="497866" y="3054140"/>
            <a:ext cx="2687413" cy="58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1pPr>
            <a:lvl2pPr marL="914400" marR="0" lvl="1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□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2pPr>
            <a:lvl3pPr marL="1371600" marR="0" lvl="2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3pPr>
            <a:lvl4pPr marL="1828800" marR="0" lvl="3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□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4pPr>
            <a:lvl5pPr marL="2286000" marR="0" lvl="4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5pPr>
            <a:lvl6pPr marL="2743200" marR="0" lvl="5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■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6pPr>
            <a:lvl7pPr marL="3200400" marR="0" lvl="6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●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7pPr>
            <a:lvl8pPr marL="3657600" marR="0" lvl="7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8pPr>
            <a:lvl9pPr marL="4114800" marR="0" lvl="8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■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9pPr>
          </a:lstStyle>
          <a:p>
            <a:pPr marL="114300" indent="0">
              <a:lnSpc>
                <a:spcPct val="100000"/>
              </a:lnSpc>
              <a:buNone/>
              <a:defRPr/>
            </a:pP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86710" y="2285992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млн.руб.</a:t>
            </a:r>
            <a:endParaRPr lang="ru-RU" sz="1400" dirty="0"/>
          </a:p>
        </p:txBody>
      </p:sp>
      <p:sp>
        <p:nvSpPr>
          <p:cNvPr id="43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131,4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безвозмездных поступлений 53,8 млн.руб.</a:t>
            </a:r>
            <a:endParaRPr lang="en-US" sz="1600" i="1" kern="0" dirty="0"/>
          </a:p>
        </p:txBody>
      </p:sp>
      <p:sp>
        <p:nvSpPr>
          <p:cNvPr id="45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6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126,1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51" name="Блок-схема: узел 50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Google Shape;228;p27"/>
          <p:cNvSpPr txBox="1">
            <a:spLocks/>
          </p:cNvSpPr>
          <p:nvPr/>
        </p:nvSpPr>
        <p:spPr>
          <a:xfrm>
            <a:off x="5072066" y="539132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120,6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4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6" name="Google Shape;228;p27"/>
          <p:cNvSpPr txBox="1">
            <a:spLocks/>
          </p:cNvSpPr>
          <p:nvPr/>
        </p:nvSpPr>
        <p:spPr>
          <a:xfrm>
            <a:off x="5072066" y="6002864"/>
            <a:ext cx="3500462" cy="772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75,1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7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2643182"/>
            <a:ext cx="77867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проект, связанный с реализацией регионального проекта     «Модернизация инфраструктуры сферы культуры»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«Комплексное развитие культуры и искусства»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«Развитие туристического кластера Шекснинского муниципального района»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«Развитие образование в сфере культуры и искусства»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«Обеспечение условий реализации муниципальной программы»</a:t>
            </a:r>
          </a:p>
        </p:txBody>
      </p:sp>
      <p:sp>
        <p:nvSpPr>
          <p:cNvPr id="40" name="Google Shape;399;p38"/>
          <p:cNvSpPr/>
          <p:nvPr/>
        </p:nvSpPr>
        <p:spPr>
          <a:xfrm>
            <a:off x="7858148" y="3929066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41" name="Google Shape;399;p38"/>
          <p:cNvSpPr/>
          <p:nvPr/>
        </p:nvSpPr>
        <p:spPr>
          <a:xfrm>
            <a:off x="7858148" y="4357694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858148" y="264318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10,3</a:t>
            </a:r>
            <a:endParaRPr lang="ru-RU" b="1" dirty="0"/>
          </a:p>
        </p:txBody>
      </p:sp>
      <p:sp>
        <p:nvSpPr>
          <p:cNvPr id="60" name="Google Shape;399;p38"/>
          <p:cNvSpPr/>
          <p:nvPr/>
        </p:nvSpPr>
        <p:spPr>
          <a:xfrm>
            <a:off x="7858148" y="3071810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endParaRPr lang="ru-RU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7858148" y="307181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b="1" dirty="0" smtClean="0"/>
              <a:t>93,1</a:t>
            </a:r>
            <a:endParaRPr lang="ru-RU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858148" y="35004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dirty="0" smtClean="0"/>
              <a:t>   </a:t>
            </a:r>
            <a:r>
              <a:rPr lang="ru-RU" b="1" dirty="0" smtClean="0"/>
              <a:t>0,1</a:t>
            </a:r>
            <a:endParaRPr lang="ru-RU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786710" y="39290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dirty="0" smtClean="0"/>
              <a:t>  </a:t>
            </a:r>
            <a:r>
              <a:rPr lang="ru-RU" b="1" dirty="0" smtClean="0"/>
              <a:t>17,4</a:t>
            </a:r>
            <a:endParaRPr lang="ru-RU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858148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dirty="0" smtClean="0"/>
              <a:t>  </a:t>
            </a:r>
            <a:r>
              <a:rPr lang="ru-RU" b="1" dirty="0" smtClean="0"/>
              <a:t>5,2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29098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2387466340"/>
              </p:ext>
            </p:extLst>
          </p:nvPr>
        </p:nvGraphicFramePr>
        <p:xfrm>
          <a:off x="683568" y="2989875"/>
          <a:ext cx="7848871" cy="32137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16994"/>
                <a:gridCol w="1343959"/>
                <a:gridCol w="1343959"/>
                <a:gridCol w="1343959"/>
              </a:tblGrid>
              <a:tr h="50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2025 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2024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2027 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 посещений библиотек 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(на 1 жителя в год) в целом по району</a:t>
                      </a:r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Количество посещений организаций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 культуры по отношению к уровню 2010г.,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Доля детей в возрасте от 5 до 18 лет, обучающихся по общеобразовательным программам в сфере культуры и искусства, в общей численности учащихся детей этого возраста,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Количество посетителей района 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(туристов и экскурсантов)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, тыс.чел.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643050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18" name="Google Shape;267;p29"/>
          <p:cNvSpPr/>
          <p:nvPr/>
        </p:nvSpPr>
        <p:spPr>
          <a:xfrm>
            <a:off x="636627" y="1810731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93307"/>
            <a:ext cx="9151620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/>
                <a:sym typeface="Arial"/>
              </a:rPr>
              <a:t>Муниципальная программа «Сохранение и развитие  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/>
                <a:sym typeface="Arial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/>
                <a:sym typeface="Arial"/>
              </a:rPr>
              <a:t>культурного потенциала, развитие туристского кластера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/>
                <a:sym typeface="Arial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Arial"/>
                <a:cs typeface="Arial"/>
                <a:sym typeface="Arial"/>
              </a:rPr>
              <a:t>в Шекснинском муниципальном районе»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34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6707"/>
            <a:ext cx="9151620" cy="10081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«Развитие физической культуры </a:t>
            </a:r>
            <a:br>
              <a:rPr lang="ru-RU" sz="2000" b="1" dirty="0" smtClean="0">
                <a:solidFill>
                  <a:schemeClr val="accent1"/>
                </a:solidFill>
              </a:rPr>
            </a:br>
            <a:r>
              <a:rPr lang="ru-RU" sz="2000" b="1" dirty="0" smtClean="0">
                <a:solidFill>
                  <a:schemeClr val="accent1"/>
                </a:solidFill>
              </a:rPr>
              <a:t>и спорта, повышение эффективности реализации молодежной политики в Шекснинском муниципальном районе»</a:t>
            </a:r>
            <a:endParaRPr lang="ru-RU" sz="18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0" y="2428868"/>
            <a:ext cx="7929586" cy="2857520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Муниципальный проект «Развитие спорта высших достижений, системы подготовки спортивного резерва и массового спорта в Вологодской области» 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Муниципальный проект</a:t>
            </a:r>
            <a:r>
              <a:rPr lang="ru-RU" sz="1400" dirty="0" smtClean="0"/>
              <a:t> «Развитие инфраструктуры и укрепление материально-технической базы спортивных объектов муниципальной собственности»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«Развитие физической культуры и спорта в Шекснинском муниципальном районе»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«Повышение эффективности реализации молодежной политики в Шекснинском муниципальном районе»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0" name="Текст 5"/>
          <p:cNvSpPr>
            <a:spLocks noGrp="1"/>
          </p:cNvSpPr>
          <p:nvPr>
            <p:ph type="body" idx="4294967295"/>
          </p:nvPr>
        </p:nvSpPr>
        <p:spPr>
          <a:xfrm>
            <a:off x="500035" y="1000125"/>
            <a:ext cx="8643966" cy="1071563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endParaRPr lang="ru-RU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500" dirty="0" smtClean="0">
                <a:solidFill>
                  <a:schemeClr val="tx1"/>
                </a:solidFill>
              </a:rPr>
              <a:t>создание благоприятных условий для развития физической культуры и спорта,                     содействие социальному, культурному, духовному  развитию молодежи</a:t>
            </a:r>
          </a:p>
        </p:txBody>
      </p:sp>
      <p:sp>
        <p:nvSpPr>
          <p:cNvPr id="43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94,0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</a:t>
            </a:r>
            <a:r>
              <a:rPr lang="ru-RU" sz="1600" i="1" kern="0" dirty="0"/>
              <a:t>б</a:t>
            </a:r>
            <a:r>
              <a:rPr lang="ru-RU" sz="1600" i="1" kern="0" dirty="0" smtClean="0"/>
              <a:t>езвозмездных поступлений 6,4 млн.руб.</a:t>
            </a:r>
            <a:endParaRPr lang="en-US" sz="1600" i="1" kern="0" dirty="0"/>
          </a:p>
        </p:txBody>
      </p:sp>
      <p:sp>
        <p:nvSpPr>
          <p:cNvPr id="45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6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80,8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51" name="Блок-схема: узел 50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Google Shape;228;p27"/>
          <p:cNvSpPr txBox="1">
            <a:spLocks/>
          </p:cNvSpPr>
          <p:nvPr/>
        </p:nvSpPr>
        <p:spPr>
          <a:xfrm>
            <a:off x="5286380" y="5391320"/>
            <a:ext cx="328614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82,8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4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6" name="Google Shape;228;p27"/>
          <p:cNvSpPr txBox="1">
            <a:spLocks/>
          </p:cNvSpPr>
          <p:nvPr/>
        </p:nvSpPr>
        <p:spPr>
          <a:xfrm>
            <a:off x="5357818" y="6094230"/>
            <a:ext cx="3214710" cy="68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81,8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7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29586" y="1928802"/>
            <a:ext cx="1071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млн.руб.</a:t>
            </a:r>
            <a:endParaRPr lang="ru-RU" sz="1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8110860" y="2786058"/>
            <a:ext cx="1033140" cy="525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8112826" y="3357562"/>
            <a:ext cx="1033140" cy="50006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0" name="Google Shape;399;p38"/>
          <p:cNvSpPr/>
          <p:nvPr/>
        </p:nvSpPr>
        <p:spPr>
          <a:xfrm>
            <a:off x="7929586" y="2428868"/>
            <a:ext cx="1000125" cy="50920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3,6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59" name="Google Shape;399;p38"/>
          <p:cNvSpPr/>
          <p:nvPr/>
        </p:nvSpPr>
        <p:spPr>
          <a:xfrm>
            <a:off x="7929586" y="3071810"/>
            <a:ext cx="1000125" cy="50920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1,7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62" name="Google Shape;399;p38"/>
          <p:cNvSpPr/>
          <p:nvPr/>
        </p:nvSpPr>
        <p:spPr>
          <a:xfrm>
            <a:off x="7929586" y="3714752"/>
            <a:ext cx="1000125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74,7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65" name="Google Shape;399;p38"/>
          <p:cNvSpPr/>
          <p:nvPr/>
        </p:nvSpPr>
        <p:spPr>
          <a:xfrm>
            <a:off x="7929586" y="4357694"/>
            <a:ext cx="1000125" cy="50920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0,8</a:t>
            </a:r>
            <a:endParaRPr sz="16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98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65163"/>
            <a:ext cx="9144000" cy="503237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программа «Развитие физической культуры </a:t>
            </a:r>
            <a:br>
              <a:rPr lang="ru-RU" sz="2000" b="1" dirty="0">
                <a:solidFill>
                  <a:schemeClr val="accent1"/>
                </a:solidFill>
              </a:rPr>
            </a:br>
            <a:r>
              <a:rPr lang="ru-RU" sz="2000" b="1" dirty="0">
                <a:solidFill>
                  <a:schemeClr val="accent1"/>
                </a:solidFill>
              </a:rPr>
              <a:t>и спорта, повышение эффективности реализации молодежной политики в Шекснинском муниципальном </a:t>
            </a:r>
            <a:r>
              <a:rPr lang="ru-RU" sz="2000" b="1" dirty="0" smtClean="0">
                <a:solidFill>
                  <a:schemeClr val="accent1"/>
                </a:solidFill>
              </a:rPr>
              <a:t>районе»</a:t>
            </a:r>
            <a:endParaRPr lang="ru-RU" sz="1600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3734345719"/>
              </p:ext>
            </p:extLst>
          </p:nvPr>
        </p:nvGraphicFramePr>
        <p:xfrm>
          <a:off x="683568" y="3011202"/>
          <a:ext cx="7848872" cy="239078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14420"/>
                <a:gridCol w="1405768"/>
                <a:gridCol w="1464342"/>
                <a:gridCol w="1464342"/>
              </a:tblGrid>
              <a:tr h="50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2027 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Доля населения систематически занимающегося физической культурой и спортом,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</a:rPr>
                        <a:t> в общей численности населения,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</a:rPr>
                        <a:t>%</a:t>
                      </a:r>
                      <a:endParaRPr lang="ru-RU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Количество мероприятий реализованных с участием молодежных общественных организаций, 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</a:rPr>
                        <a:t>%</a:t>
                      </a:r>
                      <a:endParaRPr lang="ru-RU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643050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8" name="Google Shape;267;p29"/>
          <p:cNvSpPr/>
          <p:nvPr/>
        </p:nvSpPr>
        <p:spPr>
          <a:xfrm>
            <a:off x="636627" y="1799606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33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0608"/>
            <a:ext cx="9151620" cy="9361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/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Муниципальная </a:t>
            </a:r>
            <a:r>
              <a:rPr lang="ru-RU" sz="2400" b="1" dirty="0">
                <a:solidFill>
                  <a:schemeClr val="accent1"/>
                </a:solidFill>
              </a:rPr>
              <a:t>программа 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>
                <a:solidFill>
                  <a:schemeClr val="accent1"/>
                </a:solidFill>
              </a:rPr>
              <a:t>«Социальная поддержка </a:t>
            </a:r>
            <a:r>
              <a:rPr lang="ru-RU" sz="2400" b="1" dirty="0" smtClean="0">
                <a:solidFill>
                  <a:schemeClr val="accent1"/>
                </a:solidFill>
              </a:rPr>
              <a:t>граждан»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048156"/>
            <a:ext cx="8104984" cy="95208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Цель:</a:t>
            </a:r>
            <a:endParaRPr lang="ru-RU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создание условий для повышения </a:t>
            </a:r>
            <a:r>
              <a:rPr lang="ru-RU" sz="1600" dirty="0" smtClean="0">
                <a:solidFill>
                  <a:schemeClr val="tx1"/>
                </a:solidFill>
              </a:rPr>
              <a:t>уровня и </a:t>
            </a:r>
            <a:r>
              <a:rPr lang="ru-RU" sz="1600" dirty="0">
                <a:solidFill>
                  <a:schemeClr val="tx1"/>
                </a:solidFill>
              </a:rPr>
              <a:t>качества жизни </a:t>
            </a:r>
            <a:r>
              <a:rPr lang="ru-RU" sz="1600" dirty="0" smtClean="0">
                <a:solidFill>
                  <a:schemeClr val="tx1"/>
                </a:solidFill>
              </a:rPr>
              <a:t>граждан в </a:t>
            </a:r>
            <a:r>
              <a:rPr lang="ru-RU" sz="1600" dirty="0">
                <a:solidFill>
                  <a:schemeClr val="tx1"/>
                </a:solidFill>
              </a:rPr>
              <a:t>районе</a:t>
            </a: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467544" y="1833974"/>
            <a:ext cx="8676456" cy="32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6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6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600" kern="0" dirty="0" smtClean="0">
                <a:solidFill>
                  <a:schemeClr val="tx1"/>
                </a:solidFill>
              </a:rPr>
              <a:t> Комплекс процессных мероприятий «Предоставление мер социальной 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600" kern="0" dirty="0" smtClean="0">
                <a:solidFill>
                  <a:schemeClr val="tx1"/>
                </a:solidFill>
              </a:rPr>
              <a:t>поддержки отдельным категориям граждан»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kern="0" dirty="0" smtClean="0">
                <a:solidFill>
                  <a:schemeClr val="tx1"/>
                </a:solidFill>
              </a:rPr>
              <a:t> </a:t>
            </a:r>
            <a:r>
              <a:rPr lang="ru-RU" sz="1600" kern="0" dirty="0" smtClean="0">
                <a:solidFill>
                  <a:schemeClr val="tx1"/>
                </a:solidFill>
              </a:rPr>
              <a:t>Комплекс процессных мероприятий «Обеспечение реализации                               муниципальной программы «Социальная поддержка граждан»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ru-RU" sz="14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kern="0" dirty="0" smtClean="0">
                <a:solidFill>
                  <a:schemeClr val="tx1"/>
                </a:solidFill>
              </a:rPr>
              <a:t> </a:t>
            </a:r>
            <a:r>
              <a:rPr lang="ru-RU" sz="1600" kern="0" dirty="0" smtClean="0">
                <a:solidFill>
                  <a:schemeClr val="tx1"/>
                </a:solidFill>
              </a:rPr>
              <a:t>Комплекс процессных мероприятий «Поддержка социально 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600" kern="0" dirty="0" smtClean="0">
                <a:solidFill>
                  <a:schemeClr val="tx1"/>
                </a:solidFill>
              </a:rPr>
              <a:t>ориентированных некоммерческих организаций на территории 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600" kern="0" dirty="0" smtClean="0">
                <a:solidFill>
                  <a:schemeClr val="tx1"/>
                </a:solidFill>
              </a:rPr>
              <a:t>Шекснинского муниципального района»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kern="0" dirty="0" smtClean="0">
              <a:solidFill>
                <a:schemeClr val="tx1"/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91,9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</a:t>
            </a:r>
            <a:r>
              <a:rPr lang="ru-RU" sz="1600" i="1" kern="0" dirty="0"/>
              <a:t>б</a:t>
            </a:r>
            <a:r>
              <a:rPr lang="ru-RU" sz="1600" i="1" kern="0" dirty="0" smtClean="0"/>
              <a:t>езвозмездные поступления 3,5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34,8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26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5286380" y="5391320"/>
            <a:ext cx="328614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17,4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357818" y="6156752"/>
            <a:ext cx="3214710" cy="61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16,0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110860" y="2407732"/>
            <a:ext cx="1033140" cy="31114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86710" y="2071678"/>
            <a:ext cx="1071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млн.руб.</a:t>
            </a:r>
            <a:endParaRPr lang="ru-RU" sz="1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8110860" y="2727148"/>
            <a:ext cx="1033140" cy="31114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3,8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715272" y="2428868"/>
            <a:ext cx="1285884" cy="42862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31,6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715272" y="3143248"/>
            <a:ext cx="1285884" cy="5715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2,5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786710" y="3929067"/>
            <a:ext cx="1143008" cy="57150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0,7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7" name="Google Shape;399;p38"/>
          <p:cNvSpPr/>
          <p:nvPr/>
        </p:nvSpPr>
        <p:spPr>
          <a:xfrm>
            <a:off x="7929586" y="2428868"/>
            <a:ext cx="1000125" cy="50920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31,6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39" name="Google Shape;399;p38"/>
          <p:cNvSpPr/>
          <p:nvPr/>
        </p:nvSpPr>
        <p:spPr>
          <a:xfrm>
            <a:off x="7929586" y="4000504"/>
            <a:ext cx="1000125" cy="50920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0,7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41" name="Google Shape;399;p38"/>
          <p:cNvSpPr/>
          <p:nvPr/>
        </p:nvSpPr>
        <p:spPr>
          <a:xfrm>
            <a:off x="7929586" y="3214686"/>
            <a:ext cx="1000125" cy="50920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2,5</a:t>
            </a:r>
            <a:endParaRPr sz="16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03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785225" cy="10080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Муниципальная программа 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>
                <a:solidFill>
                  <a:schemeClr val="accent1"/>
                </a:solidFill>
              </a:rPr>
              <a:t>«Социальная поддержка </a:t>
            </a:r>
            <a:r>
              <a:rPr lang="ru-RU" sz="2400" b="1" dirty="0" smtClean="0">
                <a:solidFill>
                  <a:schemeClr val="accent1"/>
                </a:solidFill>
              </a:rPr>
              <a:t>граждан»</a:t>
            </a:r>
            <a:endParaRPr lang="ru-RU" sz="1800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739778859"/>
              </p:ext>
            </p:extLst>
          </p:nvPr>
        </p:nvGraphicFramePr>
        <p:xfrm>
          <a:off x="683568" y="3068961"/>
          <a:ext cx="7848872" cy="186023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14420"/>
                <a:gridCol w="1405768"/>
                <a:gridCol w="1464342"/>
                <a:gridCol w="1464342"/>
              </a:tblGrid>
              <a:tr h="6062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69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Количество граждан, получивших меры социальной поддержки ОКГ, чел.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69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Дол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я объектов приспособленных к нуждам инвалидов,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70080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Google Shape;267;p29"/>
          <p:cNvSpPr/>
          <p:nvPr/>
        </p:nvSpPr>
        <p:spPr>
          <a:xfrm>
            <a:off x="636627" y="1871219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04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0608"/>
            <a:ext cx="9151620" cy="9361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/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Муниципальная </a:t>
            </a:r>
            <a:r>
              <a:rPr lang="ru-RU" sz="2400" b="1" dirty="0">
                <a:solidFill>
                  <a:schemeClr val="accent1"/>
                </a:solidFill>
              </a:rPr>
              <a:t>программа 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«Дорожная сеть и транспортное обслуживание Шекснинского муниципального района»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048156"/>
            <a:ext cx="8104984" cy="952084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Цель:</a:t>
            </a:r>
            <a:endParaRPr lang="ru-RU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развитие эффективной транспортной и дорожной инфраструктуры района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0" y="1714488"/>
            <a:ext cx="9144000" cy="3380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600"/>
              </a:spcAft>
              <a:buNone/>
            </a:pPr>
            <a:endParaRPr lang="ru-RU" sz="1600" b="1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600" kern="0" dirty="0" smtClean="0">
                <a:solidFill>
                  <a:schemeClr val="tx1"/>
                </a:solidFill>
              </a:rPr>
              <a:t> </a:t>
            </a:r>
            <a:r>
              <a:rPr lang="ru-RU" sz="1400" kern="0" dirty="0" smtClean="0">
                <a:solidFill>
                  <a:schemeClr val="tx1"/>
                </a:solidFill>
              </a:rPr>
              <a:t>Муниципальный проект  «Строительство, капитальный ремонт, ремонт и 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kern="0" dirty="0" smtClean="0">
                <a:solidFill>
                  <a:schemeClr val="tx1"/>
                </a:solidFill>
              </a:rPr>
              <a:t>содержание  автомобильных дорог общего пользования регионального  и местного значения»  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kern="0" dirty="0" smtClean="0">
                <a:solidFill>
                  <a:schemeClr val="tx1"/>
                </a:solidFill>
              </a:rPr>
              <a:t>                                                      </a:t>
            </a:r>
            <a:endParaRPr lang="ru-RU" sz="1400" b="1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600" kern="0" dirty="0" smtClean="0">
                <a:solidFill>
                  <a:schemeClr val="tx1"/>
                </a:solidFill>
              </a:rPr>
              <a:t> </a:t>
            </a:r>
            <a:r>
              <a:rPr lang="ru-RU" sz="1400" kern="0" dirty="0" smtClean="0">
                <a:solidFill>
                  <a:schemeClr val="tx1"/>
                </a:solidFill>
              </a:rPr>
              <a:t>Муниципальный проект  «Организация транспортного обслуживания населения»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b="1" kern="0" dirty="0" smtClean="0">
              <a:solidFill>
                <a:schemeClr val="tx1"/>
              </a:solidFill>
              <a:latin typeface="+mn-lt"/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kern="0" dirty="0" smtClean="0">
                <a:solidFill>
                  <a:schemeClr val="tx1"/>
                </a:solidFill>
              </a:rPr>
              <a:t> Муниципальный проект «Муниципальная поддержка транспортных организаций и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kern="0" dirty="0" smtClean="0">
                <a:solidFill>
                  <a:schemeClr val="tx1"/>
                </a:solidFill>
              </a:rPr>
              <a:t>индивидуальных предпринимателей»</a:t>
            </a: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b="1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kern="0" dirty="0" smtClean="0">
                <a:solidFill>
                  <a:schemeClr val="tx1"/>
                </a:solidFill>
              </a:rPr>
              <a:t> Комплекс процессных мероприятий «Развитие сети автомобильных дорог общего </a:t>
            </a:r>
            <a:endParaRPr lang="ru-RU" sz="14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kern="0" dirty="0" smtClean="0">
                <a:solidFill>
                  <a:schemeClr val="tx1"/>
                </a:solidFill>
              </a:rPr>
              <a:t>пользования </a:t>
            </a:r>
            <a:r>
              <a:rPr lang="ru-RU" sz="1400" kern="0" dirty="0" smtClean="0">
                <a:solidFill>
                  <a:schemeClr val="tx1"/>
                </a:solidFill>
              </a:rPr>
              <a:t>местного значения Шекснинского муниципального района»</a:t>
            </a:r>
            <a:endParaRPr lang="ru-RU" sz="1400" b="1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b="1" kern="0" dirty="0" smtClean="0">
              <a:solidFill>
                <a:schemeClr val="tx1"/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143512"/>
            <a:ext cx="3445478" cy="857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92,5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</a:t>
            </a:r>
            <a:r>
              <a:rPr lang="ru-RU" sz="1600" i="1" kern="0" dirty="0"/>
              <a:t>б</a:t>
            </a:r>
            <a:r>
              <a:rPr lang="ru-RU" sz="1600" i="1" kern="0" dirty="0" smtClean="0"/>
              <a:t>езвозмездные поступления 29,9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429264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572008"/>
            <a:ext cx="3500462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47,6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500702"/>
            <a:ext cx="582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5286380" y="5391320"/>
            <a:ext cx="328614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47,7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357818" y="6002864"/>
            <a:ext cx="3214710" cy="772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46,7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43900" y="1571613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</a:t>
            </a:r>
            <a:r>
              <a:rPr lang="ru-RU" sz="1400" dirty="0" smtClean="0"/>
              <a:t>млн.руб.</a:t>
            </a:r>
            <a:endParaRPr lang="ru-RU" sz="1400" dirty="0"/>
          </a:p>
        </p:txBody>
      </p:sp>
      <p:sp>
        <p:nvSpPr>
          <p:cNvPr id="28" name="Google Shape;399;p38"/>
          <p:cNvSpPr/>
          <p:nvPr/>
        </p:nvSpPr>
        <p:spPr>
          <a:xfrm>
            <a:off x="8215338" y="2428868"/>
            <a:ext cx="785786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24,0</a:t>
            </a:r>
            <a:endParaRPr lang="ru-RU" sz="1400" b="1" dirty="0"/>
          </a:p>
        </p:txBody>
      </p:sp>
      <p:sp>
        <p:nvSpPr>
          <p:cNvPr id="36" name="Google Shape;399;p38"/>
          <p:cNvSpPr/>
          <p:nvPr/>
        </p:nvSpPr>
        <p:spPr>
          <a:xfrm>
            <a:off x="8215338" y="3000372"/>
            <a:ext cx="785786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5,7</a:t>
            </a:r>
            <a:endParaRPr lang="ru-RU" sz="1400" b="1" dirty="0"/>
          </a:p>
        </p:txBody>
      </p:sp>
      <p:sp>
        <p:nvSpPr>
          <p:cNvPr id="37" name="Google Shape;399;p38"/>
          <p:cNvSpPr/>
          <p:nvPr/>
        </p:nvSpPr>
        <p:spPr>
          <a:xfrm>
            <a:off x="8215338" y="3571876"/>
            <a:ext cx="785786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2,3</a:t>
            </a:r>
            <a:endParaRPr lang="ru-RU" sz="1400" b="1" dirty="0"/>
          </a:p>
        </p:txBody>
      </p:sp>
      <p:sp>
        <p:nvSpPr>
          <p:cNvPr id="38" name="Google Shape;399;p38"/>
          <p:cNvSpPr/>
          <p:nvPr/>
        </p:nvSpPr>
        <p:spPr>
          <a:xfrm>
            <a:off x="8215338" y="4143380"/>
            <a:ext cx="785786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15,6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332603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785225" cy="10080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/>
            </a:r>
            <a:br>
              <a:rPr lang="ru-RU" sz="2400" b="1" dirty="0" smtClean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Муниципальная программа </a:t>
            </a:r>
            <a:br>
              <a:rPr lang="ru-RU" sz="2400" b="1" dirty="0" smtClean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«Дорожная сеть и транспортное обслуживание Шекснинского муниципального района»</a:t>
            </a:r>
            <a:endParaRPr lang="ru-RU" sz="1800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404577682"/>
              </p:ext>
            </p:extLst>
          </p:nvPr>
        </p:nvGraphicFramePr>
        <p:xfrm>
          <a:off x="683568" y="2714619"/>
          <a:ext cx="7848873" cy="359856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74118"/>
                <a:gridCol w="1391585"/>
                <a:gridCol w="1391585"/>
                <a:gridCol w="1391585"/>
              </a:tblGrid>
              <a:tr h="55574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214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Доля протяженности автодорог общего пользования местного значения,               не отвечающих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 нормативным требованиям, в общей протяженности автодорог общего пользования местного значения,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2140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Доля населения, проживающего в населенных пунктах, не имеющих регулярного автобусного и (или) железнодорожного сообщения с административным центром района, в общей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 численности населения района, %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70080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Google Shape;267;p29"/>
          <p:cNvSpPr/>
          <p:nvPr/>
        </p:nvSpPr>
        <p:spPr>
          <a:xfrm>
            <a:off x="636627" y="1871219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04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Соединительная линия уступом 64"/>
          <p:cNvCxnSpPr/>
          <p:nvPr/>
        </p:nvCxnSpPr>
        <p:spPr>
          <a:xfrm rot="10800000" flipV="1">
            <a:off x="3714744" y="4357694"/>
            <a:ext cx="178595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/>
          <p:nvPr/>
        </p:nvCxnSpPr>
        <p:spPr>
          <a:xfrm rot="10800000" flipV="1">
            <a:off x="3786182" y="2428868"/>
            <a:ext cx="1714512" cy="92869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Соединительная линия уступом 59"/>
          <p:cNvCxnSpPr/>
          <p:nvPr/>
        </p:nvCxnSpPr>
        <p:spPr>
          <a:xfrm>
            <a:off x="3786182" y="5857892"/>
            <a:ext cx="1714512" cy="50006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/>
          <p:nvPr/>
        </p:nvCxnSpPr>
        <p:spPr>
          <a:xfrm>
            <a:off x="3786182" y="3643314"/>
            <a:ext cx="1714512" cy="285752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/>
          <p:nvPr/>
        </p:nvCxnSpPr>
        <p:spPr>
          <a:xfrm>
            <a:off x="3786182" y="1428736"/>
            <a:ext cx="1714512" cy="50006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bg2"/>
                </a:solidFill>
                <a:latin typeface="+mn-lt"/>
              </a:rPr>
              <a:t>Основные задачи бюджетной политики на 2025 – 2027 годы</a:t>
            </a:r>
            <a:endParaRPr lang="ru-RU" sz="2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" name="Загнутый угол 5"/>
          <p:cNvSpPr/>
          <p:nvPr/>
        </p:nvSpPr>
        <p:spPr>
          <a:xfrm flipV="1">
            <a:off x="642910" y="1000108"/>
            <a:ext cx="3429024" cy="1500198"/>
          </a:xfrm>
          <a:prstGeom prst="foldedCorner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1432125"/>
            <a:ext cx="3221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Обеспечение сбалансированности бюджета района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107154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№1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071802" y="714356"/>
            <a:ext cx="571504" cy="571504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1026" name="Picture 2" descr="D:\Downloads\kisspng-outsourcing-insourcing-business-supply-chain-chief-vector-libra-5a9d496fb0e1b3.905074921520257391724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142122" y="799650"/>
            <a:ext cx="428400" cy="401403"/>
          </a:xfrm>
          <a:prstGeom prst="rect">
            <a:avLst/>
          </a:prstGeom>
          <a:noFill/>
        </p:spPr>
      </p:pic>
      <p:sp>
        <p:nvSpPr>
          <p:cNvPr id="26" name="Загнутый угол 25"/>
          <p:cNvSpPr/>
          <p:nvPr/>
        </p:nvSpPr>
        <p:spPr>
          <a:xfrm flipV="1">
            <a:off x="642910" y="5000636"/>
            <a:ext cx="3429024" cy="1285884"/>
          </a:xfrm>
          <a:prstGeom prst="foldedCorner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785786" y="5500702"/>
            <a:ext cx="3221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Реализация Указов Президента РФ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85786" y="507207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№5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071802" y="4714884"/>
            <a:ext cx="571504" cy="571504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Загнутый угол 30"/>
          <p:cNvSpPr/>
          <p:nvPr/>
        </p:nvSpPr>
        <p:spPr>
          <a:xfrm flipV="1">
            <a:off x="642910" y="3093894"/>
            <a:ext cx="3429024" cy="1263800"/>
          </a:xfrm>
          <a:prstGeom prst="foldedCorner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3571876"/>
            <a:ext cx="3221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Сохранение социальной направленности бюджета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85786" y="316533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№3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3071802" y="2808142"/>
            <a:ext cx="571504" cy="571504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Загнутый угол 35"/>
          <p:cNvSpPr/>
          <p:nvPr/>
        </p:nvSpPr>
        <p:spPr>
          <a:xfrm flipV="1">
            <a:off x="5143504" y="1450820"/>
            <a:ext cx="3429024" cy="1263800"/>
          </a:xfrm>
          <a:prstGeom prst="foldedCorner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286380" y="1928802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Укрепление доходной базы бюджета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286380" y="152225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№2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572396" y="1165068"/>
            <a:ext cx="571504" cy="571504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Загнутый угол 40"/>
          <p:cNvSpPr/>
          <p:nvPr/>
        </p:nvSpPr>
        <p:spPr>
          <a:xfrm flipV="1">
            <a:off x="5143504" y="3143248"/>
            <a:ext cx="3429024" cy="1500198"/>
          </a:xfrm>
          <a:prstGeom prst="foldedCorner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286380" y="3575265"/>
            <a:ext cx="3221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Безусловное исполнение принятых расходных обязательств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286380" y="32146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№4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7572396" y="2857496"/>
            <a:ext cx="571504" cy="571504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Загнутый угол 45"/>
          <p:cNvSpPr/>
          <p:nvPr/>
        </p:nvSpPr>
        <p:spPr>
          <a:xfrm flipV="1">
            <a:off x="5143504" y="5072074"/>
            <a:ext cx="3429024" cy="1500198"/>
          </a:xfrm>
          <a:prstGeom prst="foldedCorner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5286380" y="5504091"/>
            <a:ext cx="3221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Эффективное управление муниципальным долгом района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5286380" y="514351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№</a:t>
            </a:r>
            <a:r>
              <a:rPr lang="en-US" b="1" dirty="0" smtClean="0">
                <a:solidFill>
                  <a:schemeClr val="bg2"/>
                </a:solidFill>
              </a:rPr>
              <a:t>6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7572396" y="4786322"/>
            <a:ext cx="571504" cy="571504"/>
          </a:xfrm>
          <a:prstGeom prst="ellips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8" name="Picture 4" descr="D:\Downloads\free-icon-hand-455139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143240" y="2871351"/>
            <a:ext cx="437831" cy="437831"/>
          </a:xfrm>
          <a:prstGeom prst="rect">
            <a:avLst/>
          </a:prstGeom>
          <a:noFill/>
        </p:spPr>
      </p:pic>
      <p:pic>
        <p:nvPicPr>
          <p:cNvPr id="1029" name="Picture 5" descr="D:\Downloads\premium-icon-tick-mark-3742938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671544" y="2942790"/>
            <a:ext cx="423976" cy="423976"/>
          </a:xfrm>
          <a:prstGeom prst="rect">
            <a:avLst/>
          </a:prstGeom>
          <a:noFill/>
        </p:spPr>
      </p:pic>
      <p:pic>
        <p:nvPicPr>
          <p:cNvPr id="1031" name="Picture 7" descr="D:\Downloads\premium-icon-management-1134106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643834" y="4857736"/>
            <a:ext cx="428628" cy="428628"/>
          </a:xfrm>
          <a:prstGeom prst="rect">
            <a:avLst/>
          </a:prstGeom>
          <a:noFill/>
        </p:spPr>
      </p:pic>
      <p:pic>
        <p:nvPicPr>
          <p:cNvPr id="40" name="Рисунок 39" descr="free-icon-upstairs-3409453.png"/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76693" y="1260929"/>
            <a:ext cx="368473" cy="368473"/>
          </a:xfrm>
          <a:prstGeom prst="rect">
            <a:avLst/>
          </a:prstGeom>
        </p:spPr>
      </p:pic>
      <p:pic>
        <p:nvPicPr>
          <p:cNvPr id="45" name="Рисунок 44" descr="free-icon-salary-1589110.png"/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70536" y="4786322"/>
            <a:ext cx="370838" cy="37083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51620" cy="1008112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>Муниципальная программа </a:t>
            </a:r>
            <a:br>
              <a:rPr lang="ru-RU" sz="2200" b="1" dirty="0" smtClean="0">
                <a:solidFill>
                  <a:schemeClr val="accent1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>«Развитие агропромышленного </a:t>
            </a:r>
            <a:r>
              <a:rPr lang="ru-RU" sz="2200" b="1" dirty="0">
                <a:solidFill>
                  <a:schemeClr val="accent1"/>
                </a:solidFill>
                <a:latin typeface="+mn-lt"/>
              </a:rPr>
              <a:t>комплекса </a:t>
            </a:r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ru-RU" sz="2200" b="1" dirty="0" smtClean="0">
                <a:solidFill>
                  <a:schemeClr val="accent1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>Шекснинского муниципального района»</a:t>
            </a:r>
            <a:endParaRPr lang="ru-RU" sz="2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71042" y="1000127"/>
            <a:ext cx="7848872" cy="1000113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endParaRPr lang="ru-RU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500" dirty="0" smtClean="0">
                <a:solidFill>
                  <a:schemeClr val="tx1"/>
                </a:solidFill>
              </a:rPr>
              <a:t>развитие на территории района эффективного, устойчиво функционирующего агропромышленного производства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2" name="Текст 5"/>
          <p:cNvSpPr>
            <a:spLocks noGrp="1"/>
          </p:cNvSpPr>
          <p:nvPr>
            <p:ph type="body" idx="2"/>
          </p:nvPr>
        </p:nvSpPr>
        <p:spPr>
          <a:xfrm>
            <a:off x="771042" y="1785926"/>
            <a:ext cx="8193446" cy="64450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млн. руб.</a:t>
            </a:r>
          </a:p>
          <a:p>
            <a:pPr marL="0" indent="0">
              <a:buNone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Текст 6"/>
          <p:cNvSpPr txBox="1">
            <a:spLocks/>
          </p:cNvSpPr>
          <p:nvPr/>
        </p:nvSpPr>
        <p:spPr>
          <a:xfrm>
            <a:off x="4993047" y="2539777"/>
            <a:ext cx="3734442" cy="685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 eaLnBrk="1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1pPr>
            <a:lvl2pPr marL="914400" marR="0" lvl="1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□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2pPr>
            <a:lvl3pPr marL="1371600" marR="0" lvl="2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3pPr>
            <a:lvl4pPr marL="1828800" marR="0" lvl="3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□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4pPr>
            <a:lvl5pPr marL="2286000" marR="0" lvl="4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5pPr>
            <a:lvl6pPr marL="2743200" marR="0" lvl="5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■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6pPr>
            <a:lvl7pPr marL="3200400" marR="0" lvl="6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●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7pPr>
            <a:lvl8pPr marL="3657600" marR="0" lvl="7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○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8pPr>
            <a:lvl9pPr marL="4114800" marR="0" lvl="8" indent="-3429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erif"/>
              <a:buChar char="■"/>
              <a:defRPr sz="1800" b="0" i="0" u="none" strike="noStrike" cap="none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9pPr>
          </a:lstStyle>
          <a:p>
            <a:pPr marL="114300" indent="0" fontAlgn="auto">
              <a:lnSpc>
                <a:spcPct val="100000"/>
              </a:lnSpc>
              <a:buNone/>
            </a:pPr>
            <a:endParaRPr lang="ru-RU" sz="1400" kern="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4" name="Google Shape;399;p38"/>
          <p:cNvSpPr/>
          <p:nvPr/>
        </p:nvSpPr>
        <p:spPr>
          <a:xfrm>
            <a:off x="7500958" y="2357430"/>
            <a:ext cx="1071570" cy="571504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chemeClr val="dk1"/>
                </a:solidFill>
              </a:rPr>
              <a:t>11,8</a:t>
            </a:r>
            <a:endParaRPr sz="1400" b="1">
              <a:solidFill>
                <a:schemeClr val="dk1"/>
              </a:solidFill>
            </a:endParaRPr>
          </a:p>
        </p:txBody>
      </p:sp>
      <p:sp>
        <p:nvSpPr>
          <p:cNvPr id="15" name="Google Shape;399;p38"/>
          <p:cNvSpPr/>
          <p:nvPr/>
        </p:nvSpPr>
        <p:spPr>
          <a:xfrm>
            <a:off x="7500958" y="3143248"/>
            <a:ext cx="1071570" cy="59190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chemeClr val="dk1"/>
                </a:solidFill>
              </a:rPr>
              <a:t>0,3</a:t>
            </a:r>
          </a:p>
        </p:txBody>
      </p:sp>
      <p:sp>
        <p:nvSpPr>
          <p:cNvPr id="42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16,7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федеральные, областные средства 11,0 млн.руб.</a:t>
            </a:r>
            <a:endParaRPr lang="en-US" sz="1600" i="1" kern="0" dirty="0"/>
          </a:p>
        </p:txBody>
      </p:sp>
      <p:sp>
        <p:nvSpPr>
          <p:cNvPr id="44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5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17,2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9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50" name="Блок-схема: узел 49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Google Shape;228;p27"/>
          <p:cNvSpPr txBox="1">
            <a:spLocks/>
          </p:cNvSpPr>
          <p:nvPr/>
        </p:nvSpPr>
        <p:spPr>
          <a:xfrm>
            <a:off x="5286380" y="5391320"/>
            <a:ext cx="328614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5,4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3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5" name="Google Shape;228;p27"/>
          <p:cNvSpPr txBox="1">
            <a:spLocks/>
          </p:cNvSpPr>
          <p:nvPr/>
        </p:nvSpPr>
        <p:spPr>
          <a:xfrm>
            <a:off x="5357818" y="6156752"/>
            <a:ext cx="3214710" cy="61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5,4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7" name="Google Shape;399;p38"/>
          <p:cNvSpPr/>
          <p:nvPr/>
        </p:nvSpPr>
        <p:spPr>
          <a:xfrm>
            <a:off x="7500958" y="3929066"/>
            <a:ext cx="1071570" cy="571504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chemeClr val="dk1"/>
                </a:solidFill>
              </a:rPr>
              <a:t>5,1</a:t>
            </a:r>
            <a:endParaRPr sz="1400" b="1">
              <a:solidFill>
                <a:schemeClr val="dk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7158" y="2357430"/>
            <a:ext cx="68580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«Развитие жилищного строительства на сельских территориях и повышение уровня благоустройства домовладений»</a:t>
            </a:r>
          </a:p>
          <a:p>
            <a:endParaRPr lang="ru-RU" sz="1400" dirty="0" smtClean="0"/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«Стимулирование роста профессионального мастерства работников сельскохозяйственного производства»</a:t>
            </a:r>
          </a:p>
          <a:p>
            <a:endParaRPr lang="ru-RU" sz="1400" dirty="0" smtClean="0"/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 «Выполнение Управлением сельского хозяйства и продовольствия администрации Шекснинского муниципального района возложенных полномочий»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0171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949794292"/>
              </p:ext>
            </p:extLst>
          </p:nvPr>
        </p:nvGraphicFramePr>
        <p:xfrm>
          <a:off x="683568" y="3068960"/>
          <a:ext cx="7848873" cy="144590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40845"/>
                <a:gridCol w="1416338"/>
                <a:gridCol w="1416338"/>
                <a:gridCol w="1475352"/>
              </a:tblGrid>
              <a:tr h="50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Объем производства продукции сельского хозяйства во всех категориях хозяйств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  <a:latin typeface="+mn-lt"/>
                          <a:cs typeface="Times New Roman" pitchFamily="18" charset="0"/>
                        </a:rPr>
                        <a:t>в сопоставимых ценах, тыс.руб.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48500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49000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49500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1403648" y="170080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9" name="Google Shape;267;p29"/>
          <p:cNvSpPr/>
          <p:nvPr/>
        </p:nvSpPr>
        <p:spPr>
          <a:xfrm>
            <a:off x="636627" y="1859150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882;p46"/>
          <p:cNvSpPr/>
          <p:nvPr/>
        </p:nvSpPr>
        <p:spPr>
          <a:xfrm>
            <a:off x="707998" y="1899442"/>
            <a:ext cx="428628" cy="42865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            </a:t>
            </a:r>
            <a:endParaRPr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51620" cy="1000108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>Муниципальная программа «Развитие агропромышленного </a:t>
            </a:r>
            <a:r>
              <a:rPr lang="ru-RU" sz="2200" b="1" dirty="0">
                <a:solidFill>
                  <a:schemeClr val="accent1"/>
                </a:solidFill>
                <a:latin typeface="+mn-lt"/>
              </a:rPr>
              <a:t>комплекса </a:t>
            </a:r>
            <a:r>
              <a:rPr lang="ru-RU" sz="2200" b="1" dirty="0" smtClean="0">
                <a:solidFill>
                  <a:schemeClr val="accent1"/>
                </a:solidFill>
                <a:latin typeface="+mn-lt"/>
              </a:rPr>
              <a:t>Шекснинского муниципального района»</a:t>
            </a:r>
            <a:endParaRPr lang="ru-RU" sz="2200" b="1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4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920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программа «Охрана окружающей среды </a:t>
            </a:r>
            <a:r>
              <a:rPr lang="ru-RU" sz="2000" b="1" dirty="0" smtClean="0">
                <a:solidFill>
                  <a:schemeClr val="accent1"/>
                </a:solidFill>
              </a:rPr>
              <a:t/>
            </a:r>
            <a:br>
              <a:rPr lang="ru-RU" sz="2000" b="1" dirty="0" smtClean="0">
                <a:solidFill>
                  <a:schemeClr val="accent1"/>
                </a:solidFill>
              </a:rPr>
            </a:br>
            <a:r>
              <a:rPr lang="ru-RU" sz="2000" b="1" dirty="0" smtClean="0">
                <a:solidFill>
                  <a:schemeClr val="accent1"/>
                </a:solidFill>
              </a:rPr>
              <a:t>и рациональное </a:t>
            </a:r>
            <a:r>
              <a:rPr lang="ru-RU" sz="2000" b="1" dirty="0">
                <a:solidFill>
                  <a:schemeClr val="accent1"/>
                </a:solidFill>
              </a:rPr>
              <a:t>использование природных </a:t>
            </a:r>
            <a:r>
              <a:rPr lang="ru-RU" sz="2000" b="1" dirty="0" smtClean="0">
                <a:solidFill>
                  <a:schemeClr val="accent1"/>
                </a:solidFill>
              </a:rPr>
              <a:t>ресурсов»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71480"/>
            <a:ext cx="8286808" cy="714380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endParaRPr lang="ru-RU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200" dirty="0">
                <a:solidFill>
                  <a:schemeClr val="tx1"/>
                </a:solidFill>
              </a:rPr>
              <a:t>обеспечение экологической безопасности на территории района, сохранение стабильности состояния природной среды для улучшения качества </a:t>
            </a:r>
            <a:r>
              <a:rPr lang="ru-RU" sz="1200" dirty="0" smtClean="0">
                <a:solidFill>
                  <a:schemeClr val="tx1"/>
                </a:solidFill>
              </a:rPr>
              <a:t>жизни и </a:t>
            </a:r>
            <a:r>
              <a:rPr lang="ru-RU" sz="1200" dirty="0">
                <a:solidFill>
                  <a:schemeClr val="tx1"/>
                </a:solidFill>
              </a:rPr>
              <a:t>здоровья населения </a:t>
            </a: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0" y="1285860"/>
            <a:ext cx="9001156" cy="4214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214313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200" dirty="0" smtClean="0"/>
          </a:p>
          <a:p>
            <a:pPr marL="0" indent="214313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200" dirty="0" smtClean="0"/>
          </a:p>
          <a:p>
            <a:pPr marL="0" indent="214313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Муниципальный проект «Модернизация топливно-энергетического сектора и коммунальной                                    инфраструктуры региона»</a:t>
            </a:r>
          </a:p>
          <a:p>
            <a:pPr marL="0" indent="214313">
              <a:spcBef>
                <a:spcPts val="0"/>
              </a:spcBef>
              <a:buClr>
                <a:schemeClr val="accent1"/>
              </a:buClr>
              <a:buNone/>
            </a:pPr>
            <a:endParaRPr lang="ru-RU" sz="12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 Муниципальный проект «Развитие системы обращения  с отходами, в том числе с твердыми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коммунальными отходами,  на территории Вологодской области»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200" b="1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 Муниципальный проект «Предотвращения загрязнения окружающей среды отходами производства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и потребления»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2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</a:rPr>
              <a:t>Комплекс процессных  мероприятий «Экологическое образования и просвещение»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</a:rPr>
              <a:t>Комплекс процессных  мероприятий «Осуществление отдельных государственных полномочий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по предупреждению и ликвидации болезней животных, защита населения от болезней, общих для человека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 и животных»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</a:rPr>
              <a:t>Комплекс процессных  мероприятий «Экологическая безопасность и рациональное использование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>
                <a:solidFill>
                  <a:schemeClr val="tx1"/>
                </a:solidFill>
              </a:rPr>
              <a:t>природных ресурсов»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576,3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714612" y="5286388"/>
            <a:ext cx="5857916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</a:t>
            </a:r>
            <a:r>
              <a:rPr lang="ru-RU" sz="1600" i="1" kern="0" dirty="0"/>
              <a:t>б</a:t>
            </a:r>
            <a:r>
              <a:rPr lang="ru-RU" sz="1600" i="1" kern="0" dirty="0" smtClean="0"/>
              <a:t>езвозмездных поступлений 489,1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510,7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26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5072066" y="539132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505,3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6094230"/>
            <a:ext cx="3429024" cy="68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3,3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00992" y="1428736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млн.руб.</a:t>
            </a:r>
            <a:endParaRPr lang="ru-RU" sz="1400" dirty="0"/>
          </a:p>
        </p:txBody>
      </p:sp>
      <p:sp>
        <p:nvSpPr>
          <p:cNvPr id="36" name="Google Shape;399;p38"/>
          <p:cNvSpPr/>
          <p:nvPr/>
        </p:nvSpPr>
        <p:spPr>
          <a:xfrm>
            <a:off x="7858148" y="1857364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500,0</a:t>
            </a:r>
            <a:endParaRPr lang="ru-RU" sz="1400" b="1" dirty="0"/>
          </a:p>
        </p:txBody>
      </p:sp>
      <p:sp>
        <p:nvSpPr>
          <p:cNvPr id="37" name="Google Shape;399;p38"/>
          <p:cNvSpPr/>
          <p:nvPr/>
        </p:nvSpPr>
        <p:spPr>
          <a:xfrm>
            <a:off x="7858148" y="2357430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 3,4</a:t>
            </a:r>
            <a:endParaRPr lang="ru-RU" sz="1400" b="1" dirty="0"/>
          </a:p>
        </p:txBody>
      </p:sp>
      <p:sp>
        <p:nvSpPr>
          <p:cNvPr id="38" name="Google Shape;399;p38"/>
          <p:cNvSpPr/>
          <p:nvPr/>
        </p:nvSpPr>
        <p:spPr>
          <a:xfrm>
            <a:off x="7858148" y="2857496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>
                <a:solidFill>
                  <a:schemeClr val="tx2">
                    <a:lumMod val="10000"/>
                  </a:schemeClr>
                </a:solidFill>
              </a:rPr>
              <a:t>     4,0</a:t>
            </a:r>
            <a:endParaRPr lang="ru-RU" sz="1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9" name="Google Shape;399;p38"/>
          <p:cNvSpPr/>
          <p:nvPr/>
        </p:nvSpPr>
        <p:spPr>
          <a:xfrm>
            <a:off x="7858148" y="3357562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0,02</a:t>
            </a:r>
            <a:endParaRPr lang="ru-RU" sz="1400" b="1" dirty="0"/>
          </a:p>
        </p:txBody>
      </p:sp>
      <p:sp>
        <p:nvSpPr>
          <p:cNvPr id="40" name="Google Shape;399;p38"/>
          <p:cNvSpPr/>
          <p:nvPr/>
        </p:nvSpPr>
        <p:spPr>
          <a:xfrm>
            <a:off x="7858148" y="3857628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 0,01</a:t>
            </a:r>
            <a:endParaRPr lang="ru-RU" sz="1400" b="1" dirty="0"/>
          </a:p>
        </p:txBody>
      </p:sp>
      <p:sp>
        <p:nvSpPr>
          <p:cNvPr id="41" name="Google Shape;399;p38"/>
          <p:cNvSpPr/>
          <p:nvPr/>
        </p:nvSpPr>
        <p:spPr>
          <a:xfrm>
            <a:off x="7858148" y="4357694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 3,3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2092695236"/>
              </p:ext>
            </p:extLst>
          </p:nvPr>
        </p:nvGraphicFramePr>
        <p:xfrm>
          <a:off x="683568" y="2594183"/>
          <a:ext cx="7848870" cy="390665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102746"/>
                <a:gridCol w="1248708"/>
                <a:gridCol w="1248708"/>
                <a:gridCol w="1248708"/>
              </a:tblGrid>
              <a:tr h="53765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85008">
                <a:tc>
                  <a:txBody>
                    <a:bodyPr/>
                    <a:lstStyle/>
                    <a:p>
                      <a:pPr algn="l"/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загрязненных сточных вод в общем объеме отводимых в водных объекты сточных вод, подлежащих очистке 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8500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экологической безопасности утилизации отходов в общем объеме образовавшихся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отходов, %</a:t>
                      </a: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85008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Количество надзорных мероприятий в рамках осуществления государственного экологического контроля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(</a:t>
                      </a: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надзора), шт.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13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Количество населения района, принявшего участие в мероприятиях экологической направленности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, чел.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15100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65144"/>
            <a:ext cx="914400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Муниципальная программа «Охрана окружающей среды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и рациональное использование природных ресурсов»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</a:t>
            </a:r>
            <a:r>
              <a:rPr lang="ru-RU" sz="2000" b="1" dirty="0" smtClean="0">
                <a:solidFill>
                  <a:schemeClr val="accent1"/>
                </a:solidFill>
              </a:rPr>
              <a:t>программа «Обеспечение населения Шекснинского муниципального района доступным жильем и создание благоприятных условий проживания»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909290"/>
            <a:ext cx="8215370" cy="101951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endParaRPr lang="ru-RU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обеспечение эффективного использования муниципального жилищного фонда, соответствия жилых помещений установленным санитарно-гигиеническим требованиям, техническим правилам и нормам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0" y="2000240"/>
            <a:ext cx="9017578" cy="3512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spcAft>
                <a:spcPts val="600"/>
              </a:spcAft>
              <a:buNone/>
            </a:pPr>
            <a:endParaRPr lang="ru-RU" sz="1400" dirty="0" smtClean="0"/>
          </a:p>
          <a:p>
            <a:pPr marL="0" indent="0" fontAlgn="auto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 «Обеспечение жильем отдельных категорий граждан»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b="1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 Муниципальный проект «Ремонт муниципального жилого фонда в многоквартирных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домах»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«Проведение ремонтов муниципального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 жилищного фонда»</a:t>
            </a:r>
            <a:br>
              <a:rPr lang="ru-RU" sz="1400" dirty="0" smtClean="0"/>
            </a:b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111,4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643174" y="5286388"/>
            <a:ext cx="5929354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федеральные, областные средства 1,2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7,2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5286380" y="5391320"/>
            <a:ext cx="328614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5,2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6078840"/>
            <a:ext cx="3429024" cy="696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5,8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15272" y="1928802"/>
            <a:ext cx="1142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млн.руб.</a:t>
            </a:r>
            <a:endParaRPr lang="ru-RU" sz="1400" dirty="0"/>
          </a:p>
        </p:txBody>
      </p:sp>
      <p:sp>
        <p:nvSpPr>
          <p:cNvPr id="36" name="Google Shape;399;p38"/>
          <p:cNvSpPr/>
          <p:nvPr/>
        </p:nvSpPr>
        <p:spPr>
          <a:xfrm>
            <a:off x="7715272" y="2428868"/>
            <a:ext cx="1071570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2,7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7" name="Google Shape;399;p38"/>
          <p:cNvSpPr/>
          <p:nvPr/>
        </p:nvSpPr>
        <p:spPr>
          <a:xfrm>
            <a:off x="7715272" y="3071810"/>
            <a:ext cx="1071570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3,5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8" name="Google Shape;399;p38"/>
          <p:cNvSpPr/>
          <p:nvPr/>
        </p:nvSpPr>
        <p:spPr>
          <a:xfrm>
            <a:off x="7715272" y="3714752"/>
            <a:ext cx="1071570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dk1"/>
                </a:solidFill>
              </a:rPr>
              <a:t>1,0</a:t>
            </a:r>
            <a:endParaRPr sz="1600" b="1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2304380717"/>
              </p:ext>
            </p:extLst>
          </p:nvPr>
        </p:nvGraphicFramePr>
        <p:xfrm>
          <a:off x="683568" y="2428868"/>
          <a:ext cx="7848870" cy="39757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31374"/>
                <a:gridCol w="820080"/>
                <a:gridCol w="1248708"/>
                <a:gridCol w="1248708"/>
              </a:tblGrid>
              <a:tr h="50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населения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получившего жилые помещения и улучшившего жилищные условия в отчетном году, в общей численности населения, состоящего на учете в качестве нуждающегося в жилых помещениях (%</a:t>
                      </a:r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</a:t>
                      </a:r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жилых помещений муниципального жилищного фонда, отремонтированных за счет средств бюджета района за соответствующий период, в общем числе жилых помещений муниципального жилого фонда (%)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</a:t>
                      </a:r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временно незаселенных</a:t>
                      </a:r>
                      <a:r>
                        <a:rPr kumimoji="0" lang="ru-RU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жилых помещений муниципального жилищного фонда, отремонтированных за соответствующий период,         в общем числе жилых помещений муниципального жилищного фонда </a:t>
                      </a:r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(%)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13831"/>
            <a:ext cx="9144000" cy="92237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«Обеспечение населения Шекснинского муниципального района доступным жильем и создание благоприятных условий проживания»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76"/>
            <a:ext cx="9144000" cy="107154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</a:t>
            </a:r>
            <a:r>
              <a:rPr lang="ru-RU" sz="2000" b="1" dirty="0" smtClean="0">
                <a:solidFill>
                  <a:schemeClr val="accent1"/>
                </a:solidFill>
              </a:rPr>
              <a:t>программа «Развитие топливно-энергетического комплекса и коммунальной инфраструктуры на территории Шекснинского муниципального района»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8143932" cy="1000132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Цель: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развитие топливно-энергетического комплекса коммунальной инфраструктуры и повышение эффективности использования ресурсов</a:t>
            </a:r>
            <a:br>
              <a:rPr lang="ru-RU" sz="1400" dirty="0" smtClean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214282" y="1571612"/>
            <a:ext cx="8929718" cy="4714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spcAft>
                <a:spcPts val="600"/>
              </a:spcAft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«Модернизация топливно-энергетического сектора и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коммунальной инфраструктуры региона»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«Газификация Вологодской области»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«Строительство, реконструкция, модернизация и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капитальный ремонт систем водоснабжения»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«Обеспечение энергосбережения и повышения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энергетической эффективности в бюджетной сфере»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lvl="0" indent="0">
              <a:spcBef>
                <a:spcPts val="0"/>
              </a:spcBef>
              <a:spcAft>
                <a:spcPct val="0"/>
              </a:spcAft>
              <a:buClr>
                <a:srgbClr val="2185C5"/>
              </a:buClr>
              <a:buSzTx/>
              <a:buFont typeface="Wingdings" pitchFamily="2" charset="2"/>
              <a:buChar char="Ø"/>
            </a:pPr>
            <a:r>
              <a:rPr lang="ru-RU" sz="1400" dirty="0" smtClean="0">
                <a:solidFill>
                  <a:srgbClr val="677480"/>
                </a:solidFill>
                <a:latin typeface="Arial" charset="0"/>
                <a:ea typeface="+mn-ea"/>
                <a:cs typeface="Arial" charset="0"/>
              </a:rPr>
              <a:t> Комплекс процессных мероприятий </a:t>
            </a:r>
            <a:r>
              <a:rPr lang="ru-RU" sz="1400" dirty="0" smtClean="0"/>
              <a:t>«Энергосбережение и комплексная </a:t>
            </a:r>
          </a:p>
          <a:p>
            <a:pPr marL="0" lvl="0" indent="0">
              <a:spcBef>
                <a:spcPts val="0"/>
              </a:spcBef>
              <a:spcAft>
                <a:spcPct val="0"/>
              </a:spcAft>
              <a:buClr>
                <a:srgbClr val="2185C5"/>
              </a:buClr>
              <a:buSzTx/>
              <a:buNone/>
            </a:pPr>
            <a:r>
              <a:rPr lang="ru-RU" sz="1400" dirty="0" smtClean="0"/>
              <a:t>модернизация систем коммунальной инфраструктуры района»</a:t>
            </a:r>
            <a:r>
              <a:rPr lang="ru-RU" sz="1400" dirty="0" smtClean="0">
                <a:solidFill>
                  <a:srgbClr val="677480"/>
                </a:solidFill>
                <a:latin typeface="Arial" charset="0"/>
                <a:ea typeface="+mn-ea"/>
                <a:cs typeface="Arial" charset="0"/>
              </a:rPr>
              <a:t>                                                                                         </a:t>
            </a:r>
            <a:endParaRPr lang="ru-RU" sz="1400" dirty="0">
              <a:solidFill>
                <a:srgbClr val="677480"/>
              </a:solidFill>
              <a:latin typeface="Arial" charset="0"/>
              <a:ea typeface="+mn-ea"/>
              <a:cs typeface="Arial" charset="0"/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b="1" dirty="0" smtClean="0"/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75,4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277757" y="5286388"/>
            <a:ext cx="6294771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/>
              <a:t>в</a:t>
            </a:r>
            <a:r>
              <a:rPr lang="ru-RU" sz="1600" i="1" kern="0" dirty="0" smtClean="0"/>
              <a:t> т.ч.  безвозмездных поступлений 107,5 </a:t>
            </a:r>
            <a:r>
              <a:rPr lang="ru-RU" sz="1600" i="1" kern="0" dirty="0" err="1" smtClean="0"/>
              <a:t>млн.руб</a:t>
            </a:r>
            <a:r>
              <a:rPr lang="ru-RU" sz="1600" i="1" kern="0" dirty="0" smtClean="0"/>
              <a:t>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113,7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4929190" y="5357826"/>
            <a:ext cx="3643338" cy="87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3,8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6094230"/>
            <a:ext cx="3429024" cy="68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3,7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43834" y="1643050"/>
            <a:ext cx="1071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млн.руб.</a:t>
            </a:r>
            <a:endParaRPr lang="ru-RU" sz="1400" dirty="0"/>
          </a:p>
        </p:txBody>
      </p:sp>
      <p:sp>
        <p:nvSpPr>
          <p:cNvPr id="36" name="Google Shape;399;p38"/>
          <p:cNvSpPr/>
          <p:nvPr/>
        </p:nvSpPr>
        <p:spPr>
          <a:xfrm>
            <a:off x="7715272" y="2000240"/>
            <a:ext cx="1071570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97,0</a:t>
            </a:r>
            <a:endParaRPr lang="ru-RU" sz="1400" b="1" dirty="0"/>
          </a:p>
        </p:txBody>
      </p:sp>
      <p:sp>
        <p:nvSpPr>
          <p:cNvPr id="37" name="Google Shape;399;p38"/>
          <p:cNvSpPr/>
          <p:nvPr/>
        </p:nvSpPr>
        <p:spPr>
          <a:xfrm>
            <a:off x="7715272" y="2571744"/>
            <a:ext cx="1071570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12,9</a:t>
            </a:r>
            <a:endParaRPr lang="ru-RU" sz="1400" b="1" dirty="0"/>
          </a:p>
        </p:txBody>
      </p:sp>
      <p:sp>
        <p:nvSpPr>
          <p:cNvPr id="38" name="Google Shape;399;p38"/>
          <p:cNvSpPr/>
          <p:nvPr/>
        </p:nvSpPr>
        <p:spPr>
          <a:xfrm>
            <a:off x="7715272" y="3143248"/>
            <a:ext cx="1071570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1,3</a:t>
            </a:r>
            <a:endParaRPr lang="ru-RU" sz="1400" b="1" dirty="0"/>
          </a:p>
        </p:txBody>
      </p:sp>
      <p:sp>
        <p:nvSpPr>
          <p:cNvPr id="39" name="Google Shape;399;p38"/>
          <p:cNvSpPr/>
          <p:nvPr/>
        </p:nvSpPr>
        <p:spPr>
          <a:xfrm>
            <a:off x="7715272" y="3714752"/>
            <a:ext cx="1071570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0,7</a:t>
            </a:r>
            <a:endParaRPr lang="ru-RU" sz="1400" b="1" dirty="0"/>
          </a:p>
        </p:txBody>
      </p:sp>
      <p:sp>
        <p:nvSpPr>
          <p:cNvPr id="28" name="Google Shape;399;p38"/>
          <p:cNvSpPr/>
          <p:nvPr/>
        </p:nvSpPr>
        <p:spPr>
          <a:xfrm>
            <a:off x="7715272" y="4286256"/>
            <a:ext cx="1071570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1,8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3671753239"/>
              </p:ext>
            </p:extLst>
          </p:nvPr>
        </p:nvGraphicFramePr>
        <p:xfrm>
          <a:off x="683568" y="2428868"/>
          <a:ext cx="7848870" cy="242889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31374"/>
                <a:gridCol w="1105832"/>
                <a:gridCol w="1105832"/>
                <a:gridCol w="1105832"/>
              </a:tblGrid>
              <a:tr h="5970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7432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Доля потерь тепловой энергии при ее передаче       в общем объеме переданной тепловой энергии,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7432"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Доля коммунальных</a:t>
                      </a:r>
                      <a:r>
                        <a:rPr kumimoji="0" lang="ru-RU" sz="14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сетей с применением новых энергосберегающих технологий, %</a:t>
                      </a:r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9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Уровень газификации потребителей района природным газом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218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«Развитие топливно-энергетического комплекса и коммунальной инфраструктуры на территории Шекснинского муниципального района»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76"/>
            <a:ext cx="9144000" cy="107154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</a:t>
            </a:r>
            <a:r>
              <a:rPr lang="ru-RU" sz="2000" b="1" dirty="0" smtClean="0">
                <a:solidFill>
                  <a:schemeClr val="accent1"/>
                </a:solidFill>
              </a:rPr>
              <a:t>программа «МП«Обеспечение профилактики правонарушений, безопасности населения и территории Шекснинского муниципального района»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928670"/>
            <a:ext cx="8215370" cy="500066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600" dirty="0" smtClean="0"/>
              <a:t>обеспечение безопасности  населения  и территории района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500034" y="1643050"/>
            <a:ext cx="8215370" cy="3429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dirty="0" smtClean="0"/>
              <a:t>Муниципальный проект «Обеспечение общественной безопасности на территории                                       Вологодской области» 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 Муниципальный проект «Развитие системы информирования и оповещения 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населения Шекснинского муниципального района Вологодской области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 (совершенствование и поддержание в состоянии постоянной готовности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 технических систем  управления ГО и системы оповещения населения)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endParaRPr lang="ru-RU" sz="1200" dirty="0" smtClean="0"/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 Комплекс процессных мероприятий  «Профилактика преступлений и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 иных правонарушений»</a:t>
            </a:r>
            <a:endParaRPr lang="ru-RU" sz="12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 Комплекс процессных мероприятий «Формирование законопослушного 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поведения участников дорожного движения в Шекснинском муниципальном районе»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                                  </a:t>
            </a:r>
            <a:endParaRPr lang="ru-RU" sz="12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1200" dirty="0" smtClean="0"/>
              <a:t>Комплекс процессных мероприятий «Противодействие незаконному обороту 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наркотиков, снижение масштабов злоупотребления алкогольной продукции,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 профилактика алкоголизма и наркомании»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</a:t>
            </a:r>
            <a:endParaRPr lang="ru-RU" sz="1200" b="1" dirty="0" smtClean="0">
              <a:solidFill>
                <a:srgbClr val="000046"/>
              </a:solidFill>
            </a:endParaRP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200" dirty="0" smtClean="0"/>
              <a:t> Комплекс процессных мероприятий «Обеспечение условий реализации </a:t>
            </a:r>
          </a:p>
          <a:p>
            <a:pPr marL="0" indent="0" algn="just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200" dirty="0" smtClean="0"/>
              <a:t>муниципальной программы»</a:t>
            </a:r>
            <a:endParaRPr lang="ru-RU" sz="12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23,0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областные средства 12,4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21,3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4929190" y="5391320"/>
            <a:ext cx="364333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7,7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6156752"/>
            <a:ext cx="3429024" cy="61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7,6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0892" y="1428736"/>
            <a:ext cx="1357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млн.руб.</a:t>
            </a:r>
            <a:endParaRPr lang="ru-RU" sz="1400" dirty="0"/>
          </a:p>
        </p:txBody>
      </p:sp>
      <p:sp>
        <p:nvSpPr>
          <p:cNvPr id="28" name="Google Shape;399;p38"/>
          <p:cNvSpPr/>
          <p:nvPr/>
        </p:nvSpPr>
        <p:spPr>
          <a:xfrm>
            <a:off x="7215206" y="1928802"/>
            <a:ext cx="1071570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12,6</a:t>
            </a:r>
            <a:endParaRPr lang="ru-RU" sz="1400" b="1" dirty="0"/>
          </a:p>
        </p:txBody>
      </p:sp>
      <p:sp>
        <p:nvSpPr>
          <p:cNvPr id="36" name="Google Shape;399;p38"/>
          <p:cNvSpPr/>
          <p:nvPr/>
        </p:nvSpPr>
        <p:spPr>
          <a:xfrm>
            <a:off x="7215206" y="2500306"/>
            <a:ext cx="1071570" cy="428628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1,0</a:t>
            </a:r>
            <a:endParaRPr lang="ru-RU" sz="1400" b="1" dirty="0"/>
          </a:p>
        </p:txBody>
      </p:sp>
      <p:sp>
        <p:nvSpPr>
          <p:cNvPr id="37" name="Google Shape;399;p38"/>
          <p:cNvSpPr/>
          <p:nvPr/>
        </p:nvSpPr>
        <p:spPr>
          <a:xfrm>
            <a:off x="7215206" y="3071810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0,1</a:t>
            </a:r>
            <a:endParaRPr lang="ru-RU" sz="1400" b="1" dirty="0"/>
          </a:p>
        </p:txBody>
      </p:sp>
      <p:sp>
        <p:nvSpPr>
          <p:cNvPr id="38" name="Google Shape;399;p38"/>
          <p:cNvSpPr/>
          <p:nvPr/>
        </p:nvSpPr>
        <p:spPr>
          <a:xfrm>
            <a:off x="7215206" y="3571876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0,05</a:t>
            </a:r>
            <a:endParaRPr lang="ru-RU" sz="1400" b="1" dirty="0"/>
          </a:p>
        </p:txBody>
      </p:sp>
      <p:sp>
        <p:nvSpPr>
          <p:cNvPr id="39" name="Google Shape;399;p38"/>
          <p:cNvSpPr/>
          <p:nvPr/>
        </p:nvSpPr>
        <p:spPr>
          <a:xfrm>
            <a:off x="7215206" y="4071942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0,01</a:t>
            </a:r>
            <a:endParaRPr lang="ru-RU" sz="1400" b="1" dirty="0"/>
          </a:p>
        </p:txBody>
      </p:sp>
      <p:sp>
        <p:nvSpPr>
          <p:cNvPr id="40" name="Google Shape;399;p38"/>
          <p:cNvSpPr/>
          <p:nvPr/>
        </p:nvSpPr>
        <p:spPr>
          <a:xfrm>
            <a:off x="7215206" y="4572008"/>
            <a:ext cx="1071570" cy="357190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 7,5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2738939309"/>
              </p:ext>
            </p:extLst>
          </p:nvPr>
        </p:nvGraphicFramePr>
        <p:xfrm>
          <a:off x="683568" y="2428868"/>
          <a:ext cx="7848870" cy="328614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31374"/>
                <a:gridCol w="1105832"/>
                <a:gridCol w="1105832"/>
                <a:gridCol w="1105832"/>
              </a:tblGrid>
              <a:tr h="62480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655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Уровень преступности (количество зарегистрированных преступлений) на территории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района, ед.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461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несовершеннолетних,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совершивших преступления, в возрасте от 14 до 18 лет 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4803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Снижение числа потребителей психоактивных веществ в районе к предыдущему году,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480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Тяжесть последствий дорожно-транспортных происшествий,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218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«МП«Обеспечение профилактики правонарушений, безопасности населения и территории Шекснинского муниципального района»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-357222" y="142876"/>
            <a:ext cx="9929882" cy="69383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Основные параметры бюджета района </a:t>
            </a:r>
            <a:br>
              <a:rPr lang="ru-RU" sz="2400" b="1" dirty="0" smtClean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на 2025-2027 годы, </a:t>
            </a:r>
            <a:r>
              <a:rPr lang="ru-RU" sz="2000" b="1" dirty="0" smtClean="0">
                <a:solidFill>
                  <a:schemeClr val="accent1"/>
                </a:solidFill>
              </a:rPr>
              <a:t>млн.руб.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7839844"/>
              </p:ext>
            </p:extLst>
          </p:nvPr>
        </p:nvGraphicFramePr>
        <p:xfrm>
          <a:off x="0" y="785795"/>
          <a:ext cx="9144001" cy="2895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00232"/>
                <a:gridCol w="928694"/>
                <a:gridCol w="1000132"/>
                <a:gridCol w="1000132"/>
                <a:gridCol w="991927"/>
                <a:gridCol w="1079777"/>
                <a:gridCol w="1071569"/>
                <a:gridCol w="1071538"/>
              </a:tblGrid>
              <a:tr h="5775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 год</a:t>
                      </a:r>
                      <a:r>
                        <a:rPr lang="ru-RU" sz="14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400" dirty="0" smtClean="0"/>
                        <a:t>факт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2024 год </a:t>
                      </a:r>
                    </a:p>
                    <a:p>
                      <a:pPr algn="ctr"/>
                      <a:r>
                        <a:rPr lang="ru-RU" sz="1400" baseline="0" dirty="0" err="1" smtClean="0"/>
                        <a:t>ожид</a:t>
                      </a:r>
                      <a:r>
                        <a:rPr lang="ru-RU" sz="1400" baseline="0" dirty="0" smtClean="0"/>
                        <a:t>.</a:t>
                      </a:r>
                    </a:p>
                    <a:p>
                      <a:pPr algn="ctr"/>
                      <a:r>
                        <a:rPr lang="ru-RU" sz="1400" baseline="0" dirty="0" err="1" smtClean="0"/>
                        <a:t>исполн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 год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откл. от  2024 г.</a:t>
                      </a:r>
                    </a:p>
                    <a:p>
                      <a:pPr algn="ctr"/>
                      <a:r>
                        <a:rPr lang="ru-RU" sz="1400" dirty="0" smtClean="0"/>
                        <a:t>(+,-)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 к</a:t>
                      </a:r>
                      <a:r>
                        <a:rPr lang="ru-RU" sz="1400" baseline="0" dirty="0" smtClean="0"/>
                        <a:t> предыд.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2026 год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2027 год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063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1575,1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2229,8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1919,0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-310,8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1784,3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1210,6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90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Налоговые и неналоговые доходы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491,6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548,5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471,5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-77,0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478,3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504,1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90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Безвозмездные  поступления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1083,5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1681,3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1447,5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-233,8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1306,0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706,5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063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1518,0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2335,5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1919,0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-416,5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82,2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1784,3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1210,6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90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 (-) профицит (+)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+57,1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-105,6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х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х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0,0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0,0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4181899185"/>
              </p:ext>
            </p:extLst>
          </p:nvPr>
        </p:nvGraphicFramePr>
        <p:xfrm>
          <a:off x="-642974" y="3643314"/>
          <a:ext cx="10429948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214282" y="5286388"/>
            <a:ext cx="2428892" cy="1571612"/>
          </a:xfrm>
          <a:prstGeom prst="roundRect">
            <a:avLst>
              <a:gd name="adj" fmla="val 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Доходы бюджета </a:t>
            </a:r>
            <a:r>
              <a:rPr lang="ru-RU" sz="1600" dirty="0" smtClean="0">
                <a:solidFill>
                  <a:schemeClr val="tx1"/>
                </a:solidFill>
              </a:rPr>
              <a:t>– поступающие в бюджет денежные средства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488" y="5286388"/>
            <a:ext cx="2500330" cy="157161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Расходы бюджета </a:t>
            </a:r>
            <a:r>
              <a:rPr lang="ru-RU" sz="1600" dirty="0" smtClean="0">
                <a:solidFill>
                  <a:schemeClr val="tx1"/>
                </a:solidFill>
              </a:rPr>
              <a:t>– выплачиваемые из бюджета денежные средства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72132" y="5286388"/>
            <a:ext cx="3357554" cy="157161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Дефицит бюджета </a:t>
            </a:r>
            <a:r>
              <a:rPr lang="ru-RU" sz="1600" dirty="0" smtClean="0">
                <a:solidFill>
                  <a:schemeClr val="tx1"/>
                </a:solidFill>
              </a:rPr>
              <a:t>– превышение расходов бюджета над его доходами, 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профицит</a:t>
            </a:r>
            <a:r>
              <a:rPr lang="ru-RU" sz="1600" b="1" dirty="0" smtClean="0">
                <a:solidFill>
                  <a:schemeClr val="tx1"/>
                </a:solidFill>
              </a:rPr>
              <a:t> бюджета </a:t>
            </a:r>
            <a:r>
              <a:rPr lang="ru-RU" sz="1600" dirty="0" smtClean="0">
                <a:solidFill>
                  <a:schemeClr val="tx1"/>
                </a:solidFill>
              </a:rPr>
              <a:t>– превышение доходов                        над его расходами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8042"/>
            <a:ext cx="9144000" cy="8572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</a:t>
            </a:r>
            <a:r>
              <a:rPr lang="ru-RU" sz="2000" b="1" dirty="0" smtClean="0">
                <a:solidFill>
                  <a:schemeClr val="accent1"/>
                </a:solidFill>
              </a:rPr>
              <a:t>программа «Формирование современной </a:t>
            </a:r>
            <a:br>
              <a:rPr lang="ru-RU" sz="2000" b="1" dirty="0" smtClean="0">
                <a:solidFill>
                  <a:schemeClr val="accent1"/>
                </a:solidFill>
              </a:rPr>
            </a:br>
            <a:r>
              <a:rPr lang="ru-RU" sz="2000" b="1" dirty="0" smtClean="0">
                <a:solidFill>
                  <a:schemeClr val="accent1"/>
                </a:solidFill>
              </a:rPr>
              <a:t>городской среды Шекснинского муниципального района» </a:t>
            </a:r>
            <a:br>
              <a:rPr lang="ru-RU" sz="2000" b="1" dirty="0" smtClean="0">
                <a:solidFill>
                  <a:schemeClr val="accent1"/>
                </a:solidFill>
              </a:rPr>
            </a:br>
            <a:r>
              <a:rPr lang="ru-RU" sz="2000" b="1" dirty="0" smtClean="0">
                <a:solidFill>
                  <a:schemeClr val="accent1"/>
                </a:solidFill>
              </a:rPr>
              <a:t> 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857232"/>
            <a:ext cx="8143932" cy="64294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 </a:t>
            </a:r>
            <a:r>
              <a:rPr lang="ru-RU" sz="1400" b="1" dirty="0" smtClean="0">
                <a:solidFill>
                  <a:schemeClr val="tx1"/>
                </a:solidFill>
              </a:rPr>
              <a:t>П</a:t>
            </a:r>
            <a:r>
              <a:rPr lang="ru-RU" sz="1800" dirty="0" smtClean="0"/>
              <a:t>овышение уровня благоустройства района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285720" y="1500174"/>
            <a:ext cx="7000924" cy="3500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spcBef>
                <a:spcPts val="0"/>
              </a:spcBef>
              <a:buNone/>
            </a:pPr>
            <a:r>
              <a:rPr lang="ru-RU" sz="1600" b="1" kern="0" dirty="0" smtClean="0">
                <a:solidFill>
                  <a:schemeClr val="tx1"/>
                </a:solidFill>
              </a:rPr>
              <a:t>                                                    </a:t>
            </a:r>
          </a:p>
          <a:p>
            <a:pPr marL="0" indent="0" fontAlgn="auto">
              <a:spcBef>
                <a:spcPts val="0"/>
              </a:spcBef>
              <a:buFont typeface="Wingdings" pitchFamily="2" charset="2"/>
              <a:buChar char="Ø"/>
            </a:pPr>
            <a:r>
              <a:rPr lang="ru-RU" sz="1400" b="1" kern="0" dirty="0" smtClean="0">
                <a:solidFill>
                  <a:schemeClr val="tx1"/>
                </a:solidFill>
              </a:rPr>
              <a:t>  </a:t>
            </a:r>
            <a:r>
              <a:rPr lang="ru-RU" sz="1600" kern="0" dirty="0" smtClean="0">
                <a:solidFill>
                  <a:schemeClr val="tx1"/>
                </a:solidFill>
              </a:rPr>
              <a:t>Региональный проект «Формирование комфортной городской среды» </a:t>
            </a:r>
          </a:p>
          <a:p>
            <a:pPr marL="0" indent="0" fontAlgn="auto">
              <a:spcBef>
                <a:spcPts val="0"/>
              </a:spcBef>
              <a:buNone/>
            </a:pPr>
            <a:endParaRPr lang="ru-RU" sz="16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kern="0" dirty="0" smtClean="0">
                <a:solidFill>
                  <a:schemeClr val="tx1"/>
                </a:solidFill>
              </a:rPr>
              <a:t>  </a:t>
            </a:r>
            <a:r>
              <a:rPr lang="ru-RU" sz="1600" dirty="0" smtClean="0"/>
              <a:t>Муниципальный проект «</a:t>
            </a:r>
            <a:r>
              <a:rPr lang="ru-RU" sz="1600" kern="0" dirty="0" smtClean="0">
                <a:solidFill>
                  <a:schemeClr val="tx1"/>
                </a:solidFill>
              </a:rPr>
              <a:t>Благоустройство территории»</a:t>
            </a:r>
          </a:p>
          <a:p>
            <a:pPr marL="0" indent="0" fontAlgn="auto">
              <a:spcBef>
                <a:spcPts val="0"/>
              </a:spcBef>
              <a:buNone/>
            </a:pPr>
            <a:endParaRPr lang="ru-RU" sz="1600" kern="0" dirty="0" smtClean="0">
              <a:solidFill>
                <a:schemeClr val="tx1"/>
              </a:solidFill>
            </a:endParaRPr>
          </a:p>
          <a:p>
            <a:pPr marL="0" indent="0" fontAlgn="auto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kern="0" dirty="0" smtClean="0">
                <a:solidFill>
                  <a:schemeClr val="tx1"/>
                </a:solidFill>
              </a:rPr>
              <a:t> Комплекс процессных мероприятий «Повышение уровня вовлеченности заинтересованных граждан, организаций  в реализацию мероприятий по благоустройству территорий Шекснинского муниципального района</a:t>
            </a:r>
          </a:p>
          <a:p>
            <a:pPr marL="0" indent="0" fontAlgn="auto">
              <a:spcBef>
                <a:spcPts val="0"/>
              </a:spcBef>
              <a:buNone/>
            </a:pPr>
            <a:r>
              <a:rPr lang="ru-RU" sz="1400" kern="0" dirty="0" smtClean="0">
                <a:solidFill>
                  <a:schemeClr val="tx1"/>
                </a:solidFill>
              </a:rPr>
              <a:t>                                                                                                         </a:t>
            </a:r>
            <a:r>
              <a:rPr lang="ru-RU" sz="1600" kern="0" dirty="0" smtClean="0">
                <a:solidFill>
                  <a:schemeClr val="tx1"/>
                </a:solidFill>
              </a:rPr>
              <a:t>                               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600" b="1" dirty="0">
              <a:solidFill>
                <a:srgbClr val="677480"/>
              </a:solidFill>
              <a:latin typeface="Arial" charset="0"/>
              <a:ea typeface="+mn-ea"/>
              <a:cs typeface="Arial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600" b="1" dirty="0" smtClean="0"/>
          </a:p>
          <a:p>
            <a:pPr marL="0" indent="0">
              <a:lnSpc>
                <a:spcPct val="20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ru-RU" sz="1600" dirty="0" smtClean="0"/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39,0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143512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  в т.ч. Безвозмездных поступлений  4,1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143504" y="4429132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6,4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4786322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61789" y="4857760"/>
            <a:ext cx="582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4929190" y="5391320"/>
            <a:ext cx="364333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1,7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5879670"/>
            <a:ext cx="3429024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1,5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43768" y="140504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 руб.</a:t>
            </a:r>
            <a:endParaRPr lang="ru-RU" sz="1400" dirty="0"/>
          </a:p>
        </p:txBody>
      </p:sp>
      <p:sp>
        <p:nvSpPr>
          <p:cNvPr id="28" name="Google Shape;399;p38"/>
          <p:cNvSpPr/>
          <p:nvPr/>
        </p:nvSpPr>
        <p:spPr>
          <a:xfrm>
            <a:off x="7143768" y="1857364"/>
            <a:ext cx="1143008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  0,5</a:t>
            </a:r>
            <a:endParaRPr lang="ru-RU" sz="1400" b="1" dirty="0"/>
          </a:p>
        </p:txBody>
      </p:sp>
      <p:sp>
        <p:nvSpPr>
          <p:cNvPr id="36" name="Google Shape;399;p38"/>
          <p:cNvSpPr/>
          <p:nvPr/>
        </p:nvSpPr>
        <p:spPr>
          <a:xfrm>
            <a:off x="7143768" y="2571744"/>
            <a:ext cx="1143008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 3,7</a:t>
            </a:r>
            <a:endParaRPr lang="ru-RU" sz="1400" b="1" dirty="0"/>
          </a:p>
        </p:txBody>
      </p:sp>
      <p:sp>
        <p:nvSpPr>
          <p:cNvPr id="37" name="Google Shape;399;p38"/>
          <p:cNvSpPr/>
          <p:nvPr/>
        </p:nvSpPr>
        <p:spPr>
          <a:xfrm>
            <a:off x="7143768" y="3286124"/>
            <a:ext cx="1143008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1400" b="1" dirty="0" smtClean="0"/>
              <a:t>    2,2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845919519"/>
              </p:ext>
            </p:extLst>
          </p:nvPr>
        </p:nvGraphicFramePr>
        <p:xfrm>
          <a:off x="683568" y="2428868"/>
          <a:ext cx="7888959" cy="24536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54519"/>
                <a:gridCol w="1111480"/>
                <a:gridCol w="1111480"/>
                <a:gridCol w="1111480"/>
              </a:tblGrid>
              <a:tr h="62480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2025 г.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46171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благоустроенных дворовых территорий от общего количества дворовых территорий Шекснинского муниципального района, %</a:t>
                      </a: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4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благоустроенных территорий общего пользования от общего количества подлежащих благоустройству таких территорий Шекснинского муниципального района, нарастающим итогом, %</a:t>
                      </a: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85752"/>
            <a:ext cx="9144000" cy="85723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Муниципальная программа «Формирование современной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городской среды Шекснинского муниципального района»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</a:t>
            </a:r>
            <a:r>
              <a:rPr lang="ru-RU" sz="2000" b="1" dirty="0">
                <a:solidFill>
                  <a:schemeClr val="accent1"/>
                </a:solidFill>
              </a:rPr>
              <a:t>«Экономическое развитие   </a:t>
            </a:r>
            <a:br>
              <a:rPr lang="ru-RU" sz="2000" b="1" dirty="0">
                <a:solidFill>
                  <a:schemeClr val="accent1"/>
                </a:solidFill>
              </a:rPr>
            </a:br>
            <a:r>
              <a:rPr lang="ru-RU" sz="2000" b="1" dirty="0">
                <a:solidFill>
                  <a:schemeClr val="accent1"/>
                </a:solidFill>
              </a:rPr>
              <a:t>  Шекснинского муниципального </a:t>
            </a:r>
            <a:r>
              <a:rPr lang="ru-RU" sz="2000" b="1" dirty="0" smtClean="0">
                <a:solidFill>
                  <a:schemeClr val="accent1"/>
                </a:solidFill>
              </a:rPr>
              <a:t>района»</a:t>
            </a:r>
            <a:endParaRPr lang="ru-RU" sz="16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55018" y="500042"/>
            <a:ext cx="8017510" cy="785818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создание условий для </a:t>
            </a:r>
            <a:r>
              <a:rPr lang="ru-RU" sz="1600" dirty="0">
                <a:solidFill>
                  <a:schemeClr val="tx1"/>
                </a:solidFill>
              </a:rPr>
              <a:t>повышения </a:t>
            </a:r>
            <a:r>
              <a:rPr lang="ru-RU" sz="1600" dirty="0" smtClean="0">
                <a:solidFill>
                  <a:schemeClr val="tx1"/>
                </a:solidFill>
              </a:rPr>
              <a:t>темпов и </a:t>
            </a:r>
            <a:r>
              <a:rPr lang="ru-RU" sz="1600" dirty="0">
                <a:solidFill>
                  <a:schemeClr val="tx1"/>
                </a:solidFill>
              </a:rPr>
              <a:t>обеспечения </a:t>
            </a:r>
            <a:r>
              <a:rPr lang="ru-RU" sz="1600" dirty="0" smtClean="0">
                <a:solidFill>
                  <a:schemeClr val="tx1"/>
                </a:solidFill>
              </a:rPr>
              <a:t>устойчивости экономического развития </a:t>
            </a:r>
            <a:r>
              <a:rPr lang="ru-RU" sz="1600" dirty="0">
                <a:solidFill>
                  <a:schemeClr val="tx1"/>
                </a:solidFill>
              </a:rPr>
              <a:t>района</a:t>
            </a: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0" y="785794"/>
            <a:ext cx="9144000" cy="5000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600"/>
              </a:spcAft>
              <a:buNone/>
            </a:pPr>
            <a:endParaRPr lang="ru-RU" sz="1400" b="1" kern="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Муниципальный проект «Организация проведения комплексных кадастровых работ»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                                                            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Муниципальный проект «Вовлечение в оборот земель сельскохозяйственного назначения»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Муниципальный проект «Развитие торговли и услуг»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«Повышение инвестиционной привлекательности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Шекснинского муниципального района»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«Развитие малого и среднего предпринимательства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на территории Шекснинского муниципального района»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 «Совершенствование системы управления и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распоряжения земельно-имущественным комплексом районом»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«Финансовая поддержка семей при рождении детей»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в части организации и предоставления денежной выплаты взамен предоставления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земельного участка гражданам, имеющих трех и более детей»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Комплекс процессных мероприятий «Обеспечение реализации муниципальной программы»</a:t>
            </a:r>
            <a:endParaRPr lang="ru-RU" sz="14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b="1" dirty="0"/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25,6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областные средства 2,9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23,3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26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5286380" y="5691020"/>
            <a:ext cx="3286148" cy="59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19,6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6103592"/>
            <a:ext cx="3357586" cy="74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19,0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29554" y="928670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млн.руб.</a:t>
            </a:r>
            <a:endParaRPr lang="ru-RU" sz="1400" dirty="0"/>
          </a:p>
        </p:txBody>
      </p:sp>
      <p:sp>
        <p:nvSpPr>
          <p:cNvPr id="36" name="Пятиугольник 35"/>
          <p:cNvSpPr/>
          <p:nvPr/>
        </p:nvSpPr>
        <p:spPr>
          <a:xfrm>
            <a:off x="8165592" y="1214422"/>
            <a:ext cx="978408" cy="428628"/>
          </a:xfrm>
          <a:prstGeom prst="homePlat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0,1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8" name="Пятиугольник 37"/>
          <p:cNvSpPr/>
          <p:nvPr/>
        </p:nvSpPr>
        <p:spPr>
          <a:xfrm>
            <a:off x="8165592" y="1714488"/>
            <a:ext cx="978408" cy="35719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0,1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9" name="Пятиугольник 38"/>
          <p:cNvSpPr/>
          <p:nvPr/>
        </p:nvSpPr>
        <p:spPr>
          <a:xfrm>
            <a:off x="8165592" y="2143116"/>
            <a:ext cx="978408" cy="357190"/>
          </a:xfrm>
          <a:prstGeom prst="homePlat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0" name="Пятиугольник 39"/>
          <p:cNvSpPr/>
          <p:nvPr/>
        </p:nvSpPr>
        <p:spPr>
          <a:xfrm>
            <a:off x="8165592" y="2571744"/>
            <a:ext cx="978408" cy="357190"/>
          </a:xfrm>
          <a:prstGeom prst="homePlat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1" name="Пятиугольник 40"/>
          <p:cNvSpPr/>
          <p:nvPr/>
        </p:nvSpPr>
        <p:spPr>
          <a:xfrm>
            <a:off x="8165592" y="3000372"/>
            <a:ext cx="978408" cy="357190"/>
          </a:xfrm>
          <a:prstGeom prst="homePlat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0,02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2" name="Пятиугольник 41"/>
          <p:cNvSpPr/>
          <p:nvPr/>
        </p:nvSpPr>
        <p:spPr>
          <a:xfrm>
            <a:off x="8165592" y="3429000"/>
            <a:ext cx="978408" cy="428628"/>
          </a:xfrm>
          <a:prstGeom prst="homePlat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3" name="Пятиугольник 42"/>
          <p:cNvSpPr/>
          <p:nvPr/>
        </p:nvSpPr>
        <p:spPr>
          <a:xfrm>
            <a:off x="8165592" y="3929066"/>
            <a:ext cx="978408" cy="357190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0,7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4" name="Пятиугольник 43"/>
          <p:cNvSpPr/>
          <p:nvPr/>
        </p:nvSpPr>
        <p:spPr>
          <a:xfrm>
            <a:off x="8165592" y="4357694"/>
            <a:ext cx="978408" cy="428628"/>
          </a:xfrm>
          <a:prstGeom prst="homePlate">
            <a:avLst/>
          </a:prstGeom>
          <a:solidFill>
            <a:srgbClr val="D6EDB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10,6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8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9144000" cy="8636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</a:t>
            </a:r>
            <a:r>
              <a:rPr lang="ru-RU" sz="2000" b="1" dirty="0">
                <a:solidFill>
                  <a:schemeClr val="accent1"/>
                </a:solidFill>
              </a:rPr>
              <a:t>«Экономическое развитие   </a:t>
            </a:r>
            <a:br>
              <a:rPr lang="ru-RU" sz="2000" b="1" dirty="0">
                <a:solidFill>
                  <a:schemeClr val="accent1"/>
                </a:solidFill>
              </a:rPr>
            </a:br>
            <a:r>
              <a:rPr lang="ru-RU" sz="2000" b="1" dirty="0">
                <a:solidFill>
                  <a:schemeClr val="accent1"/>
                </a:solidFill>
              </a:rPr>
              <a:t>  Шекснинского муниципального </a:t>
            </a:r>
            <a:r>
              <a:rPr lang="ru-RU" sz="2000" b="1" dirty="0" smtClean="0">
                <a:solidFill>
                  <a:schemeClr val="accent1"/>
                </a:solidFill>
              </a:rPr>
              <a:t>района»</a:t>
            </a:r>
            <a:endParaRPr lang="ru-RU" sz="1600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2288110283"/>
              </p:ext>
            </p:extLst>
          </p:nvPr>
        </p:nvGraphicFramePr>
        <p:xfrm>
          <a:off x="683568" y="2980134"/>
          <a:ext cx="7848871" cy="22348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14420"/>
                <a:gridCol w="1444817"/>
                <a:gridCol w="1444817"/>
                <a:gridCol w="1444817"/>
              </a:tblGrid>
              <a:tr h="6395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614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Объем инвестиций в основной капитал (млн.руб.)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93380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Число субъектов малого и среднего предпринимательства в расчете на 10 тыс.чел. населения (ед.)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611982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Google Shape;267;p29"/>
          <p:cNvSpPr/>
          <p:nvPr/>
        </p:nvSpPr>
        <p:spPr>
          <a:xfrm>
            <a:off x="636627" y="1766692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</a:t>
            </a:r>
            <a:r>
              <a:rPr lang="ru-RU" sz="2000" b="1" dirty="0" smtClean="0">
                <a:solidFill>
                  <a:schemeClr val="accent1"/>
                </a:solidFill>
              </a:rPr>
              <a:t>программа «Совершенствование муниципального управления в Шекснинском муниципальном районе»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516060"/>
            <a:ext cx="8215370" cy="1019512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Цель: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создание условий для динамичного социально-экономического развития района за счет эффективного функционирования системы муниципального управления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142844" y="1343443"/>
            <a:ext cx="9001156" cy="3585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spcAft>
                <a:spcPts val="600"/>
              </a:spcAft>
              <a:buNone/>
            </a:pPr>
            <a:endParaRPr lang="ru-RU" sz="1600" b="1" kern="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600"/>
              </a:spcAft>
              <a:buNone/>
            </a:pPr>
            <a:endParaRPr lang="ru-RU" sz="1600" b="1" kern="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Муниципальный проект «Укрепление материально-технической базы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администрации района, в том числе за счет внедрения информационных технологий»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«Развитие системы муниципальной службы»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 Комплекс процессных мероприятий «Развитие многофункционального центра района»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/>
              <a:t>Комплекс процессных мероприятий «Обеспечение условий реализации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/>
              <a:t>     муниципальной программы»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 smtClean="0"/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114,0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Безвозмездных поступлений 15,2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00628" y="450057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117,2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429651" y="4786322"/>
            <a:ext cx="714348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29653" y="4929198"/>
            <a:ext cx="71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4932040" y="5391320"/>
            <a:ext cx="364048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123,2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5879670"/>
            <a:ext cx="3429024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122,5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72396" y="1571612"/>
            <a:ext cx="1071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млн.руб.</a:t>
            </a:r>
            <a:endParaRPr lang="ru-RU" sz="1400" dirty="0"/>
          </a:p>
        </p:txBody>
      </p:sp>
      <p:sp>
        <p:nvSpPr>
          <p:cNvPr id="38" name="Пятиугольник 37"/>
          <p:cNvSpPr/>
          <p:nvPr/>
        </p:nvSpPr>
        <p:spPr>
          <a:xfrm>
            <a:off x="7786710" y="2143116"/>
            <a:ext cx="978408" cy="500066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1,0</a:t>
            </a:r>
            <a:endParaRPr lang="ru-RU" b="1" dirty="0"/>
          </a:p>
        </p:txBody>
      </p:sp>
      <p:sp>
        <p:nvSpPr>
          <p:cNvPr id="39" name="Пятиугольник 38"/>
          <p:cNvSpPr/>
          <p:nvPr/>
        </p:nvSpPr>
        <p:spPr>
          <a:xfrm>
            <a:off x="7786710" y="2714620"/>
            <a:ext cx="978408" cy="484632"/>
          </a:xfrm>
          <a:prstGeom prst="homePlat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0,6</a:t>
            </a:r>
            <a:endParaRPr lang="ru-RU" b="1" dirty="0"/>
          </a:p>
        </p:txBody>
      </p:sp>
      <p:sp>
        <p:nvSpPr>
          <p:cNvPr id="40" name="Пятиугольник 39"/>
          <p:cNvSpPr/>
          <p:nvPr/>
        </p:nvSpPr>
        <p:spPr>
          <a:xfrm>
            <a:off x="7786710" y="3286124"/>
            <a:ext cx="978408" cy="484632"/>
          </a:xfrm>
          <a:prstGeom prst="homePlat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10,5</a:t>
            </a:r>
            <a:endParaRPr lang="ru-RU" b="1" dirty="0"/>
          </a:p>
        </p:txBody>
      </p:sp>
      <p:sp>
        <p:nvSpPr>
          <p:cNvPr id="41" name="Пятиугольник 40"/>
          <p:cNvSpPr/>
          <p:nvPr/>
        </p:nvSpPr>
        <p:spPr>
          <a:xfrm>
            <a:off x="7786710" y="3857628"/>
            <a:ext cx="1000132" cy="484632"/>
          </a:xfrm>
          <a:prstGeom prst="homePlat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105,1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2109277473"/>
              </p:ext>
            </p:extLst>
          </p:nvPr>
        </p:nvGraphicFramePr>
        <p:xfrm>
          <a:off x="683568" y="2428868"/>
          <a:ext cx="7848870" cy="38538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317060"/>
                <a:gridCol w="1177270"/>
                <a:gridCol w="1177270"/>
                <a:gridCol w="1177270"/>
              </a:tblGrid>
              <a:tr h="50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4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Количество граждан,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замещающих должности муниципальной  службы в органах местного самоуправления района на 10 тыс.чел. населения,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лиц, включенных в резерв управленческих кадров муниципального образования, назначенных на должности от общего числа лиц, включенных в резерв управленческих кадров муниципального образования,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Оценка удовлетворенностью заявителей качеством и доступностью предоставления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муниципальных услуг,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1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реализованных мероприятий по противодействию коррупции, %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5526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71414"/>
            <a:ext cx="9144000" cy="650479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sz="2000" b="1" dirty="0" smtClean="0">
                <a:solidFill>
                  <a:schemeClr val="accent1"/>
                </a:solidFill>
              </a:rPr>
              <a:t>Муниципальная программа «Совершенствование муниципального управления в Шекснинском муниципальном районе»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</a:rPr>
              <a:t>Муниципальная </a:t>
            </a:r>
            <a:r>
              <a:rPr lang="ru-RU" sz="2000" b="1" dirty="0" smtClean="0">
                <a:solidFill>
                  <a:schemeClr val="accent1"/>
                </a:solidFill>
              </a:rPr>
              <a:t>программа «Управление муниципальными финансами Шекснинского муниципального района» 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500042"/>
            <a:ext cx="8215370" cy="785818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Цель:</a:t>
            </a:r>
            <a:endParaRPr lang="ru-RU" sz="1400" b="1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обеспечение долгосрочной сбалансированности и устойчивости бюджета района</a:t>
            </a:r>
            <a:endParaRPr lang="ru-RU" sz="16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7" name="Текст 5"/>
          <p:cNvSpPr txBox="1">
            <a:spLocks/>
          </p:cNvSpPr>
          <p:nvPr/>
        </p:nvSpPr>
        <p:spPr>
          <a:xfrm>
            <a:off x="0" y="1214422"/>
            <a:ext cx="9144000" cy="364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55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fontAlgn="auto">
              <a:lnSpc>
                <a:spcPct val="2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Муниципальный проект «Укрепление материально-технической базы КУ «ЦБУ»</a:t>
            </a:r>
            <a:endParaRPr lang="ru-RU" sz="1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Комплекс процессных мероприятий «Поддержка и организация направления бюджетам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муниципальных образований области межбюджетных трансфертов в целях выравнивания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бюджетной обеспеченности, обеспечения сбалансированности местных бюджетов,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социально-экономического развития и исполнения делегированных полномочий»</a:t>
            </a:r>
            <a:endParaRPr lang="ru-RU" sz="1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Комплекс процессных мероприятий «Обеспечение деятельности Финансового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управления администрации Шекснинского муниципального района и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подведомственного учреждения»                                   </a:t>
            </a:r>
            <a:endParaRPr lang="ru-RU" sz="1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endParaRPr lang="ru-RU" sz="1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Комплекс процессных мероприятий «Эффективное управление муниципальными </a:t>
            </a:r>
          </a:p>
          <a:p>
            <a:pPr marL="0" indent="0">
              <a:spcBef>
                <a:spcPts val="0"/>
              </a:spcBef>
              <a:buClr>
                <a:schemeClr val="accent1"/>
              </a:buClr>
              <a:buNone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финансами»</a:t>
            </a:r>
            <a:endParaRPr lang="ru-RU" sz="1400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9" name="Google Shape;228;p27"/>
          <p:cNvSpPr txBox="1">
            <a:spLocks/>
          </p:cNvSpPr>
          <p:nvPr/>
        </p:nvSpPr>
        <p:spPr>
          <a:xfrm>
            <a:off x="555018" y="5357826"/>
            <a:ext cx="344547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fontAlgn="auto"/>
            <a:r>
              <a:rPr lang="ru-RU" sz="3600" b="1" kern="0" dirty="0" smtClean="0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86,2 млн.руб.</a:t>
            </a:r>
            <a:endParaRPr lang="en" sz="3600" b="1" kern="0" dirty="0">
              <a:solidFill>
                <a:schemeClr val="accent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229;p27"/>
          <p:cNvSpPr txBox="1">
            <a:spLocks/>
          </p:cNvSpPr>
          <p:nvPr/>
        </p:nvSpPr>
        <p:spPr>
          <a:xfrm>
            <a:off x="2928926" y="5286388"/>
            <a:ext cx="5643602" cy="4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810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fontAlgn="auto">
              <a:buNone/>
            </a:pPr>
            <a:r>
              <a:rPr lang="ru-RU" sz="1600" i="1" kern="0" dirty="0" smtClean="0"/>
              <a:t>в т.ч. Безвозмездных поступлений 19,4 млн.руб.</a:t>
            </a:r>
            <a:endParaRPr lang="en-US" sz="1600" i="1" kern="0" dirty="0"/>
          </a:p>
        </p:txBody>
      </p:sp>
      <p:sp>
        <p:nvSpPr>
          <p:cNvPr id="21" name="Google Shape;234;p27"/>
          <p:cNvSpPr/>
          <p:nvPr/>
        </p:nvSpPr>
        <p:spPr>
          <a:xfrm>
            <a:off x="0" y="5691021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2" name="Google Shape;228;p27"/>
          <p:cNvSpPr txBox="1">
            <a:spLocks/>
          </p:cNvSpPr>
          <p:nvPr/>
        </p:nvSpPr>
        <p:spPr>
          <a:xfrm>
            <a:off x="5072066" y="4660410"/>
            <a:ext cx="3500462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66,5 млн.руб.</a:t>
            </a:r>
            <a:endParaRPr lang="en" sz="3600" b="1" kern="0" dirty="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" name="Google Shape;234;p27"/>
          <p:cNvSpPr/>
          <p:nvPr/>
        </p:nvSpPr>
        <p:spPr>
          <a:xfrm rot="10800000">
            <a:off x="8577357" y="501760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1470" y="578645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33261" y="511806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2025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" name="Группа 49"/>
          <p:cNvGrpSpPr/>
          <p:nvPr/>
        </p:nvGrpSpPr>
        <p:grpSpPr>
          <a:xfrm>
            <a:off x="8577358" y="5527158"/>
            <a:ext cx="638080" cy="142876"/>
            <a:chOff x="8577358" y="6410325"/>
            <a:chExt cx="638080" cy="142876"/>
          </a:xfrm>
        </p:grpSpPr>
        <p:sp>
          <p:nvSpPr>
            <p:cNvPr id="27" name="Блок-схема: узел 26"/>
            <p:cNvSpPr/>
            <p:nvPr/>
          </p:nvSpPr>
          <p:spPr>
            <a:xfrm>
              <a:off x="9072562" y="6410325"/>
              <a:ext cx="142876" cy="142876"/>
            </a:xfrm>
            <a:prstGeom prst="flowChartConnecto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 rot="10800000" flipV="1">
              <a:off x="8577358" y="6481744"/>
              <a:ext cx="579343" cy="2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Google Shape;228;p27"/>
          <p:cNvSpPr txBox="1">
            <a:spLocks/>
          </p:cNvSpPr>
          <p:nvPr/>
        </p:nvSpPr>
        <p:spPr>
          <a:xfrm>
            <a:off x="4929190" y="5391320"/>
            <a:ext cx="3643338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66,1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234;p27"/>
          <p:cNvSpPr/>
          <p:nvPr/>
        </p:nvSpPr>
        <p:spPr>
          <a:xfrm rot="10800000">
            <a:off x="8577357" y="574851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3262" y="5848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Google Shape;228;p27"/>
          <p:cNvSpPr txBox="1">
            <a:spLocks/>
          </p:cNvSpPr>
          <p:nvPr/>
        </p:nvSpPr>
        <p:spPr>
          <a:xfrm>
            <a:off x="5143504" y="5879670"/>
            <a:ext cx="3429024" cy="8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 b="0" i="0" u="none" strike="noStrike" cap="none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r" fontAlgn="auto"/>
            <a:r>
              <a:rPr lang="ru-RU" sz="3600" b="1" kern="0" dirty="0" smtClean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61,4 млн.руб.</a:t>
            </a:r>
            <a:endParaRPr lang="en" sz="3600" b="1" kern="0" dirty="0">
              <a:solidFill>
                <a:schemeClr val="accent2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234;p27"/>
          <p:cNvSpPr/>
          <p:nvPr/>
        </p:nvSpPr>
        <p:spPr>
          <a:xfrm rot="10800000">
            <a:off x="8577357" y="6236860"/>
            <a:ext cx="566643" cy="489868"/>
          </a:xfrm>
          <a:prstGeom prst="rightArrow">
            <a:avLst>
              <a:gd name="adj1" fmla="val 618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3263" y="633732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2027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72462" y="1214422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млн.руб.</a:t>
            </a:r>
            <a:endParaRPr lang="ru-RU" sz="1400" dirty="0"/>
          </a:p>
        </p:txBody>
      </p:sp>
      <p:sp>
        <p:nvSpPr>
          <p:cNvPr id="26" name="Google Shape;399;p38"/>
          <p:cNvSpPr/>
          <p:nvPr/>
        </p:nvSpPr>
        <p:spPr>
          <a:xfrm>
            <a:off x="8001024" y="1571612"/>
            <a:ext cx="1000132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0,3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6" name="Google Shape;399;p38"/>
          <p:cNvSpPr/>
          <p:nvPr/>
        </p:nvSpPr>
        <p:spPr>
          <a:xfrm>
            <a:off x="8001024" y="2357430"/>
            <a:ext cx="1000132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42,2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9" name="Google Shape;399;p38"/>
          <p:cNvSpPr/>
          <p:nvPr/>
        </p:nvSpPr>
        <p:spPr>
          <a:xfrm>
            <a:off x="8001024" y="3143248"/>
            <a:ext cx="1000132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    </a:t>
            </a:r>
            <a:r>
              <a:rPr lang="ru-RU" sz="1200" b="1" dirty="0" smtClean="0">
                <a:solidFill>
                  <a:schemeClr val="tx1"/>
                </a:solidFill>
              </a:rPr>
              <a:t>24,0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Google Shape;399;p38"/>
          <p:cNvSpPr/>
          <p:nvPr/>
        </p:nvSpPr>
        <p:spPr>
          <a:xfrm>
            <a:off x="8001024" y="3929066"/>
            <a:ext cx="1000164" cy="500066"/>
          </a:xfrm>
          <a:prstGeom prst="homePlate">
            <a:avLst>
              <a:gd name="adj" fmla="val 3203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  </a:t>
            </a:r>
            <a:r>
              <a:rPr lang="ru-RU" sz="1200" b="1" dirty="0" smtClean="0">
                <a:solidFill>
                  <a:schemeClr val="tx1"/>
                </a:solidFill>
              </a:rPr>
              <a:t>0,02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4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199;p24"/>
          <p:cNvGraphicFramePr/>
          <p:nvPr>
            <p:extLst>
              <p:ext uri="{D42A27DB-BD31-4B8C-83A1-F6EECF244321}">
                <p14:modId xmlns:p14="http://schemas.microsoft.com/office/powerpoint/2010/main" xmlns="" val="1686828007"/>
              </p:ext>
            </p:extLst>
          </p:nvPr>
        </p:nvGraphicFramePr>
        <p:xfrm>
          <a:off x="857224" y="2556772"/>
          <a:ext cx="7675215" cy="293886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1117"/>
                <a:gridCol w="1081366"/>
                <a:gridCol w="1081366"/>
                <a:gridCol w="1081366"/>
              </a:tblGrid>
              <a:tr h="53094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</a:t>
                      </a:r>
                      <a:r>
                        <a:rPr lang="en-US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</a:t>
                      </a:r>
                      <a:r>
                        <a:rPr lang="ru-RU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5 г. </a:t>
                      </a:r>
                      <a:endParaRPr sz="12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2026 г. </a:t>
                      </a:r>
                      <a:endParaRPr sz="12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7</a:t>
                      </a:r>
                      <a:r>
                        <a:rPr lang="en-US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г.</a:t>
                      </a:r>
                      <a:endParaRPr sz="1200" dirty="0">
                        <a:solidFill>
                          <a:schemeClr val="dk2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05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Отношение дефицита бюджета района к объему налоговых и неналоговых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доходов бюджета района  (%)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1634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Доля расходов бюджета района, формируемых в рамках программ к общему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объему расходов бюджета района (%)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216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Отношение максимального к минимальному значению итоговых оценок по результатам оценки качества управления муниципальными финансами</a:t>
                      </a:r>
                      <a:r>
                        <a:rPr lang="ru-RU" sz="1400" baseline="0" dirty="0" smtClean="0">
                          <a:solidFill>
                            <a:schemeClr val="bg2"/>
                          </a:solidFill>
                          <a:latin typeface="+mn-lt"/>
                          <a:cs typeface="Times New Roman" pitchFamily="18" charset="0"/>
                        </a:rPr>
                        <a:t> (раз)</a:t>
                      </a:r>
                      <a:endParaRPr lang="ru-RU" sz="1400" dirty="0">
                        <a:solidFill>
                          <a:schemeClr val="bg2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>
                    <a:lnL w="76200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более 1,2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более 1,2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более 1,2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85C5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1340768"/>
            <a:ext cx="75260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Сведения о достижении значений показателей (индикаторов)</a:t>
            </a:r>
          </a:p>
        </p:txBody>
      </p:sp>
      <p:sp>
        <p:nvSpPr>
          <p:cNvPr id="8" name="Google Shape;267;p29"/>
          <p:cNvSpPr/>
          <p:nvPr/>
        </p:nvSpPr>
        <p:spPr>
          <a:xfrm>
            <a:off x="642910" y="1500174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!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85752"/>
            <a:ext cx="9144000" cy="85723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Муниципальная </a:t>
            </a:r>
            <a:r>
              <a:rPr lang="ru-RU" sz="2000" b="1" kern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программа «Управление муниципальными финансами Шекснинского муниципального района»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7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428596" y="5643578"/>
          <a:ext cx="8286808" cy="1000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85813"/>
          </a:xfrm>
        </p:spPr>
        <p:txBody>
          <a:bodyPr anchor="ctr"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bg2"/>
                </a:solidFill>
              </a:rPr>
              <a:t>    </a:t>
            </a:r>
            <a:r>
              <a:rPr lang="ru-RU" sz="2400" b="1" dirty="0" smtClean="0">
                <a:solidFill>
                  <a:schemeClr val="bg2"/>
                </a:solidFill>
              </a:rPr>
              <a:t>Межбюджетные отношения </a:t>
            </a:r>
            <a:br>
              <a:rPr lang="ru-RU" sz="2400" b="1" dirty="0" smtClean="0">
                <a:solidFill>
                  <a:schemeClr val="bg2"/>
                </a:solidFill>
              </a:rPr>
            </a:br>
            <a:r>
              <a:rPr lang="ru-RU" sz="2400" b="1" dirty="0" smtClean="0">
                <a:solidFill>
                  <a:schemeClr val="bg2"/>
                </a:solidFill>
              </a:rPr>
              <a:t>с муниципальными образованиями района, </a:t>
            </a:r>
            <a:r>
              <a:rPr lang="ru-RU" sz="1800" b="1" dirty="0" smtClean="0">
                <a:solidFill>
                  <a:schemeClr val="bg2"/>
                </a:solidFill>
              </a:rPr>
              <a:t>млн.руб.</a:t>
            </a:r>
            <a:endParaRPr lang="ru-RU" sz="24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4258085914"/>
              </p:ext>
            </p:extLst>
          </p:nvPr>
        </p:nvGraphicFramePr>
        <p:xfrm>
          <a:off x="0" y="1000125"/>
          <a:ext cx="9144000" cy="24993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60606"/>
                <a:gridCol w="859699"/>
                <a:gridCol w="937853"/>
                <a:gridCol w="1016008"/>
                <a:gridCol w="1016008"/>
                <a:gridCol w="1016008"/>
                <a:gridCol w="937818"/>
              </a:tblGrid>
              <a:tr h="662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2024 г. 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план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 г.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откл. от  2024 г.</a:t>
                      </a:r>
                    </a:p>
                    <a:p>
                      <a:pPr algn="ctr"/>
                      <a:r>
                        <a:rPr lang="ru-RU" sz="1400" dirty="0" smtClean="0"/>
                        <a:t>(+,-)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% к</a:t>
                      </a:r>
                      <a:r>
                        <a:rPr lang="ru-RU" sz="1400" baseline="0" dirty="0" smtClean="0"/>
                        <a:t> предыд.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2026 г.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2027 г.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958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Дотация на выравнивание бюджетной обеспеченности поселений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-0,2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95,0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294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Дотация на  поддержку мер по обеспечению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сбалансированности местных бюджетов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38,4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37,8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7622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42,2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-22,3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65,4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41,7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39,4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208932789"/>
              </p:ext>
            </p:extLst>
          </p:nvPr>
        </p:nvGraphicFramePr>
        <p:xfrm>
          <a:off x="0" y="3500438"/>
          <a:ext cx="9144000" cy="135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0" y="485776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Передаваемые полномочия с уровня района на уровень поселений в 2025 году</a:t>
            </a:r>
          </a:p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 соглашениям с 9 муниципальными образованиями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69336" y="588838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полномочий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715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Муниципальный долг района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3571875" y="928688"/>
            <a:ext cx="5572125" cy="3786187"/>
          </a:xfrm>
        </p:spPr>
        <p:txBody>
          <a:bodyPr>
            <a:norm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000" dirty="0" smtClean="0">
              <a:solidFill>
                <a:srgbClr val="000000"/>
              </a:solidFill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571480"/>
            <a:ext cx="8001056" cy="8572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Муниципальный долг </a:t>
            </a:r>
            <a:r>
              <a:rPr lang="ru-RU" sz="1600" dirty="0" smtClean="0">
                <a:solidFill>
                  <a:schemeClr val="tx1"/>
                </a:solidFill>
              </a:rPr>
              <a:t>– это долговые обязательства, возникающие из привлечения заемных средств в форме кредитов из областного бюджета, кредитных организаций и предоставленных муниципальных гарантий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10" y="1571612"/>
            <a:ext cx="8001056" cy="8572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Расходы  бюджета на обслуживание муниципального долга </a:t>
            </a:r>
            <a:r>
              <a:rPr lang="ru-RU" sz="1600" dirty="0" smtClean="0">
                <a:solidFill>
                  <a:schemeClr val="tx1"/>
                </a:solidFill>
              </a:rPr>
              <a:t>– средства, направляемые на уплату процентов за пользование кредитными ресурсами (проценты по кредитам кредитных организаций, привлеченным в бюджет района</a:t>
            </a: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xmlns="" val="2578943283"/>
              </p:ext>
            </p:extLst>
          </p:nvPr>
        </p:nvGraphicFramePr>
        <p:xfrm>
          <a:off x="0" y="2500306"/>
          <a:ext cx="9144000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xmlns="" val="1161148284"/>
              </p:ext>
            </p:extLst>
          </p:nvPr>
        </p:nvGraphicFramePr>
        <p:xfrm>
          <a:off x="0" y="4357694"/>
          <a:ext cx="9144000" cy="2500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08" y="0"/>
            <a:ext cx="9501254" cy="8572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Динамика налоговых и неналоговых доходов бюджета района, </a:t>
            </a:r>
            <a:r>
              <a:rPr lang="ru-RU" sz="1600" b="1" dirty="0" smtClean="0">
                <a:solidFill>
                  <a:schemeClr val="bg2"/>
                </a:solidFill>
              </a:rPr>
              <a:t>млн.руб. </a:t>
            </a:r>
            <a:br>
              <a:rPr lang="ru-RU" sz="1600" b="1" dirty="0" smtClean="0">
                <a:solidFill>
                  <a:schemeClr val="bg2"/>
                </a:solidFill>
              </a:rPr>
            </a:br>
            <a:r>
              <a:rPr lang="ru-RU" sz="2400" b="1" dirty="0" smtClean="0">
                <a:solidFill>
                  <a:schemeClr val="bg2"/>
                </a:solidFill>
              </a:rPr>
              <a:t>(</a:t>
            </a:r>
            <a:r>
              <a:rPr lang="ru-RU" sz="1600" b="1" dirty="0" smtClean="0">
                <a:solidFill>
                  <a:schemeClr val="bg2"/>
                </a:solidFill>
              </a:rPr>
              <a:t>на основе базового варианта прогноза социально-экономического развития района)</a:t>
            </a:r>
            <a:endParaRPr lang="ru-RU" sz="24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7584944"/>
              </p:ext>
            </p:extLst>
          </p:nvPr>
        </p:nvGraphicFramePr>
        <p:xfrm>
          <a:off x="-1" y="814382"/>
          <a:ext cx="9144001" cy="184307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14613"/>
                <a:gridCol w="1214446"/>
                <a:gridCol w="1143008"/>
                <a:gridCol w="1000132"/>
                <a:gridCol w="1071570"/>
                <a:gridCol w="928694"/>
                <a:gridCol w="1071538"/>
              </a:tblGrid>
              <a:tr h="4714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Показатели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факт 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2024 год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err="1" smtClean="0"/>
                        <a:t>ожид.испол</a:t>
                      </a:r>
                      <a:r>
                        <a:rPr lang="ru-RU" sz="1200" baseline="0" dirty="0" smtClean="0"/>
                        <a:t>.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2025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год</a:t>
                      </a:r>
                    </a:p>
                    <a:p>
                      <a:pPr algn="ctr"/>
                      <a:r>
                        <a:rPr lang="ru-RU" sz="1200" dirty="0" smtClean="0"/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откл. от  2024 г. (+,-)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2026 год план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2027 год план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57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Налоговые доходы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441,7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499,0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433,3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-65,7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439,8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465,4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5745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 smtClean="0"/>
                        <a:t>Налог на доходы физических лиц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379,6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418,0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343,8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-74,2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343,9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364,2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5745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 smtClean="0"/>
                        <a:t>Налоги на совокупный доход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57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Акцизы на нефтепродукты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57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Иные налоговые</a:t>
                      </a:r>
                      <a:r>
                        <a:rPr lang="ru-RU" sz="1200" baseline="0" dirty="0" smtClean="0"/>
                        <a:t> доходы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526050"/>
              </p:ext>
            </p:extLst>
          </p:nvPr>
        </p:nvGraphicFramePr>
        <p:xfrm>
          <a:off x="0" y="3786190"/>
          <a:ext cx="9144001" cy="20116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14678"/>
                <a:gridCol w="1000132"/>
                <a:gridCol w="1143009"/>
                <a:gridCol w="857256"/>
                <a:gridCol w="1071569"/>
                <a:gridCol w="928694"/>
                <a:gridCol w="928663"/>
              </a:tblGrid>
              <a:tr h="3992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Показатели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факт 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2024 год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err="1" smtClean="0"/>
                        <a:t>ожид.испол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2025 год</a:t>
                      </a:r>
                    </a:p>
                    <a:p>
                      <a:pPr algn="ctr"/>
                      <a:r>
                        <a:rPr lang="ru-RU" sz="1200" dirty="0" smtClean="0"/>
                        <a:t>план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откл. от  2024 г. (+,-)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2026 год план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2027 год план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52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Неналоговые доходы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527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 smtClean="0"/>
                        <a:t>Доходы</a:t>
                      </a:r>
                      <a:r>
                        <a:rPr lang="ru-RU" sz="1200" baseline="0" dirty="0" smtClean="0"/>
                        <a:t> о</a:t>
                      </a:r>
                      <a:r>
                        <a:rPr lang="ru-RU" sz="1200" dirty="0" smtClean="0"/>
                        <a:t>т использования и продажи имущества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527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 smtClean="0"/>
                        <a:t>Доходы от оказания платных услуг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527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 smtClean="0"/>
                        <a:t>Штрафы, санкции, возмещение ущерба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52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Иные неналоговые</a:t>
                      </a:r>
                      <a:r>
                        <a:rPr lang="ru-RU" sz="1200" baseline="0" dirty="0" smtClean="0"/>
                        <a:t> доходы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359408444"/>
              </p:ext>
            </p:extLst>
          </p:nvPr>
        </p:nvGraphicFramePr>
        <p:xfrm>
          <a:off x="0" y="2571744"/>
          <a:ext cx="9144000" cy="121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2965749430"/>
              </p:ext>
            </p:extLst>
          </p:nvPr>
        </p:nvGraphicFramePr>
        <p:xfrm>
          <a:off x="0" y="5661248"/>
          <a:ext cx="9144000" cy="134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/>
                </a:solidFill>
                <a:latin typeface="+mn-lt"/>
              </a:rPr>
              <a:t>Основные подходы к формированию бюджета района </a:t>
            </a:r>
            <a:endParaRPr lang="ru-RU" sz="2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563" y="714356"/>
            <a:ext cx="5143536" cy="7858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84138" algn="ctr">
              <a:lnSpc>
                <a:spcPct val="110000"/>
              </a:lnSpc>
              <a:spcBef>
                <a:spcPts val="0"/>
              </a:spcBef>
            </a:pPr>
            <a:r>
              <a:rPr lang="ru-RU" sz="1300" b="0" dirty="0" smtClean="0">
                <a:solidFill>
                  <a:schemeClr val="tx2">
                    <a:lumMod val="10000"/>
                  </a:schemeClr>
                </a:solidFill>
                <a:latin typeface="+mn-lt"/>
                <a:cs typeface="Times New Roman" pitchFamily="18" charset="0"/>
              </a:rPr>
              <a:t>Сохранение социальной направленности бюджета</a:t>
            </a:r>
            <a:r>
              <a:rPr lang="en-US" sz="1300" b="0" dirty="0" smtClean="0">
                <a:solidFill>
                  <a:schemeClr val="tx2">
                    <a:lumMod val="1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1300" b="0" dirty="0" smtClean="0">
                <a:solidFill>
                  <a:schemeClr val="tx2">
                    <a:lumMod val="10000"/>
                  </a:schemeClr>
                </a:solidFill>
                <a:latin typeface="+mn-lt"/>
                <a:cs typeface="Times New Roman" pitchFamily="18" charset="0"/>
              </a:rPr>
              <a:t>за счет концентрации расходов на приоритетные направления </a:t>
            </a:r>
            <a:endParaRPr lang="ru-RU" sz="1300" b="0" dirty="0">
              <a:solidFill>
                <a:schemeClr val="tx2">
                  <a:lumMod val="10000"/>
                </a:schemeClr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29" name="Содержимое 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426829483"/>
              </p:ext>
            </p:extLst>
          </p:nvPr>
        </p:nvGraphicFramePr>
        <p:xfrm>
          <a:off x="-108520" y="1785938"/>
          <a:ext cx="5430619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5464974" y="717630"/>
            <a:ext cx="3464743" cy="7870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179388" algn="ctr">
              <a:lnSpc>
                <a:spcPct val="100000"/>
              </a:lnSpc>
              <a:spcBef>
                <a:spcPts val="0"/>
              </a:spcBef>
            </a:pPr>
            <a:r>
              <a:rPr lang="ru-RU" sz="1400" b="0" dirty="0" smtClean="0">
                <a:solidFill>
                  <a:schemeClr val="tx2">
                    <a:lumMod val="10000"/>
                  </a:schemeClr>
                </a:solidFill>
                <a:latin typeface="+mn-lt"/>
                <a:cs typeface="Times New Roman" pitchFamily="18" charset="0"/>
              </a:rPr>
              <a:t>Дальнейшее развитие муниципальных программ на проектных принципах управления 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786050" y="1500174"/>
            <a:ext cx="428628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6929454" y="1514029"/>
            <a:ext cx="428628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179512" y="3786190"/>
            <a:ext cx="5142587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5720" tIns="0" rIns="4572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Обеспечение реализации Указов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Президента РФ, тыс.руб</a:t>
            </a:r>
            <a:r>
              <a:rPr kumimoji="0" lang="ru-RU" sz="13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.</a:t>
            </a:r>
            <a:endParaRPr kumimoji="0" lang="ru-RU" sz="1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12" name="Текст 3"/>
          <p:cNvSpPr txBox="1">
            <a:spLocks/>
          </p:cNvSpPr>
          <p:nvPr/>
        </p:nvSpPr>
        <p:spPr>
          <a:xfrm>
            <a:off x="5464974" y="3784922"/>
            <a:ext cx="3464743" cy="5671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5720" tIns="0" rIns="4572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Обеспечение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софинансирования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субсидий             из областного бюджета в полном объеме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5464974" y="4572008"/>
            <a:ext cx="3464743" cy="6429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45720" tIns="0" rIns="45720" bIns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Обеспечение публичности процесса управления финансами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929454" y="5214949"/>
            <a:ext cx="428628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786050" y="4357694"/>
            <a:ext cx="428628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572132" y="5429263"/>
            <a:ext cx="3429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+mn-lt"/>
                <a:cs typeface="Times New Roman" pitchFamily="18" charset="0"/>
              </a:rPr>
              <a:t> Информационный ресурс</a:t>
            </a:r>
            <a:r>
              <a:rPr lang="en-US" sz="1200" dirty="0" smtClean="0">
                <a:latin typeface="+mn-lt"/>
                <a:cs typeface="Times New Roman" pitchFamily="18" charset="0"/>
              </a:rPr>
              <a:t> </a:t>
            </a:r>
            <a:r>
              <a:rPr lang="ru-RU" sz="1200" dirty="0" smtClean="0">
                <a:latin typeface="+mn-lt"/>
                <a:cs typeface="Times New Roman" pitchFamily="18" charset="0"/>
              </a:rPr>
              <a:t> </a:t>
            </a:r>
            <a:r>
              <a:rPr lang="en-US" sz="1200" dirty="0" smtClean="0">
                <a:latin typeface="+mn-lt"/>
                <a:cs typeface="Times New Roman" pitchFamily="18" charset="0"/>
              </a:rPr>
              <a:t> </a:t>
            </a:r>
            <a:endParaRPr lang="ru-RU" sz="1200" dirty="0" smtClean="0">
              <a:latin typeface="+mn-lt"/>
              <a:cs typeface="Times New Roman" pitchFamily="18" charset="0"/>
            </a:endParaRPr>
          </a:p>
          <a:p>
            <a:pPr marL="285750" indent="-285750">
              <a:spcAft>
                <a:spcPts val="0"/>
              </a:spcAft>
            </a:pPr>
            <a:r>
              <a:rPr lang="ru-RU" sz="1200" dirty="0" smtClean="0">
                <a:latin typeface="+mn-lt"/>
                <a:cs typeface="Times New Roman" pitchFamily="18" charset="0"/>
              </a:rPr>
              <a:t>«Открытый бюджет» «Бюджет для граждан»</a:t>
            </a:r>
            <a:endParaRPr lang="ru-RU" sz="1100" dirty="0" smtClean="0">
              <a:latin typeface="+mn-lt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+mn-lt"/>
                <a:cs typeface="Times New Roman" pitchFamily="18" charset="0"/>
              </a:rPr>
              <a:t> Размещение информации </a:t>
            </a:r>
          </a:p>
          <a:p>
            <a:pPr marL="285750" indent="-285750"/>
            <a:r>
              <a:rPr lang="ru-RU" sz="1200" dirty="0" smtClean="0">
                <a:latin typeface="+mn-lt"/>
                <a:cs typeface="Times New Roman" pitchFamily="18" charset="0"/>
              </a:rPr>
              <a:t>о бюджетном процессе на ЕПБС РФ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dirty="0" smtClean="0">
                <a:latin typeface="+mn-lt"/>
                <a:cs typeface="Times New Roman" pitchFamily="18" charset="0"/>
              </a:rPr>
              <a:t>Официальная группа </a:t>
            </a:r>
          </a:p>
          <a:p>
            <a:pPr marL="285750" indent="-285750"/>
            <a:r>
              <a:rPr lang="ru-RU" sz="1200" dirty="0" smtClean="0">
                <a:latin typeface="+mn-lt"/>
                <a:cs typeface="Times New Roman" pitchFamily="18" charset="0"/>
              </a:rPr>
              <a:t>Финансового управления района </a:t>
            </a:r>
          </a:p>
          <a:p>
            <a:pPr marL="285750" indent="-285750"/>
            <a:r>
              <a:rPr lang="ru-RU" sz="1200" dirty="0" smtClean="0">
                <a:latin typeface="+mn-lt"/>
                <a:cs typeface="Times New Roman" pitchFamily="18" charset="0"/>
              </a:rPr>
              <a:t>в социальной сети «</a:t>
            </a:r>
            <a:r>
              <a:rPr lang="ru-RU" sz="1200" dirty="0" err="1" smtClean="0">
                <a:latin typeface="+mn-lt"/>
                <a:cs typeface="Times New Roman" pitchFamily="18" charset="0"/>
              </a:rPr>
              <a:t>Вконтакте</a:t>
            </a:r>
            <a:r>
              <a:rPr lang="ru-RU" sz="1200" dirty="0" smtClean="0">
                <a:latin typeface="+mn-lt"/>
                <a:cs typeface="Times New Roman" pitchFamily="18" charset="0"/>
              </a:rPr>
              <a:t>»</a:t>
            </a:r>
          </a:p>
          <a:p>
            <a:pPr algn="ctr"/>
            <a:endParaRPr lang="ru-RU" sz="1200" dirty="0">
              <a:latin typeface="+mn-lt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9256" y="1785926"/>
            <a:ext cx="350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муниципальных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xmlns="" val="2229226957"/>
              </p:ext>
            </p:extLst>
          </p:nvPr>
        </p:nvGraphicFramePr>
        <p:xfrm>
          <a:off x="-357222" y="4577981"/>
          <a:ext cx="7358114" cy="235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Дуга 4"/>
          <p:cNvSpPr/>
          <p:nvPr/>
        </p:nvSpPr>
        <p:spPr>
          <a:xfrm flipH="1">
            <a:off x="513682" y="1964912"/>
            <a:ext cx="1629654" cy="1650692"/>
          </a:xfrm>
          <a:prstGeom prst="arc">
            <a:avLst>
              <a:gd name="adj1" fmla="val 16037644"/>
              <a:gd name="adj2" fmla="val 2613067"/>
            </a:avLst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513682" y="1965326"/>
            <a:ext cx="1629654" cy="1650692"/>
          </a:xfrm>
          <a:prstGeom prst="arc">
            <a:avLst>
              <a:gd name="adj1" fmla="val 16200000"/>
              <a:gd name="adj2" fmla="val 8198151"/>
            </a:avLst>
          </a:prstGeom>
          <a:noFill/>
          <a:ln w="38100"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xmlns="" val="652861535"/>
              </p:ext>
            </p:extLst>
          </p:nvPr>
        </p:nvGraphicFramePr>
        <p:xfrm>
          <a:off x="5214942" y="2071678"/>
          <a:ext cx="4643470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267;p29"/>
          <p:cNvSpPr/>
          <p:nvPr/>
        </p:nvSpPr>
        <p:spPr>
          <a:xfrm>
            <a:off x="636627" y="766560"/>
            <a:ext cx="568200" cy="51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Текст 9"/>
          <p:cNvSpPr txBox="1">
            <a:spLocks/>
          </p:cNvSpPr>
          <p:nvPr/>
        </p:nvSpPr>
        <p:spPr>
          <a:xfrm>
            <a:off x="540978" y="3500438"/>
            <a:ext cx="4857784" cy="2428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Адрес:162560, Вологодская область,   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    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п. Шексна, ул. Пролетарская, д. 14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" pitchFamily="2" charset="2"/>
              <a:buChar char="Ø"/>
              <a:tabLst/>
              <a:defRPr/>
            </a:pPr>
            <a:r>
              <a:rPr lang="ru-RU" sz="2000" kern="0" dirty="0" smtClean="0"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Телефон (факс): 8 (81751) 2-15-55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" pitchFamily="2" charset="2"/>
              <a:buChar char="Ø"/>
              <a:tabLst/>
              <a:defRPr/>
            </a:pPr>
            <a:r>
              <a:rPr lang="ru-RU" sz="2000" kern="0" dirty="0" smtClean="0"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Электронная почта: </a:t>
            </a:r>
            <a:r>
              <a:rPr kumimoji="0" lang="en-US" sz="20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finupr2013@yandex.ru</a:t>
            </a:r>
            <a:endParaRPr lang="ru-RU" sz="2000" kern="0" dirty="0" smtClean="0">
              <a:latin typeface="Times New Roman" pitchFamily="18" charset="0"/>
              <a:ea typeface="Lato"/>
              <a:cs typeface="Times New Roman" pitchFamily="18" charset="0"/>
              <a:sym typeface="Lato"/>
            </a:endParaRP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График работы: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tabLst/>
              <a:defRPr/>
            </a:pPr>
            <a:r>
              <a:rPr lang="ru-RU" sz="2000" kern="0" dirty="0" smtClean="0"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    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понедельник – четверг с 8.00 до 17.15 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     пятница – с 8.00 до 16.00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     перерыв на обед – с 12.00 до 13.00</a:t>
            </a:r>
          </a:p>
          <a:p>
            <a:pPr marL="762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      выходные дни – суббота, воскресенье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Lato"/>
              <a:cs typeface="Times New Roman" pitchFamily="18" charset="0"/>
              <a:sym typeface="Lato"/>
            </a:endParaRPr>
          </a:p>
        </p:txBody>
      </p:sp>
      <p:grpSp>
        <p:nvGrpSpPr>
          <p:cNvPr id="4" name="Google Shape;727;p46"/>
          <p:cNvGrpSpPr/>
          <p:nvPr/>
        </p:nvGrpSpPr>
        <p:grpSpPr>
          <a:xfrm>
            <a:off x="741644" y="837998"/>
            <a:ext cx="369505" cy="369505"/>
            <a:chOff x="2594050" y="1631825"/>
            <a:chExt cx="439625" cy="439625"/>
          </a:xfrm>
        </p:grpSpPr>
        <p:sp>
          <p:nvSpPr>
            <p:cNvPr id="5" name="Google Shape;728;p4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solidFill>
                <a:schemeClr val="bg1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729;p4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solidFill>
                <a:schemeClr val="bg1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30;p46"/>
            <p:cNvSpPr/>
            <p:nvPr/>
          </p:nvSpPr>
          <p:spPr>
            <a:xfrm>
              <a:off x="2662849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solidFill>
                <a:schemeClr val="bg1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31;p4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solidFill>
                <a:schemeClr val="bg1"/>
              </a:solidFill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85852" y="76656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+mj-lt"/>
              </a:rPr>
              <a:t>Контактная информация</a:t>
            </a:r>
            <a:endParaRPr lang="ru-RU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1" name="Заголовок 7"/>
          <p:cNvSpPr txBox="1">
            <a:spLocks/>
          </p:cNvSpPr>
          <p:nvPr/>
        </p:nvSpPr>
        <p:spPr>
          <a:xfrm>
            <a:off x="0" y="1428736"/>
            <a:ext cx="9144000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</a:b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</a:b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Raleway"/>
                <a:cs typeface="Arial" pitchFamily="34" charset="0"/>
                <a:sym typeface="Raleway"/>
              </a:rPr>
              <a:t> Финансовое управление администрации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Raleway"/>
                <a:cs typeface="Arial" pitchFamily="34" charset="0"/>
                <a:sym typeface="Raleway"/>
              </a:rPr>
              <a:t>Шекснинского муниципального района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Raleway"/>
              <a:cs typeface="Arial" pitchFamily="34" charset="0"/>
              <a:sym typeface="Raleway"/>
            </a:endParaRPr>
          </a:p>
        </p:txBody>
      </p:sp>
      <p:sp>
        <p:nvSpPr>
          <p:cNvPr id="12" name="Содержимое 8"/>
          <p:cNvSpPr txBox="1">
            <a:spLocks/>
          </p:cNvSpPr>
          <p:nvPr/>
        </p:nvSpPr>
        <p:spPr>
          <a:xfrm>
            <a:off x="0" y="2285992"/>
            <a:ext cx="9144000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Lato"/>
                <a:cs typeface="Times New Roman" pitchFamily="18" charset="0"/>
                <a:sym typeface="Lato"/>
              </a:rPr>
              <a:t>Первый заместитель Руководителя администрации района,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Lato"/>
                <a:cs typeface="Times New Roman" pitchFamily="18" charset="0"/>
                <a:sym typeface="Lato"/>
              </a:rPr>
              <a:t>начальник Финансового управления – Серебрякова Елена Ивановна</a:t>
            </a:r>
          </a:p>
        </p:txBody>
      </p:sp>
      <p:sp>
        <p:nvSpPr>
          <p:cNvPr id="13" name="Google Shape;883;p46"/>
          <p:cNvSpPr/>
          <p:nvPr/>
        </p:nvSpPr>
        <p:spPr>
          <a:xfrm>
            <a:off x="258424" y="5885188"/>
            <a:ext cx="553448" cy="483674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/>
          </a:p>
        </p:txBody>
      </p:sp>
      <p:sp>
        <p:nvSpPr>
          <p:cNvPr id="14" name="Содержимое 8"/>
          <p:cNvSpPr txBox="1">
            <a:spLocks/>
          </p:cNvSpPr>
          <p:nvPr/>
        </p:nvSpPr>
        <p:spPr>
          <a:xfrm>
            <a:off x="928662" y="5857892"/>
            <a:ext cx="7858180" cy="714380"/>
          </a:xfrm>
          <a:prstGeom prst="rect">
            <a:avLst/>
          </a:prstGeom>
        </p:spPr>
        <p:txBody>
          <a:bodyPr vert="horz" tIns="0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ru-RU" sz="1600" dirty="0" smtClean="0">
                <a:latin typeface="+mn-lt"/>
                <a:cs typeface="+mn-cs"/>
              </a:rPr>
              <a:t>Информация по проведению публичных слушаний размещена 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ru-RU" sz="1600" dirty="0" smtClean="0">
                <a:latin typeface="+mn-lt"/>
                <a:cs typeface="+mn-cs"/>
              </a:rPr>
              <a:t>на официальном сайте Шекснинского муниципального района: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16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sheksninskij.gosuslugi.ru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428604"/>
            <a:ext cx="9787006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bg2"/>
                </a:solidFill>
              </a:rPr>
              <a:t>  </a:t>
            </a:r>
            <a:r>
              <a:rPr lang="ru-RU" sz="2700" b="1" dirty="0" smtClean="0">
                <a:solidFill>
                  <a:schemeClr val="bg2"/>
                </a:solidFill>
              </a:rPr>
              <a:t>Безвозмездные поступления </a:t>
            </a:r>
            <a:br>
              <a:rPr lang="ru-RU" sz="2700" b="1" dirty="0" smtClean="0">
                <a:solidFill>
                  <a:schemeClr val="bg2"/>
                </a:solidFill>
              </a:rPr>
            </a:br>
            <a:r>
              <a:rPr lang="ru-RU" sz="2700" b="1" dirty="0" smtClean="0">
                <a:solidFill>
                  <a:schemeClr val="bg2"/>
                </a:solidFill>
              </a:rPr>
              <a:t>в бюджет Шекснинского муниципального района,</a:t>
            </a:r>
            <a:r>
              <a:rPr lang="ru-RU" sz="2000" b="1" dirty="0" smtClean="0">
                <a:solidFill>
                  <a:schemeClr val="bg2"/>
                </a:solidFill>
              </a:rPr>
              <a:t> млн.руб.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1139537"/>
              </p:ext>
            </p:extLst>
          </p:nvPr>
        </p:nvGraphicFramePr>
        <p:xfrm>
          <a:off x="0" y="857232"/>
          <a:ext cx="9144001" cy="2743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57422"/>
                <a:gridCol w="1000132"/>
                <a:gridCol w="1285885"/>
                <a:gridCol w="1000132"/>
                <a:gridCol w="1214446"/>
                <a:gridCol w="1214446"/>
                <a:gridCol w="1071538"/>
              </a:tblGrid>
              <a:tr h="77381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2023 год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факт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2024 год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600" baseline="0" dirty="0" err="1" smtClean="0"/>
                        <a:t>ожид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исполн</a:t>
                      </a:r>
                      <a:r>
                        <a:rPr lang="ru-RU" sz="1600" baseline="0" dirty="0" smtClean="0"/>
                        <a:t>.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2025 год</a:t>
                      </a:r>
                    </a:p>
                    <a:p>
                      <a:pPr algn="ctr"/>
                      <a:r>
                        <a:rPr lang="ru-RU" sz="1600" dirty="0" smtClean="0"/>
                        <a:t>план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откл. от  2024 г. </a:t>
                      </a:r>
                    </a:p>
                    <a:p>
                      <a:pPr algn="ctr"/>
                      <a:r>
                        <a:rPr lang="ru-RU" sz="1600" dirty="0" smtClean="0"/>
                        <a:t>(+,-)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2026 год план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2027 год план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453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</a:t>
                      </a:r>
                      <a:r>
                        <a:rPr lang="ru-RU" sz="1600" baseline="0" dirty="0" smtClean="0"/>
                        <a:t> поступления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1083,5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1681,3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1447,5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-233,8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1306,0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706,5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5256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dirty="0" smtClean="0"/>
                        <a:t>Дотации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172,3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211,6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228,3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226,8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213,3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5256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dirty="0" smtClean="0"/>
                        <a:t>Субсидии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461,8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940,8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713,5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-227,3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579,9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52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401,5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455,5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443,4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-12,1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439,2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440,7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52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МБТ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47,9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-11,1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60,1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129425523"/>
              </p:ext>
            </p:extLst>
          </p:nvPr>
        </p:nvGraphicFramePr>
        <p:xfrm>
          <a:off x="0" y="3500438"/>
          <a:ext cx="9144000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500430" y="5786454"/>
            <a:ext cx="1857388" cy="1071546"/>
          </a:xfrm>
          <a:prstGeom prst="roundRect">
            <a:avLst>
              <a:gd name="adj" fmla="val 11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Дотации</a:t>
            </a:r>
            <a:r>
              <a:rPr lang="ru-RU" sz="1400" dirty="0" smtClean="0">
                <a:solidFill>
                  <a:schemeClr val="tx1"/>
                </a:solidFill>
              </a:rPr>
              <a:t>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предоставляются без определения конкретной цели их использования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29256" y="5786454"/>
            <a:ext cx="1714512" cy="107154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Субсидии </a:t>
            </a:r>
            <a:r>
              <a:rPr lang="ru-RU" sz="1400" dirty="0" smtClean="0">
                <a:solidFill>
                  <a:schemeClr val="tx1"/>
                </a:solidFill>
              </a:rPr>
              <a:t>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предоставляются на условиях долевого финансирования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15206" y="5786454"/>
            <a:ext cx="1928794" cy="107154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Субвенции </a:t>
            </a:r>
            <a:r>
              <a:rPr lang="ru-RU" sz="1400" dirty="0" smtClean="0">
                <a:solidFill>
                  <a:schemeClr val="tx1"/>
                </a:solidFill>
              </a:rPr>
              <a:t>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предоставляются на финансирование государственных полномочий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786454"/>
            <a:ext cx="3428992" cy="107154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Безвозмездные поступления</a:t>
            </a:r>
            <a:r>
              <a:rPr lang="ru-RU" sz="1400" dirty="0" smtClean="0">
                <a:solidFill>
                  <a:schemeClr val="tx1"/>
                </a:solidFill>
              </a:rPr>
              <a:t>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денежные средства из других бюджетов бюджетной системы в виде межбюджетных трансфертов, а также от физических и юридических лиц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207167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6954466"/>
              </p:ext>
            </p:extLst>
          </p:nvPr>
        </p:nvGraphicFramePr>
        <p:xfrm>
          <a:off x="-2" y="1928802"/>
          <a:ext cx="9144002" cy="478631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7622"/>
                <a:gridCol w="642942"/>
                <a:gridCol w="642942"/>
                <a:gridCol w="785818"/>
                <a:gridCol w="714380"/>
                <a:gridCol w="1000132"/>
                <a:gridCol w="776564"/>
                <a:gridCol w="723602"/>
              </a:tblGrid>
              <a:tr h="76077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Наименование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Раз -дел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err="1" smtClean="0"/>
                        <a:t>Под-раз-дел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2024 г.</a:t>
                      </a:r>
                      <a:r>
                        <a:rPr lang="ru-RU" sz="1300" baseline="0" dirty="0" smtClean="0"/>
                        <a:t> план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2025 г. план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% в общ. объеме расходов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2026 г. план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2027 г.</a:t>
                      </a:r>
                    </a:p>
                    <a:p>
                      <a:pPr algn="ctr"/>
                      <a:r>
                        <a:rPr lang="ru-RU" sz="1300" dirty="0" smtClean="0"/>
                        <a:t>план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Общегосударственные вопросы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169,4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168,9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174,6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171,7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369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Национальная безопасность </a:t>
                      </a:r>
                    </a:p>
                    <a:p>
                      <a:pPr algn="l" fontAlgn="t"/>
                      <a:r>
                        <a:rPr lang="ru-RU" sz="1400" u="none" strike="noStrike" dirty="0" smtClean="0"/>
                        <a:t>и правоохранительная деятельность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Национальная экономика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103,2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59,3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57,1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Жилищно-коммунальное хозяйство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799,3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631,2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32,9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510,2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8,0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Образование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869,4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761,5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762,3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720,4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Культура, кинематография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116,9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106,3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100,7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Здравоохранение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Социальная политика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102,1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52,2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2,7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21,4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21,3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Физическая культура и спорт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97,0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84,6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4,4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81,9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81,1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Средства массовой информации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369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Межбюджетные трансферты общего характера бюджетам бюджетной системы РФ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64,5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42,4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2,2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42,0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/>
                        <a:t>Итого расходов по разделам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2335,5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1919,0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100%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1765,3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1172,6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Условно утверждаемые расходы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38,0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9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Всего расходов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2335,5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1919,0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100%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1784,3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/>
                        <a:t>1210,6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-7146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/>
                </a:solidFill>
                <a:latin typeface="+mj-lt"/>
                <a:cs typeface="Times New Roman" pitchFamily="18" charset="0"/>
              </a:rPr>
              <a:t>Расходы бюджета </a:t>
            </a:r>
          </a:p>
          <a:p>
            <a:pPr algn="ctr"/>
            <a:r>
              <a:rPr lang="ru-RU" sz="2400" b="1" dirty="0" smtClean="0">
                <a:solidFill>
                  <a:schemeClr val="bg2"/>
                </a:solidFill>
                <a:latin typeface="+mj-lt"/>
                <a:cs typeface="Times New Roman" pitchFamily="18" charset="0"/>
              </a:rPr>
              <a:t>Шекснинского муниципального района</a:t>
            </a:r>
          </a:p>
          <a:p>
            <a:pPr algn="ctr"/>
            <a:endParaRPr lang="ru-RU" sz="2800" b="1" dirty="0" smtClean="0">
              <a:solidFill>
                <a:schemeClr val="bg2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2"/>
                </a:solidFill>
              </a:rPr>
              <a:t>  </a:t>
            </a:r>
            <a:r>
              <a:rPr lang="ru-RU" b="1" dirty="0" smtClean="0">
                <a:solidFill>
                  <a:schemeClr val="bg2"/>
                </a:solidFill>
              </a:rPr>
              <a:t>                                                                                                                            </a:t>
            </a:r>
            <a:r>
              <a:rPr lang="ru-RU" sz="1600" b="1" dirty="0" smtClean="0">
                <a:solidFill>
                  <a:schemeClr val="bg2"/>
                </a:solidFill>
              </a:rPr>
              <a:t>                                  </a:t>
            </a:r>
          </a:p>
          <a:p>
            <a:r>
              <a:rPr lang="ru-RU" sz="1600" b="1" dirty="0" smtClean="0">
                <a:solidFill>
                  <a:schemeClr val="bg2"/>
                </a:solidFill>
              </a:rPr>
              <a:t>                                                                                                                                      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488032"/>
            <a:ext cx="871543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района по разделам бюджетной классификации, млн.руб.</a:t>
            </a:r>
            <a:endParaRPr lang="ru-RU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282" y="785794"/>
            <a:ext cx="5000660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Согласно Бюджетному кодексу Российской Федерации расходы бюджета  любого уровня группируются по единым разделам и подразделам классификации расходов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15008" y="785794"/>
            <a:ext cx="3214710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финансирование отраслей социальной сферы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52,3 %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9521269"/>
              </p:ext>
            </p:extLst>
          </p:nvPr>
        </p:nvGraphicFramePr>
        <p:xfrm>
          <a:off x="210473" y="428628"/>
          <a:ext cx="6218915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0" y="142852"/>
            <a:ext cx="9144000" cy="692696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fontAlgn="auto"/>
            <a:r>
              <a:rPr lang="en-US" sz="2400" b="1" kern="0" dirty="0" smtClean="0">
                <a:solidFill>
                  <a:schemeClr val="bg2"/>
                </a:solidFill>
                <a:cs typeface="Times New Roman" pitchFamily="18" charset="0"/>
              </a:rPr>
              <a:t>C</a:t>
            </a:r>
            <a:r>
              <a:rPr lang="ru-RU" sz="2400" b="1" kern="0" dirty="0" smtClean="0">
                <a:solidFill>
                  <a:schemeClr val="bg2"/>
                </a:solidFill>
                <a:cs typeface="Times New Roman" pitchFamily="18" charset="0"/>
              </a:rPr>
              <a:t>оциально-значимые объекты района, </a:t>
            </a:r>
            <a:r>
              <a:rPr lang="ru-RU" sz="2000" b="1" kern="0" dirty="0" smtClean="0">
                <a:solidFill>
                  <a:schemeClr val="bg2"/>
                </a:solidFill>
                <a:cs typeface="Times New Roman" pitchFamily="18" charset="0"/>
              </a:rPr>
              <a:t>млн.руб.</a:t>
            </a:r>
            <a:endParaRPr lang="ru-RU" sz="2000" b="1" kern="0" dirty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2" name="Текст 2"/>
          <p:cNvSpPr txBox="1">
            <a:spLocks/>
          </p:cNvSpPr>
          <p:nvPr/>
        </p:nvSpPr>
        <p:spPr>
          <a:xfrm>
            <a:off x="463009" y="640614"/>
            <a:ext cx="4040188" cy="59373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fontAlgn="auto"/>
            <a:r>
              <a:rPr lang="ru-RU" sz="1600" b="1" kern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Реализация </a:t>
            </a:r>
          </a:p>
          <a:p>
            <a:pPr algn="ctr" fontAlgn="auto"/>
            <a:r>
              <a:rPr lang="ru-RU" sz="1600" b="1" kern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национальных проектов</a:t>
            </a:r>
            <a:endParaRPr lang="ru-RU" sz="1600" b="1" kern="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23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58701057"/>
              </p:ext>
            </p:extLst>
          </p:nvPr>
        </p:nvGraphicFramePr>
        <p:xfrm>
          <a:off x="4139952" y="838872"/>
          <a:ext cx="6197470" cy="4879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Текст 3"/>
          <p:cNvSpPr txBox="1">
            <a:spLocks/>
          </p:cNvSpPr>
          <p:nvPr/>
        </p:nvSpPr>
        <p:spPr>
          <a:xfrm>
            <a:off x="4857752" y="640614"/>
            <a:ext cx="4041775" cy="720080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fontAlgn="auto"/>
            <a:r>
              <a:rPr lang="ru-RU" sz="1600" b="1" kern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Реализация объектов в рамках капитальных вложений</a:t>
            </a:r>
            <a:endParaRPr lang="ru-RU" sz="1600" b="1" kern="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26277" y="3071833"/>
            <a:ext cx="192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2025 год – 34,7</a:t>
            </a:r>
          </a:p>
          <a:p>
            <a:pPr algn="ctr"/>
            <a:r>
              <a:rPr lang="ru-RU" sz="1600" b="1" dirty="0" smtClean="0"/>
              <a:t>2026 год – 39,1</a:t>
            </a:r>
          </a:p>
          <a:p>
            <a:pPr algn="ctr"/>
            <a:r>
              <a:rPr lang="ru-RU" sz="1600" b="1" dirty="0" smtClean="0"/>
              <a:t>2027 год – 0,9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3071834"/>
            <a:ext cx="1883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2025 год – 735,7</a:t>
            </a:r>
          </a:p>
          <a:p>
            <a:pPr algn="ctr"/>
            <a:r>
              <a:rPr lang="ru-RU" sz="1600" b="1" dirty="0" smtClean="0"/>
              <a:t>2026 год – 608,1</a:t>
            </a:r>
          </a:p>
          <a:p>
            <a:pPr algn="ctr"/>
            <a:r>
              <a:rPr lang="ru-RU" sz="1600" b="1" dirty="0" smtClean="0"/>
              <a:t>2027 год – 58,5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3598351475"/>
              </p:ext>
            </p:extLst>
          </p:nvPr>
        </p:nvGraphicFramePr>
        <p:xfrm>
          <a:off x="0" y="5429264"/>
          <a:ext cx="4929222" cy="14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3357554" y="5572140"/>
            <a:ext cx="5786446" cy="131443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Обустройство детских, спортивных и контейнерных площадок, мест отдыха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Приобретение костюмов для коллективов ДК, музыкального оборудования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, ремонт и установка памятников</a:t>
            </a:r>
          </a:p>
          <a:p>
            <a:pPr>
              <a:buFont typeface="Wingdings" pitchFamily="2" charset="2"/>
              <a:buChar char="ü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Водоснабжение, водоотведение (устройство наружной канализации)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535" y="571480"/>
            <a:ext cx="368499" cy="5143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wordArtVert" wrap="square" rtlCol="0" anchor="ctr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ИНИЦИАТИВНОЕ БЮДЖЕТИРОВАНИЕ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28860" y="5214950"/>
            <a:ext cx="443967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ru-RU" sz="1600" b="1" dirty="0" smtClean="0"/>
              <a:t>Реализация проекта «Народный бюджет»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accent1"/>
                </a:solidFill>
                <a:effectLst/>
              </a:rPr>
              <a:t/>
            </a:r>
            <a:br>
              <a:rPr lang="ru-RU" sz="3100" dirty="0" smtClean="0">
                <a:solidFill>
                  <a:schemeClr val="accent1"/>
                </a:solidFill>
                <a:effectLst/>
              </a:rPr>
            </a:br>
            <a:r>
              <a:rPr lang="ru-RU" sz="3100" dirty="0" smtClean="0">
                <a:solidFill>
                  <a:schemeClr val="accent1"/>
                </a:solidFill>
                <a:effectLst/>
              </a:rPr>
              <a:t>   </a:t>
            </a:r>
            <a:r>
              <a:rPr lang="ru-RU" sz="2700" b="1" dirty="0" smtClean="0">
                <a:solidFill>
                  <a:schemeClr val="accent1"/>
                </a:solidFill>
                <a:effectLst/>
              </a:rPr>
              <a:t>Расходы бюджета в рамках муниципальных программ</a:t>
            </a:r>
            <a:br>
              <a:rPr lang="ru-RU" sz="2700" b="1" dirty="0" smtClean="0">
                <a:solidFill>
                  <a:schemeClr val="accent1"/>
                </a:solidFill>
                <a:effectLst/>
              </a:rPr>
            </a:br>
            <a:r>
              <a:rPr lang="ru-RU" sz="3100" dirty="0" smtClean="0">
                <a:solidFill>
                  <a:schemeClr val="accent1"/>
                </a:solidFill>
                <a:effectLst/>
              </a:rPr>
              <a:t/>
            </a:r>
            <a:br>
              <a:rPr lang="ru-RU" sz="3100" dirty="0" smtClean="0">
                <a:solidFill>
                  <a:schemeClr val="accent1"/>
                </a:solidFill>
                <a:effectLst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578905960"/>
              </p:ext>
            </p:extLst>
          </p:nvPr>
        </p:nvGraphicFramePr>
        <p:xfrm>
          <a:off x="0" y="785794"/>
          <a:ext cx="400049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4214810" y="857232"/>
            <a:ext cx="4572032" cy="1857388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–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документ стратегического планирования, содержащий комплекс планируемых мероприятий, взаимоувязанных  по задачам, срокам осуществления, исполнителям             и ресурсам, обеспечивающих наиболее эффективное достижение целей и решение задач социально-экономического развития района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3857628"/>
            <a:ext cx="2357454" cy="250033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Подпрограмма –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неотъемлемая составная часть муниципальной программы, содержащая основные мероприятий, направленные на достижение целей и решение конкретных задач в рамках муниципальной программы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7554" y="3929066"/>
            <a:ext cx="2428892" cy="2428892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 программы –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планируемый конечный результат решения проблемы социально-экономического развития района посредством реализации муниципальной программы, достижимый за период ее реализации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6512" y="3929066"/>
            <a:ext cx="2428892" cy="2490806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Целевой показатель  (индикатор) –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количественно выраженная характеристика достижения цели или решения задач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14810" y="2857496"/>
            <a:ext cx="4572032" cy="866780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Общедоступный информационный ресурс                               по муниципальным программам в сети «Интернет»: </a:t>
            </a:r>
          </a:p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sheksnainfo.ru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Расходы бюджета района по муниципальным программам     </a:t>
            </a:r>
            <a:br>
              <a:rPr lang="ru-RU" sz="2400" b="1" dirty="0" smtClean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                                                                                                       </a:t>
            </a:r>
            <a:r>
              <a:rPr lang="ru-RU" sz="1800" b="1" dirty="0" smtClean="0">
                <a:solidFill>
                  <a:schemeClr val="accent1"/>
                </a:solidFill>
              </a:rPr>
              <a:t>млн.руб.</a:t>
            </a:r>
            <a:r>
              <a:rPr lang="ru-RU" sz="2400" b="1" dirty="0" smtClean="0">
                <a:solidFill>
                  <a:schemeClr val="accent1"/>
                </a:solidFill>
              </a:rPr>
              <a:t>                                  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4916298"/>
              </p:ext>
            </p:extLst>
          </p:nvPr>
        </p:nvGraphicFramePr>
        <p:xfrm>
          <a:off x="0" y="839149"/>
          <a:ext cx="9144031" cy="635852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500725"/>
                <a:gridCol w="714380"/>
                <a:gridCol w="642942"/>
                <a:gridCol w="857256"/>
                <a:gridCol w="714380"/>
                <a:gridCol w="714348"/>
              </a:tblGrid>
              <a:tr h="58889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Наименование муниципальной</a:t>
                      </a:r>
                      <a:r>
                        <a:rPr lang="ru-RU" sz="1000" baseline="0" dirty="0" smtClean="0"/>
                        <a:t> программы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2024г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2025г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%</a:t>
                      </a:r>
                      <a:r>
                        <a:rPr lang="ru-RU" sz="1000" baseline="0" dirty="0" smtClean="0"/>
                        <a:t> от общ. объема расходов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2026г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2027г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«Развитие </a:t>
                      </a:r>
                      <a:r>
                        <a:rPr lang="ru-RU" sz="1100" u="none" strike="noStrike" dirty="0"/>
                        <a:t>образования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841,2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740,1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38,6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748,8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707,0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«Сохранение и развитие культурного потенциала, развитие туристского кластера в Шекснинском муниципальном </a:t>
                      </a:r>
                      <a:r>
                        <a:rPr lang="ru-RU" sz="1100" u="none" strike="noStrike" dirty="0" smtClean="0"/>
                        <a:t>районе»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131,4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126,1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120,6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75,1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«Экономическое развитие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25,6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23,3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19,0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«Социальная </a:t>
                      </a:r>
                      <a:r>
                        <a:rPr lang="ru-RU" sz="1100" u="none" strike="noStrike" dirty="0"/>
                        <a:t>поддержка граждан </a:t>
                      </a:r>
                      <a:r>
                        <a:rPr lang="ru-RU" sz="1100" u="none" strike="noStrike" dirty="0" smtClean="0"/>
                        <a:t> Шекснинского муниципального 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91,9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34,8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17,4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16,0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«Развитие </a:t>
                      </a:r>
                      <a:r>
                        <a:rPr lang="ru-RU" sz="1100" u="none" strike="noStrike" dirty="0"/>
                        <a:t>агропромышленного комплекса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16,7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17,2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«Дорожная сеть и транспортное обслуживание </a:t>
                      </a:r>
                      <a:r>
                        <a:rPr lang="ru-RU" sz="1100" u="none" strike="noStrike" dirty="0"/>
                        <a:t>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92,5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47,6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47,7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46,7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«Охрана </a:t>
                      </a:r>
                      <a:r>
                        <a:rPr lang="ru-RU" sz="1100" u="none" strike="noStrike" dirty="0"/>
                        <a:t>окружающей среды и рациональное использование природных ресурсов на территории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576,3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510,7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26,6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505,3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«Обеспечение </a:t>
                      </a:r>
                      <a:r>
                        <a:rPr lang="ru-RU" sz="1100" u="none" strike="noStrike" dirty="0"/>
                        <a:t>населения  Шекснинского муниципального района доступным жильем и создание благоприятных условий </a:t>
                      </a:r>
                      <a:r>
                        <a:rPr lang="ru-RU" sz="1100" u="none" strike="noStrike" dirty="0" smtClean="0"/>
                        <a:t>проживания»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111,4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«Развитие </a:t>
                      </a:r>
                      <a:r>
                        <a:rPr lang="ru-RU" sz="1100" u="none" strike="noStrike" dirty="0"/>
                        <a:t>физической культуры и спорта, повышение эффективности реализации молодежной политики в Шекснинском муниципальном </a:t>
                      </a:r>
                      <a:r>
                        <a:rPr lang="ru-RU" sz="1100" u="none" strike="noStrike" dirty="0" smtClean="0"/>
                        <a:t>районе»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80,8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82,8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81,8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«Развитие </a:t>
                      </a:r>
                      <a:r>
                        <a:rPr lang="ru-RU" sz="1100" u="none" strike="noStrike" dirty="0"/>
                        <a:t>топливно-энергетического  комплекса и коммунальной инфраструктуры на  территории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75,4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113,7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5,9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«Совершенствование  </a:t>
                      </a:r>
                      <a:r>
                        <a:rPr lang="ru-RU" sz="1100" u="none" strike="noStrike" dirty="0"/>
                        <a:t>муниципального  управления в Шекснинском муниципальном </a:t>
                      </a:r>
                      <a:r>
                        <a:rPr lang="ru-RU" sz="1100" u="none" strike="noStrike" dirty="0" smtClean="0"/>
                        <a:t>районе»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114,0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117,2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123,2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122,5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«Управление </a:t>
                      </a:r>
                      <a:r>
                        <a:rPr lang="ru-RU" sz="1100" u="none" strike="noStrike" dirty="0"/>
                        <a:t>муниципальными финансами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86,2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66,5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66,1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61,4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</a:t>
                      </a:r>
                      <a:r>
                        <a:rPr lang="ru-RU" sz="1100" u="none" strike="noStrike" dirty="0" smtClean="0"/>
                        <a:t>«Обеспечение </a:t>
                      </a:r>
                      <a:r>
                        <a:rPr lang="ru-RU" sz="1100" u="none" strike="noStrike" dirty="0"/>
                        <a:t>профилактики правонарушений, безопасности населения и территории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23,0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21,3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/>
                        <a:t>Муниципальная программа «Формирование современной городской среды Шекснинского муниципального </a:t>
                      </a:r>
                      <a:r>
                        <a:rPr lang="ru-RU" sz="1100" u="none" strike="noStrike" dirty="0" smtClean="0"/>
                        <a:t>района»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39,0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1,5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7179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/>
                        <a:t>Итого</a:t>
                      </a:r>
                      <a:r>
                        <a:rPr lang="ru-RU" sz="1100" u="none" strike="noStrike" baseline="0" dirty="0" smtClean="0"/>
                        <a:t> расходов по муниципальным программам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2318,6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1912,9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99,7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1755,3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1156,8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tonio">
  <a:themeElements>
    <a:clrScheme name="Custom 347">
      <a:dk1>
        <a:srgbClr val="677480"/>
      </a:dk1>
      <a:lt1>
        <a:srgbClr val="FFFFFF"/>
      </a:lt1>
      <a:dk2>
        <a:srgbClr val="2185C5"/>
      </a:dk2>
      <a:lt2>
        <a:srgbClr val="DEE2E6"/>
      </a:lt2>
      <a:accent1>
        <a:srgbClr val="2185C5"/>
      </a:accent1>
      <a:accent2>
        <a:srgbClr val="7ECEFD"/>
      </a:accent2>
      <a:accent3>
        <a:srgbClr val="F20253"/>
      </a:accent3>
      <a:accent4>
        <a:srgbClr val="FF9715"/>
      </a:accent4>
      <a:accent5>
        <a:srgbClr val="1C3AA9"/>
      </a:accent5>
      <a:accent6>
        <a:srgbClr val="97ABBC"/>
      </a:accent6>
      <a:hlink>
        <a:srgbClr val="2185C5"/>
      </a:hlink>
      <a:folHlink>
        <a:srgbClr val="6611CC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42885</TotalTime>
  <Words>4607</Words>
  <Application>Microsoft Office PowerPoint</Application>
  <PresentationFormat>Экран (4:3)</PresentationFormat>
  <Paragraphs>1408</Paragraphs>
  <Slides>41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Antonio</vt:lpstr>
      <vt:lpstr>Слайд 1</vt:lpstr>
      <vt:lpstr>Основные задачи бюджетной политики на 2025 – 2027 годы</vt:lpstr>
      <vt:lpstr>Основные параметры бюджета района  на 2025-2027 годы, млн.руб.</vt:lpstr>
      <vt:lpstr>Динамика налоговых и неналоговых доходов бюджета района, млн.руб.  (на основе базового варианта прогноза социально-экономического развития района)</vt:lpstr>
      <vt:lpstr>  Безвозмездные поступления  в бюджет Шекснинского муниципального района, млн.руб.</vt:lpstr>
      <vt:lpstr>                                                                                                 </vt:lpstr>
      <vt:lpstr>Слайд 7</vt:lpstr>
      <vt:lpstr>    Расходы бюджета в рамках муниципальных программ  </vt:lpstr>
      <vt:lpstr>Расходы бюджета района по муниципальным программам                                                                                                             млн.руб.                                  </vt:lpstr>
      <vt:lpstr>Муниципальная программа «Развитие образования  Шекснинского муниципального района»</vt:lpstr>
      <vt:lpstr>Муниципальная программа «Развитие образования   Шекснинского муниципального района»</vt:lpstr>
      <vt:lpstr>Муниципальная программа «Сохранение и развитие    культурного потенциала, развитие туристского кластера  в Шекснинском муниципальном районе»</vt:lpstr>
      <vt:lpstr>Слайд 13</vt:lpstr>
      <vt:lpstr>Муниципальная программа «Развитие физической культуры  и спорта, повышение эффективности реализации молодежной политики в Шекснинском муниципальном районе»</vt:lpstr>
      <vt:lpstr>Муниципальная программа «Развитие физической культуры  и спорта, повышение эффективности реализации молодежной политики в Шекснинском муниципальном районе»</vt:lpstr>
      <vt:lpstr> Муниципальная программа  «Социальная поддержка граждан»</vt:lpstr>
      <vt:lpstr>Муниципальная программа  «Социальная поддержка граждан»</vt:lpstr>
      <vt:lpstr> Муниципальная программа  «Дорожная сеть и транспортное обслуживание Шекснинского муниципального района»</vt:lpstr>
      <vt:lpstr> Муниципальная программа  «Дорожная сеть и транспортное обслуживание Шекснинского муниципального района»</vt:lpstr>
      <vt:lpstr>Муниципальная программа  «Развитие агропромышленного комплекса  Шекснинского муниципального района»</vt:lpstr>
      <vt:lpstr>Муниципальная программа «Развитие агропромышленного комплекса Шекснинского муниципального района»</vt:lpstr>
      <vt:lpstr>Муниципальная программа «Охрана окружающей среды  и рациональное использование природных ресурсов» </vt:lpstr>
      <vt:lpstr>Слайд 23</vt:lpstr>
      <vt:lpstr>Муниципальная программа «Обеспечение населения Шекснинского муниципального района доступным жильем и создание благоприятных условий проживания» </vt:lpstr>
      <vt:lpstr>Слайд 25</vt:lpstr>
      <vt:lpstr>Муниципальная программа «Развитие топливно-энергетического комплекса и коммунальной инфраструктуры на территории Шекснинского муниципального района» </vt:lpstr>
      <vt:lpstr>Слайд 27</vt:lpstr>
      <vt:lpstr>Муниципальная программа «МП«Обеспечение профилактики правонарушений, безопасности населения и территории Шекснинского муниципального района» </vt:lpstr>
      <vt:lpstr>Слайд 29</vt:lpstr>
      <vt:lpstr>Муниципальная программа «Формирование современной  городской среды Шекснинского муниципального района»    </vt:lpstr>
      <vt:lpstr>Слайд 31</vt:lpstr>
      <vt:lpstr>Муниципальная программа «Экономическое развитие      Шекснинского муниципального района»</vt:lpstr>
      <vt:lpstr>Муниципальная программа «Экономическое развитие      Шекснинского муниципального района»</vt:lpstr>
      <vt:lpstr>Муниципальная программа «Совершенствование муниципального управления в Шекснинском муниципальном районе» </vt:lpstr>
      <vt:lpstr>Слайд 35</vt:lpstr>
      <vt:lpstr>Муниципальная программа «Управление муниципальными финансами Шекснинского муниципального района» </vt:lpstr>
      <vt:lpstr>Слайд 37</vt:lpstr>
      <vt:lpstr>    Межбюджетные отношения  с муниципальными образованиями района, млн.руб.</vt:lpstr>
      <vt:lpstr>Муниципальный долг района</vt:lpstr>
      <vt:lpstr>Основные подходы к формированию бюджета района 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Серебрякова</dc:creator>
  <cp:lastModifiedBy>Серебрякова</cp:lastModifiedBy>
  <cp:revision>4284</cp:revision>
  <cp:lastPrinted>2024-11-28T05:42:09Z</cp:lastPrinted>
  <dcterms:created xsi:type="dcterms:W3CDTF">2011-11-22T12:21:27Z</dcterms:created>
  <dcterms:modified xsi:type="dcterms:W3CDTF">2024-12-04T09:37:49Z</dcterms:modified>
</cp:coreProperties>
</file>