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96" r:id="rId1"/>
  </p:sldMasterIdLst>
  <p:notesMasterIdLst>
    <p:notesMasterId r:id="rId43"/>
  </p:notesMasterIdLst>
  <p:sldIdLst>
    <p:sldId id="597" r:id="rId2"/>
    <p:sldId id="598" r:id="rId3"/>
    <p:sldId id="599" r:id="rId4"/>
    <p:sldId id="600" r:id="rId5"/>
    <p:sldId id="601" r:id="rId6"/>
    <p:sldId id="602" r:id="rId7"/>
    <p:sldId id="552" r:id="rId8"/>
    <p:sldId id="603" r:id="rId9"/>
    <p:sldId id="604" r:id="rId10"/>
    <p:sldId id="592" r:id="rId11"/>
    <p:sldId id="591" r:id="rId12"/>
    <p:sldId id="590" r:id="rId13"/>
    <p:sldId id="593" r:id="rId14"/>
    <p:sldId id="605" r:id="rId15"/>
    <p:sldId id="587" r:id="rId16"/>
    <p:sldId id="588" r:id="rId17"/>
    <p:sldId id="589" r:id="rId18"/>
    <p:sldId id="606" r:id="rId19"/>
    <p:sldId id="607" r:id="rId20"/>
    <p:sldId id="594" r:id="rId21"/>
    <p:sldId id="623" r:id="rId22"/>
    <p:sldId id="578" r:id="rId23"/>
    <p:sldId id="579" r:id="rId24"/>
    <p:sldId id="608" r:id="rId25"/>
    <p:sldId id="609" r:id="rId26"/>
    <p:sldId id="612" r:id="rId27"/>
    <p:sldId id="613" r:id="rId28"/>
    <p:sldId id="614" r:id="rId29"/>
    <p:sldId id="615" r:id="rId30"/>
    <p:sldId id="616" r:id="rId31"/>
    <p:sldId id="617" r:id="rId32"/>
    <p:sldId id="582" r:id="rId33"/>
    <p:sldId id="583" r:id="rId34"/>
    <p:sldId id="610" r:id="rId35"/>
    <p:sldId id="611" r:id="rId36"/>
    <p:sldId id="626" r:id="rId37"/>
    <p:sldId id="619" r:id="rId38"/>
    <p:sldId id="620" r:id="rId39"/>
    <p:sldId id="621" r:id="rId40"/>
    <p:sldId id="624" r:id="rId41"/>
    <p:sldId id="596" r:id="rId4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EDBD"/>
    <a:srgbClr val="FFF301"/>
    <a:srgbClr val="004C22"/>
    <a:srgbClr val="990000"/>
    <a:srgbClr val="000046"/>
    <a:srgbClr val="8F7B87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667" autoAdjust="0"/>
    <p:restoredTop sz="99748" autoAdjust="0"/>
  </p:normalViewPr>
  <p:slideViewPr>
    <p:cSldViewPr>
      <p:cViewPr>
        <p:scale>
          <a:sx n="75" d="100"/>
          <a:sy n="75" d="100"/>
        </p:scale>
        <p:origin x="-2664" y="-990"/>
      </p:cViewPr>
      <p:guideLst>
        <p:guide orient="horz" pos="2160"/>
        <p:guide pos="2546"/>
      </p:guideLst>
    </p:cSldViewPr>
  </p:slideViewPr>
  <p:outlineViewPr>
    <p:cViewPr>
      <p:scale>
        <a:sx n="33" d="100"/>
        <a:sy n="33" d="100"/>
      </p:scale>
      <p:origin x="0" y="87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5.9764982502188826E-2"/>
          <c:y val="8.8819645913023854E-2"/>
          <c:w val="0.87872336468024581"/>
          <c:h val="0.6352025728873942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</c:v>
                </c:pt>
              </c:strCache>
            </c:strRef>
          </c:tx>
          <c:dLbls>
            <c:dLbl>
              <c:idx val="0"/>
              <c:layout>
                <c:manualLayout>
                  <c:x val="-1.2176570774849491E-2"/>
                  <c:y val="2.0745844881808959E-2"/>
                </c:manualLayout>
              </c:layout>
              <c:showVal val="1"/>
            </c:dLbl>
            <c:dLbl>
              <c:idx val="1"/>
              <c:layout>
                <c:manualLayout>
                  <c:x val="-8.5235324279661264E-3"/>
                  <c:y val="4.2349076588556966E-2"/>
                </c:manualLayout>
              </c:layout>
              <c:showVal val="1"/>
            </c:dLbl>
            <c:dLbl>
              <c:idx val="2"/>
              <c:layout>
                <c:manualLayout>
                  <c:x val="-1.2176474897094405E-2"/>
                  <c:y val="2.2075909730133819E-2"/>
                </c:manualLayout>
              </c:layout>
              <c:showVal val="1"/>
            </c:dLbl>
            <c:dLbl>
              <c:idx val="3"/>
              <c:layout>
                <c:manualLayout>
                  <c:x val="-7.9191190598457434E-3"/>
                  <c:y val="2.5845230121828999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2024 г.</c:v>
                </c:pt>
                <c:pt idx="1">
                  <c:v>2025 г.</c:v>
                </c:pt>
                <c:pt idx="2">
                  <c:v>2026 г.</c:v>
                </c:pt>
                <c:pt idx="3">
                  <c:v>2027 г.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2229.8000000000002</c:v>
                </c:pt>
                <c:pt idx="1">
                  <c:v>1919</c:v>
                </c:pt>
                <c:pt idx="2">
                  <c:v>1784.3</c:v>
                </c:pt>
                <c:pt idx="3">
                  <c:v>1210.5999999999999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</c:v>
                </c:pt>
              </c:strCache>
            </c:strRef>
          </c:tx>
          <c:dLbls>
            <c:dLbl>
              <c:idx val="0"/>
              <c:layout>
                <c:manualLayout>
                  <c:x val="1.2176474897094405E-2"/>
                  <c:y val="2.7259068469628962E-2"/>
                </c:manualLayout>
              </c:layout>
              <c:showVal val="1"/>
            </c:dLbl>
            <c:dLbl>
              <c:idx val="1"/>
              <c:layout>
                <c:manualLayout>
                  <c:x val="7.3058849382566394E-3"/>
                  <c:y val="3.8055726644082979E-2"/>
                </c:manualLayout>
              </c:layout>
              <c:showVal val="1"/>
            </c:dLbl>
            <c:dLbl>
              <c:idx val="2"/>
              <c:layout>
                <c:manualLayout>
                  <c:x val="1.5829417366222752E-2"/>
                  <c:y val="2.0409031293812111E-2"/>
                </c:manualLayout>
              </c:layout>
              <c:showVal val="1"/>
            </c:dLbl>
            <c:dLbl>
              <c:idx val="3"/>
              <c:layout>
                <c:manualLayout>
                  <c:x val="1.3394122386803851E-2"/>
                  <c:y val="3.6883381393656052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2024 г.</c:v>
                </c:pt>
                <c:pt idx="1">
                  <c:v>2025 г.</c:v>
                </c:pt>
                <c:pt idx="2">
                  <c:v>2026 г.</c:v>
                </c:pt>
                <c:pt idx="3">
                  <c:v>2027 г.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2335.5</c:v>
                </c:pt>
                <c:pt idx="1">
                  <c:v>1919</c:v>
                </c:pt>
                <c:pt idx="2">
                  <c:v>1784.3</c:v>
                </c:pt>
                <c:pt idx="3">
                  <c:v>1210.5999999999999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 (-), профицит (+)</c:v>
                </c:pt>
              </c:strCache>
            </c:strRef>
          </c:tx>
          <c:dLbls>
            <c:dLbl>
              <c:idx val="0"/>
              <c:layout>
                <c:manualLayout>
                  <c:x val="-2.7943571722505497E-3"/>
                  <c:y val="0.19582773407243689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smtClean="0"/>
                      <a:t>-105,</a:t>
                    </a:r>
                    <a:r>
                      <a:rPr lang="en-US" sz="1600" b="1" dirty="0" smtClean="0"/>
                      <a:t>6</a:t>
                    </a:r>
                    <a:endParaRPr lang="en-US" sz="1600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2.4352949794188778E-3"/>
                  <c:y val="4.0143784353798846E-2"/>
                </c:manualLayout>
              </c:layout>
              <c:showVal val="1"/>
            </c:dLbl>
            <c:dLbl>
              <c:idx val="2"/>
              <c:layout>
                <c:manualLayout>
                  <c:x val="-1.2176474897094421E-3"/>
                  <c:y val="4.7058959152988418E-2"/>
                </c:manualLayout>
              </c:layout>
              <c:showVal val="1"/>
            </c:dLbl>
            <c:dLbl>
              <c:idx val="3"/>
              <c:layout>
                <c:manualLayout>
                  <c:x val="-6.0882374485472131E-3"/>
                  <c:y val="1.761151825921053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2024 г.</c:v>
                </c:pt>
                <c:pt idx="1">
                  <c:v>2025 г.</c:v>
                </c:pt>
                <c:pt idx="2">
                  <c:v>2026 г.</c:v>
                </c:pt>
                <c:pt idx="3">
                  <c:v>2027 г.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-105.6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axId val="71359872"/>
        <c:axId val="34681984"/>
      </c:barChart>
      <c:catAx>
        <c:axId val="7135987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4681984"/>
        <c:crosses val="autoZero"/>
        <c:auto val="1"/>
        <c:lblAlgn val="ctr"/>
        <c:lblOffset val="0"/>
      </c:catAx>
      <c:valAx>
        <c:axId val="34681984"/>
        <c:scaling>
          <c:orientation val="minMax"/>
        </c:scaling>
        <c:delete val="1"/>
        <c:axPos val="l"/>
        <c:numFmt formatCode="0.0" sourceLinked="1"/>
        <c:tickLblPos val="nextTo"/>
        <c:crossAx val="71359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2876482222155029E-2"/>
          <c:y val="0.74655645454799968"/>
          <c:w val="0.9659058702881439"/>
          <c:h val="0.23369040286682324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1.5277777777777781E-2"/>
          <c:y val="0.26666480024636746"/>
          <c:w val="0.96944444444444799"/>
          <c:h val="0.4775394981195816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1.3888888888889015E-2"/>
                  <c:y val="-2.9629422249596388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0,0</a:t>
                    </a:r>
                    <a:endParaRPr lang="en-US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7777777777778221E-3"/>
                  <c:y val="-3.555530669951569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0</a:t>
                    </a:r>
                    <a:r>
                      <a:rPr lang="ru-RU" b="1"/>
                      <a:t>,0</a:t>
                    </a:r>
                    <a:endParaRPr lang="en-US" b="1"/>
                  </a:p>
                </c:rich>
              </c:tx>
              <c:showVal val="1"/>
            </c:dLbl>
            <c:dLbl>
              <c:idx val="2"/>
              <c:layout>
                <c:manualLayout>
                  <c:x val="5.5555555555555558E-3"/>
                  <c:y val="-3.555530669951569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0</a:t>
                    </a:r>
                    <a:r>
                      <a:rPr lang="ru-RU" b="1"/>
                      <a:t>,0</a:t>
                    </a:r>
                    <a:endParaRPr lang="en-US" b="1"/>
                  </a:p>
                </c:rich>
              </c:tx>
              <c:showVal val="1"/>
            </c:dLbl>
            <c:dLbl>
              <c:idx val="3"/>
              <c:layout>
                <c:manualLayout>
                  <c:x val="8.3333333333333367E-3"/>
                  <c:y val="-3.555530669951569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0</a:t>
                    </a:r>
                    <a:r>
                      <a:rPr lang="ru-RU" b="1"/>
                      <a:t>,0</a:t>
                    </a:r>
                    <a:endParaRPr lang="en-US" b="1"/>
                  </a:p>
                </c:rich>
              </c:tx>
              <c:showVal val="1"/>
            </c:dLbl>
            <c:dLbl>
              <c:idx val="4"/>
              <c:layout>
                <c:manualLayout>
                  <c:x val="4.1666666666666683E-3"/>
                  <c:y val="-3.555530669951569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,0</a:t>
                    </a:r>
                    <a:endParaRPr lang="en-US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  <c:pt idx="3">
                  <c:v>2027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hape val="box"/>
        <c:axId val="111610880"/>
        <c:axId val="111661824"/>
        <c:axId val="0"/>
      </c:bar3DChart>
      <c:catAx>
        <c:axId val="11161088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1661824"/>
        <c:crosses val="autoZero"/>
        <c:auto val="1"/>
        <c:lblAlgn val="ctr"/>
        <c:lblOffset val="100"/>
      </c:catAx>
      <c:valAx>
        <c:axId val="111661824"/>
        <c:scaling>
          <c:orientation val="minMax"/>
        </c:scaling>
        <c:delete val="1"/>
        <c:axPos val="l"/>
        <c:numFmt formatCode="General" sourceLinked="1"/>
        <c:tickLblPos val="nextTo"/>
        <c:crossAx val="1116108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chemeClr val="accent1"/>
                </a:solidFill>
              </a:rPr>
              <a:t>Объем расходов на обслуживание </a:t>
            </a:r>
            <a:endParaRPr lang="ru-RU" dirty="0" smtClean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chemeClr val="accent1"/>
                </a:solidFill>
              </a:rPr>
              <a:t>муниципального </a:t>
            </a:r>
            <a:r>
              <a:rPr lang="ru-RU" dirty="0">
                <a:solidFill>
                  <a:schemeClr val="accent1"/>
                </a:solidFill>
              </a:rPr>
              <a:t>долга </a:t>
            </a:r>
            <a:r>
              <a:rPr lang="ru-RU" dirty="0" smtClean="0">
                <a:solidFill>
                  <a:schemeClr val="accent1"/>
                </a:solidFill>
              </a:rPr>
              <a:t>района, </a:t>
            </a:r>
            <a:r>
              <a:rPr lang="ru-RU" sz="1600" dirty="0" smtClean="0">
                <a:solidFill>
                  <a:schemeClr val="accent1"/>
                </a:solidFill>
              </a:rPr>
              <a:t>млн.руб</a:t>
            </a:r>
            <a:r>
              <a:rPr lang="ru-RU" sz="1600" dirty="0">
                <a:solidFill>
                  <a:schemeClr val="accent1"/>
                </a:solidFill>
              </a:rPr>
              <a:t>.</a:t>
            </a:r>
            <a:endParaRPr lang="ru-RU" dirty="0">
              <a:solidFill>
                <a:schemeClr val="accent1"/>
              </a:solidFill>
            </a:endParaRPr>
          </a:p>
        </c:rich>
      </c:tx>
      <c:layout>
        <c:manualLayout>
          <c:xMode val="edge"/>
          <c:yMode val="edge"/>
          <c:x val="0.21027176290463687"/>
          <c:y val="3.33335199771548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1.5277777777777781E-2"/>
          <c:y val="0.22038966015629124"/>
          <c:w val="0.96944444444444799"/>
          <c:h val="0.5397993518787467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1.1111111111111125E-2"/>
                  <c:y val="-2.2222299990551149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0</a:t>
                    </a:r>
                    <a:r>
                      <a:rPr lang="ru-RU" b="1" dirty="0" smtClean="0"/>
                      <a:t>,0</a:t>
                    </a:r>
                    <a:endParaRPr lang="en-US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3888888888889006E-2"/>
                  <c:y val="-3.33335199771548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0</a:t>
                    </a:r>
                    <a:r>
                      <a:rPr lang="ru-RU" b="1"/>
                      <a:t>,0</a:t>
                    </a:r>
                    <a:endParaRPr lang="en-US" b="1"/>
                  </a:p>
                </c:rich>
              </c:tx>
              <c:showVal val="1"/>
            </c:dLbl>
            <c:dLbl>
              <c:idx val="2"/>
              <c:layout>
                <c:manualLayout>
                  <c:x val="6.9444444444444883E-3"/>
                  <c:y val="-3.3333449985826782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0</a:t>
                    </a:r>
                    <a:r>
                      <a:rPr lang="ru-RU" b="1"/>
                      <a:t>,0</a:t>
                    </a:r>
                    <a:endParaRPr lang="en-US" b="1"/>
                  </a:p>
                </c:rich>
              </c:tx>
              <c:showVal val="1"/>
            </c:dLbl>
            <c:dLbl>
              <c:idx val="3"/>
              <c:layout>
                <c:manualLayout>
                  <c:x val="4.1666666666666683E-3"/>
                  <c:y val="-3.3333449985826782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0</a:t>
                    </a:r>
                    <a:r>
                      <a:rPr lang="ru-RU" b="1"/>
                      <a:t>,0</a:t>
                    </a:r>
                    <a:endParaRPr lang="en-US" b="1"/>
                  </a:p>
                </c:rich>
              </c:tx>
              <c:showVal val="1"/>
            </c:dLbl>
            <c:dLbl>
              <c:idx val="4"/>
              <c:layout>
                <c:manualLayout>
                  <c:x val="1.3888888888889028E-3"/>
                  <c:y val="-3.333344998582678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,0</a:t>
                    </a:r>
                    <a:endParaRPr lang="en-US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  <c:pt idx="3">
                  <c:v>2027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hape val="box"/>
        <c:axId val="111677824"/>
        <c:axId val="111679360"/>
        <c:axId val="0"/>
      </c:bar3DChart>
      <c:catAx>
        <c:axId val="11167782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1679360"/>
        <c:crosses val="autoZero"/>
        <c:auto val="1"/>
        <c:lblAlgn val="ctr"/>
        <c:lblOffset val="100"/>
      </c:catAx>
      <c:valAx>
        <c:axId val="111679360"/>
        <c:scaling>
          <c:orientation val="minMax"/>
        </c:scaling>
        <c:delete val="1"/>
        <c:axPos val="l"/>
        <c:numFmt formatCode="General" sourceLinked="1"/>
        <c:tickLblPos val="nextTo"/>
        <c:crossAx val="1116778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2726652339263719"/>
          <c:y val="0.1386901637295338"/>
          <c:w val="0.27635922528025475"/>
          <c:h val="0.735318085239344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</c:spPr>
          </c:dPt>
          <c:dPt>
            <c:idx val="1"/>
            <c:spPr>
              <a:solidFill>
                <a:schemeClr val="accent2"/>
              </a:solidFill>
            </c:spPr>
          </c:dPt>
          <c:dPt>
            <c:idx val="2"/>
            <c:spPr>
              <a:solidFill>
                <a:schemeClr val="accent3"/>
              </a:solidFill>
            </c:spPr>
          </c:dPt>
          <c:dPt>
            <c:idx val="3"/>
            <c:spPr>
              <a:solidFill>
                <a:schemeClr val="accent4"/>
              </a:solidFill>
            </c:spPr>
          </c:dPt>
          <c:dPt>
            <c:idx val="4"/>
            <c:spPr>
              <a:solidFill>
                <a:schemeClr val="accent5"/>
              </a:solidFill>
            </c:spPr>
          </c:dPt>
          <c:dLbls>
            <c:dLbl>
              <c:idx val="0"/>
              <c:layout>
                <c:manualLayout>
                  <c:x val="9.3967004498014747E-2"/>
                  <c:y val="0.35555505561804784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accent4"/>
                        </a:solidFill>
                        <a:latin typeface="+mn-lt"/>
                      </a:defRPr>
                    </a:pPr>
                    <a:r>
                      <a:rPr lang="ru-RU" sz="1600" b="1" dirty="0" smtClean="0">
                        <a:solidFill>
                          <a:schemeClr val="accent4"/>
                        </a:solidFill>
                        <a:latin typeface="+mn-lt"/>
                        <a:cs typeface="Times New Roman" pitchFamily="18" charset="0"/>
                      </a:rPr>
                      <a:t>52,3%</a:t>
                    </a:r>
                    <a:endParaRPr lang="en-US" sz="1400" b="1" dirty="0">
                      <a:solidFill>
                        <a:schemeClr val="accent4"/>
                      </a:solidFill>
                      <a:latin typeface="+mn-lt"/>
                      <a:cs typeface="Times New Roman" pitchFamily="18" charset="0"/>
                    </a:endParaRPr>
                  </a:p>
                </c:rich>
              </c:tx>
              <c:spPr/>
              <c:showVal val="1"/>
            </c:dLbl>
            <c:dLbl>
              <c:idx val="5"/>
              <c:layout>
                <c:manualLayout>
                  <c:x val="-5.3384522095915904E-2"/>
                  <c:y val="-0.29206349206349208"/>
                </c:manualLayout>
              </c:layout>
              <c:tx>
                <c:rich>
                  <a:bodyPr/>
                  <a:lstStyle/>
                  <a:p>
                    <a:pPr>
                      <a:defRPr sz="1600" b="1"/>
                    </a:pPr>
                    <a:r>
                      <a:rPr lang="en-US" sz="1600" b="1" dirty="0" smtClean="0">
                        <a:solidFill>
                          <a:schemeClr val="accent2"/>
                        </a:solidFill>
                      </a:rPr>
                      <a:t>3</a:t>
                    </a:r>
                    <a:r>
                      <a:rPr lang="ru-RU" sz="1600" b="1" dirty="0" smtClean="0">
                        <a:solidFill>
                          <a:schemeClr val="accent2"/>
                        </a:solidFill>
                      </a:rPr>
                      <a:t>9,5%</a:t>
                    </a:r>
                    <a:endParaRPr lang="en-US" sz="1600" b="1" dirty="0">
                      <a:solidFill>
                        <a:schemeClr val="accent2"/>
                      </a:solidFill>
                    </a:endParaRPr>
                  </a:p>
                </c:rich>
              </c:tx>
              <c:spPr/>
              <c:showVal val="1"/>
            </c:dLbl>
            <c:delete val="1"/>
          </c:dLbls>
          <c:cat>
            <c:strRef>
              <c:f>Лист1!$A$2:$A$6</c:f>
              <c:strCache>
                <c:ptCount val="5"/>
                <c:pt idx="0">
                  <c:v>Образование 39,7%</c:v>
                </c:pt>
                <c:pt idx="1">
                  <c:v>Культура 5,5%</c:v>
                </c:pt>
                <c:pt idx="2">
                  <c:v>Физическая культура 4,4%</c:v>
                </c:pt>
                <c:pt idx="3">
                  <c:v>Социальная политика 2,7%</c:v>
                </c:pt>
                <c:pt idx="4">
                  <c:v>Другие отрасли 47,7%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39.700000000000003</c:v>
                </c:pt>
                <c:pt idx="1">
                  <c:v>5.5</c:v>
                </c:pt>
                <c:pt idx="2">
                  <c:v>4.4000000000000004</c:v>
                </c:pt>
                <c:pt idx="3">
                  <c:v>2.7</c:v>
                </c:pt>
                <c:pt idx="4">
                  <c:v>47.7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3210696993364959"/>
          <c:y val="7.7240344956881963E-4"/>
          <c:w val="0.46281367369574994"/>
          <c:h val="0.99845519310086239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plotArea>
      <c:layout>
        <c:manualLayout>
          <c:layoutTarget val="inner"/>
          <c:xMode val="edge"/>
          <c:yMode val="edge"/>
          <c:x val="7.2276808975778303E-2"/>
          <c:y val="0.12046974883665822"/>
          <c:w val="0.70010480946612164"/>
          <c:h val="0.4165189554469133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400" b="1" dirty="0" smtClean="0"/>
                      <a:t>49,3</a:t>
                    </a:r>
                    <a:endParaRPr lang="en-US" b="1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b="1" dirty="0" smtClean="0"/>
                      <a:t>49,3</a:t>
                    </a:r>
                    <a:endParaRPr lang="en-US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6.903943048449772E-3"/>
                  <c:y val="2.6936112631128092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18,7</a:t>
                    </a:r>
                    <a:endParaRPr lang="en-US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Работники культуры</c:v>
                </c:pt>
                <c:pt idx="1">
                  <c:v>Работники допобразования</c:v>
                </c:pt>
                <c:pt idx="2">
                  <c:v>Размер МРОТ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49.3</c:v>
                </c:pt>
                <c:pt idx="1">
                  <c:v>50.3</c:v>
                </c:pt>
                <c:pt idx="2">
                  <c:v>18.7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год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400" b="1" dirty="0" smtClean="0"/>
                      <a:t>55,4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1"/>
              <c:layout>
                <c:manualLayout>
                  <c:x val="-5.1779572863372295E-3"/>
                  <c:y val="3.2323335157353757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56,5</a:t>
                    </a:r>
                  </a:p>
                  <a:p>
                    <a:endParaRPr lang="en-US" dirty="0"/>
                  </a:p>
                </c:rich>
              </c:tx>
              <c:dLblPos val="out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400" b="1" dirty="0" smtClean="0"/>
                      <a:t>22,1</a:t>
                    </a:r>
                    <a:endParaRPr lang="en-US" dirty="0"/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Работники культуры</c:v>
                </c:pt>
                <c:pt idx="1">
                  <c:v>Работники допобразования</c:v>
                </c:pt>
                <c:pt idx="2">
                  <c:v>Размер МРОТ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55.4</c:v>
                </c:pt>
                <c:pt idx="1">
                  <c:v>56.5</c:v>
                </c:pt>
                <c:pt idx="2">
                  <c:v>22.1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 год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50000"/>
                    <a:satMod val="300000"/>
                  </a:schemeClr>
                </a:gs>
                <a:gs pos="35000">
                  <a:schemeClr val="dk1">
                    <a:tint val="37000"/>
                    <a:satMod val="300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56,5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25</a:t>
                    </a:r>
                    <a:r>
                      <a:rPr lang="ru-RU" dirty="0" smtClean="0"/>
                      <a:t>,8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Работники культуры</c:v>
                </c:pt>
                <c:pt idx="1">
                  <c:v>Работники допобразования</c:v>
                </c:pt>
                <c:pt idx="2">
                  <c:v>Размер МРОТ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55.4</c:v>
                </c:pt>
                <c:pt idx="1">
                  <c:v>56.5</c:v>
                </c:pt>
                <c:pt idx="2">
                  <c:v>25.8</c:v>
                </c:pt>
              </c:numCache>
            </c:numRef>
          </c:val>
        </c:ser>
        <c:axId val="148530304"/>
        <c:axId val="148531840"/>
      </c:barChart>
      <c:catAx>
        <c:axId val="14853030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48531840"/>
        <c:crosses val="autoZero"/>
        <c:auto val="1"/>
        <c:lblAlgn val="ctr"/>
        <c:lblOffset val="100"/>
      </c:catAx>
      <c:valAx>
        <c:axId val="148531840"/>
        <c:scaling>
          <c:orientation val="minMax"/>
        </c:scaling>
        <c:delete val="1"/>
        <c:axPos val="l"/>
        <c:numFmt formatCode="General" sourceLinked="1"/>
        <c:tickLblPos val="nextTo"/>
        <c:crossAx val="148530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633514783815518E-2"/>
          <c:y val="0.66511879461956847"/>
          <c:w val="0.63948207380315114"/>
          <c:h val="0.30216210025324425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27171113413029474"/>
          <c:y val="2.448449803149606E-2"/>
          <c:w val="0.7282888658697052"/>
          <c:h val="0.9692655019685039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4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0" smtClean="0">
                        <a:solidFill>
                          <a:schemeClr val="tx1">
                            <a:lumMod val="50000"/>
                          </a:schemeClr>
                        </a:solidFill>
                      </a:rPr>
                      <a:t>99 %</a:t>
                    </a:r>
                    <a:endParaRPr lang="en-US" b="0" dirty="0">
                      <a:solidFill>
                        <a:schemeClr val="tx1">
                          <a:lumMod val="50000"/>
                        </a:schemeClr>
                      </a:solidFill>
                    </a:endParaRPr>
                  </a:p>
                </c:rich>
              </c:tx>
              <c:dLblPos val="in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0" dirty="0" smtClean="0">
                        <a:solidFill>
                          <a:schemeClr val="tx1">
                            <a:lumMod val="50000"/>
                          </a:schemeClr>
                        </a:solidFill>
                      </a:rPr>
                      <a:t>99 %</a:t>
                    </a:r>
                    <a:endParaRPr lang="en-US" b="0" dirty="0">
                      <a:solidFill>
                        <a:schemeClr val="tx1">
                          <a:lumMod val="50000"/>
                        </a:schemeClr>
                      </a:solidFill>
                    </a:endParaRPr>
                  </a:p>
                </c:rich>
              </c:tx>
              <c:dLblPos val="in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0" smtClean="0"/>
                      <a:t>99</a:t>
                    </a:r>
                    <a:r>
                      <a:rPr lang="ru-RU" b="0" smtClean="0"/>
                      <a:t> %</a:t>
                    </a:r>
                    <a:endParaRPr lang="en-US" b="0"/>
                  </a:p>
                </c:rich>
              </c:tx>
              <c:dLblPos val="inEnd"/>
              <c:showVal val="1"/>
            </c:dLbl>
            <c:txPr>
              <a:bodyPr/>
              <a:lstStyle/>
              <a:p>
                <a:pPr>
                  <a:defRPr b="0">
                    <a:solidFill>
                      <a:schemeClr val="tx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Лист1!$A$2:$A$4</c:f>
              <c:strCache>
                <c:ptCount val="3"/>
                <c:pt idx="0">
                  <c:v>2025 год</c:v>
                </c:pt>
                <c:pt idx="1">
                  <c:v>2024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99</c:v>
                </c:pt>
                <c:pt idx="1">
                  <c:v>99</c:v>
                </c:pt>
                <c:pt idx="2">
                  <c:v>99</c:v>
                </c:pt>
              </c:numCache>
            </c:numRef>
          </c:val>
        </c:ser>
        <c:dLbls>
          <c:showVal val="1"/>
        </c:dLbls>
        <c:axId val="148445824"/>
        <c:axId val="148447616"/>
      </c:barChart>
      <c:catAx>
        <c:axId val="148445824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0">
                <a:solidFill>
                  <a:schemeClr val="tx2">
                    <a:lumMod val="10000"/>
                  </a:schemeClr>
                </a:solidFill>
              </a:defRPr>
            </a:pPr>
            <a:endParaRPr lang="ru-RU"/>
          </a:p>
        </c:txPr>
        <c:crossAx val="148447616"/>
        <c:crosses val="autoZero"/>
        <c:auto val="1"/>
        <c:lblAlgn val="ctr"/>
        <c:lblOffset val="100"/>
      </c:catAx>
      <c:valAx>
        <c:axId val="148447616"/>
        <c:scaling>
          <c:orientation val="minMax"/>
        </c:scaling>
        <c:delete val="1"/>
        <c:axPos val="b"/>
        <c:numFmt formatCode="General" sourceLinked="1"/>
        <c:tickLblPos val="nextTo"/>
        <c:crossAx val="1484458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0"/>
      <c:rotY val="0"/>
      <c:perspective val="30"/>
    </c:view3D>
    <c:plotArea>
      <c:layout>
        <c:manualLayout>
          <c:layoutTarget val="inner"/>
          <c:xMode val="edge"/>
          <c:yMode val="edge"/>
          <c:x val="4.2760279965008354E-5"/>
          <c:y val="8.8819645913021564E-2"/>
          <c:w val="0.99202209098862637"/>
          <c:h val="0.4775189674962947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dLbls>
            <c:dLbl>
              <c:idx val="0"/>
              <c:layout>
                <c:manualLayout>
                  <c:x val="1.1111111111111125E-2"/>
                  <c:y val="3.065112646510014E-2"/>
                </c:manualLayout>
              </c:layout>
              <c:showVal val="1"/>
            </c:dLbl>
            <c:dLbl>
              <c:idx val="1"/>
              <c:layout>
                <c:manualLayout>
                  <c:x val="1.3888888888889141E-3"/>
                  <c:y val="3.4679698141914482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418,0</a:t>
                    </a:r>
                    <a:endParaRPr lang="en-US" sz="1400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1.5238223848569635E-2"/>
                </c:manualLayout>
              </c:layout>
              <c:showVal val="1"/>
            </c:dLbl>
            <c:dLbl>
              <c:idx val="3"/>
              <c:layout>
                <c:manualLayout>
                  <c:x val="-1.6785870516185699E-3"/>
                  <c:y val="2.2419275949692292E-2"/>
                </c:manualLayout>
              </c:layout>
              <c:showVal val="1"/>
            </c:dLbl>
            <c:dLbl>
              <c:idx val="4"/>
              <c:layout>
                <c:manualLayout>
                  <c:x val="-1.1111111111111125E-2"/>
                  <c:y val="3.678138015193757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2023 г.</c:v>
                </c:pt>
                <c:pt idx="1">
                  <c:v>2024 г.</c:v>
                </c:pt>
                <c:pt idx="2">
                  <c:v>2025 г.</c:v>
                </c:pt>
                <c:pt idx="3">
                  <c:v>2026 г.</c:v>
                </c:pt>
                <c:pt idx="4">
                  <c:v>2027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379.6</c:v>
                </c:pt>
                <c:pt idx="1">
                  <c:v>418</c:v>
                </c:pt>
                <c:pt idx="2" formatCode="0.0">
                  <c:v>343.8</c:v>
                </c:pt>
                <c:pt idx="3">
                  <c:v>343.9</c:v>
                </c:pt>
                <c:pt idx="4">
                  <c:v>364.2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dLbls>
            <c:dLbl>
              <c:idx val="0"/>
              <c:layout>
                <c:manualLayout>
                  <c:x val="4.4444444444444502E-2"/>
                  <c:y val="-9.4713968344414701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47,8</a:t>
                    </a:r>
                    <a:endParaRPr lang="en-US" sz="1400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6388888888888878E-2"/>
                  <c:y val="-3.0876630167171255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61,3</a:t>
                    </a:r>
                    <a:endParaRPr lang="en-US" sz="1400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9.7222222222222224E-3"/>
                  <c:y val="-3.2536646339153819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70,8</a:t>
                    </a:r>
                    <a:endParaRPr lang="en-US" sz="1400" b="1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3888888888889141E-3"/>
                  <c:y val="1.5899004779644951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76</a:t>
                    </a:r>
                    <a:r>
                      <a:rPr lang="en-US" sz="1400" b="1" dirty="0" smtClean="0"/>
                      <a:t>,</a:t>
                    </a:r>
                    <a:r>
                      <a:rPr lang="ru-RU" sz="1400" b="1" dirty="0" smtClean="0"/>
                      <a:t>3</a:t>
                    </a:r>
                    <a:endParaRPr lang="en-US" sz="1400" b="1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8.3332239720036068E-3"/>
                  <c:y val="-8.6184153103555011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81</a:t>
                    </a:r>
                    <a:r>
                      <a:rPr lang="en-US" sz="1400" b="1" dirty="0" smtClean="0"/>
                      <a:t>,</a:t>
                    </a:r>
                    <a:r>
                      <a:rPr lang="ru-RU" sz="1400" b="1" dirty="0" smtClean="0"/>
                      <a:t>2</a:t>
                    </a:r>
                    <a:endParaRPr lang="en-US" sz="1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2023 г.</c:v>
                </c:pt>
                <c:pt idx="1">
                  <c:v>2024 г.</c:v>
                </c:pt>
                <c:pt idx="2">
                  <c:v>2025 г.</c:v>
                </c:pt>
                <c:pt idx="3">
                  <c:v>2026 г.</c:v>
                </c:pt>
                <c:pt idx="4">
                  <c:v>2027 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47.8</c:v>
                </c:pt>
                <c:pt idx="1">
                  <c:v>61.3</c:v>
                </c:pt>
                <c:pt idx="2" formatCode="0.0">
                  <c:v>70.8</c:v>
                </c:pt>
                <c:pt idx="3">
                  <c:v>76.3</c:v>
                </c:pt>
                <c:pt idx="4">
                  <c:v>81.2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Акцизы</c:v>
                </c:pt>
              </c:strCache>
            </c:strRef>
          </c:tx>
          <c:dLbls>
            <c:dLbl>
              <c:idx val="0"/>
              <c:layout>
                <c:manualLayout>
                  <c:x val="3.8738735783027202E-2"/>
                  <c:y val="-5.8512276379518637E-3"/>
                </c:manualLayout>
              </c:layout>
              <c:showVal val="1"/>
            </c:dLbl>
            <c:dLbl>
              <c:idx val="1"/>
              <c:layout>
                <c:manualLayout>
                  <c:x val="3.3333223972003612E-2"/>
                  <c:y val="-8.5224044543767978E-4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13</a:t>
                    </a:r>
                    <a:r>
                      <a:rPr lang="en-US" sz="1400" b="1" dirty="0" smtClean="0"/>
                      <a:t>,</a:t>
                    </a:r>
                    <a:r>
                      <a:rPr lang="ru-RU" sz="1400" b="1" dirty="0" smtClean="0"/>
                      <a:t>2</a:t>
                    </a:r>
                    <a:endParaRPr lang="en-US" sz="1400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3888888888889105E-2"/>
                  <c:y val="1.627902763894008E-3"/>
                </c:manualLayout>
              </c:layout>
              <c:showVal val="1"/>
            </c:dLbl>
            <c:dLbl>
              <c:idx val="3"/>
              <c:layout>
                <c:manualLayout>
                  <c:x val="1.1111111111111125E-2"/>
                  <c:y val="1.6279027638939963E-3"/>
                </c:manualLayout>
              </c:layout>
              <c:showVal val="1"/>
            </c:dLbl>
            <c:dLbl>
              <c:idx val="4"/>
              <c:layout>
                <c:manualLayout>
                  <c:x val="4.166666666666668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15</a:t>
                    </a:r>
                    <a:r>
                      <a:rPr lang="en-US" sz="1400" b="1" dirty="0" smtClean="0"/>
                      <a:t>,</a:t>
                    </a:r>
                    <a:r>
                      <a:rPr lang="ru-RU" sz="1400" b="1" dirty="0" smtClean="0"/>
                      <a:t>5</a:t>
                    </a:r>
                    <a:endParaRPr lang="en-US" sz="1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2023 г.</c:v>
                </c:pt>
                <c:pt idx="1">
                  <c:v>2024 г.</c:v>
                </c:pt>
                <c:pt idx="2">
                  <c:v>2025 г.</c:v>
                </c:pt>
                <c:pt idx="3">
                  <c:v>2026 г.</c:v>
                </c:pt>
                <c:pt idx="4">
                  <c:v>2027 г.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10.7</c:v>
                </c:pt>
                <c:pt idx="1">
                  <c:v>13.2</c:v>
                </c:pt>
                <c:pt idx="2">
                  <c:v>14.2</c:v>
                </c:pt>
                <c:pt idx="3" formatCode="0.0">
                  <c:v>15.1</c:v>
                </c:pt>
                <c:pt idx="4">
                  <c:v>15.5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4.4444444444444502E-2"/>
                  <c:y val="4.7385392187054787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3</a:t>
                    </a:r>
                    <a:r>
                      <a:rPr lang="en-US" sz="1400" b="1" dirty="0" smtClean="0"/>
                      <a:t>,</a:t>
                    </a:r>
                    <a:r>
                      <a:rPr lang="ru-RU" sz="1400" b="1" dirty="0" smtClean="0"/>
                      <a:t>6</a:t>
                    </a:r>
                    <a:endParaRPr lang="en-US" sz="1400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4444444444444502E-2"/>
                  <c:y val="4.7385392187054787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6,5</a:t>
                    </a:r>
                    <a:endParaRPr lang="en-US" sz="1400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0833333333333412E-2"/>
                  <c:y val="4.7959316429054856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4,</a:t>
                    </a:r>
                    <a:r>
                      <a:rPr lang="ru-RU" sz="1400" b="1" dirty="0" smtClean="0"/>
                      <a:t>5</a:t>
                    </a:r>
                    <a:endParaRPr lang="en-US" sz="1400" b="1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388888888888899E-2"/>
                  <c:y val="4.7960139849775429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4,</a:t>
                    </a:r>
                    <a:r>
                      <a:rPr lang="ru-RU" sz="1400" b="1" dirty="0" smtClean="0"/>
                      <a:t>5</a:t>
                    </a:r>
                    <a:endParaRPr lang="en-US" sz="1400" b="1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2.222222222222225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4,</a:t>
                    </a:r>
                    <a:r>
                      <a:rPr lang="ru-RU" sz="1400" b="1" dirty="0" smtClean="0"/>
                      <a:t>5</a:t>
                    </a:r>
                    <a:endParaRPr lang="en-US" sz="1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2023 г.</c:v>
                </c:pt>
                <c:pt idx="1">
                  <c:v>2024 г.</c:v>
                </c:pt>
                <c:pt idx="2">
                  <c:v>2025 г.</c:v>
                </c:pt>
                <c:pt idx="3">
                  <c:v>2026 г.</c:v>
                </c:pt>
                <c:pt idx="4">
                  <c:v>2027 г.</c:v>
                </c:pt>
              </c:strCache>
            </c:strRef>
          </c:cat>
          <c:val>
            <c:numRef>
              <c:f>Лист1!$E$2:$E$6</c:f>
              <c:numCache>
                <c:formatCode>0.0</c:formatCode>
                <c:ptCount val="5"/>
                <c:pt idx="0" formatCode="General">
                  <c:v>3.6</c:v>
                </c:pt>
                <c:pt idx="1">
                  <c:v>6.5</c:v>
                </c:pt>
                <c:pt idx="2">
                  <c:v>4.5</c:v>
                </c:pt>
                <c:pt idx="3" formatCode="General">
                  <c:v>4.5</c:v>
                </c:pt>
                <c:pt idx="4" formatCode="General">
                  <c:v>4.5</c:v>
                </c:pt>
              </c:numCache>
            </c:numRef>
          </c:val>
        </c:ser>
        <c:shape val="box"/>
        <c:axId val="82534400"/>
        <c:axId val="82535936"/>
        <c:axId val="0"/>
      </c:bar3DChart>
      <c:catAx>
        <c:axId val="8253440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2535936"/>
        <c:crosses val="autoZero"/>
        <c:auto val="1"/>
        <c:lblAlgn val="ctr"/>
        <c:lblOffset val="100"/>
      </c:catAx>
      <c:valAx>
        <c:axId val="82535936"/>
        <c:scaling>
          <c:orientation val="minMax"/>
        </c:scaling>
        <c:delete val="1"/>
        <c:axPos val="l"/>
        <c:numFmt formatCode="General" sourceLinked="1"/>
        <c:tickLblPos val="nextTo"/>
        <c:crossAx val="82534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5664434673195999"/>
          <c:w val="0.99909241032371165"/>
          <c:h val="0.14335565326803987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0"/>
      <c:rotY val="0"/>
      <c:perspective val="30"/>
    </c:view3D>
    <c:plotArea>
      <c:layout>
        <c:manualLayout>
          <c:layoutTarget val="inner"/>
          <c:xMode val="edge"/>
          <c:yMode val="edge"/>
          <c:x val="4.2760279965008354E-5"/>
          <c:y val="0.16078546027351487"/>
          <c:w val="0.99202209098862637"/>
          <c:h val="0.3455817859614808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и продажи имущества</c:v>
                </c:pt>
              </c:strCache>
            </c:strRef>
          </c:tx>
          <c:dLbls>
            <c:dLbl>
              <c:idx val="0"/>
              <c:layout>
                <c:manualLayout>
                  <c:x val="4.1666666666666683E-3"/>
                  <c:y val="1.0218651138049777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31,6</a:t>
                    </a:r>
                    <a:endParaRPr lang="en-US" sz="1400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3888888888889145E-3"/>
                  <c:y val="3.4679698141914482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34</a:t>
                    </a:r>
                    <a:r>
                      <a:rPr lang="en-US" sz="1400" b="1" dirty="0" smtClean="0"/>
                      <a:t>,</a:t>
                    </a:r>
                    <a:r>
                      <a:rPr lang="ru-RU" sz="1400" b="1" dirty="0" smtClean="0"/>
                      <a:t>5</a:t>
                    </a:r>
                    <a:endParaRPr lang="en-US" sz="1400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5.5555555555555558E-3"/>
                  <c:y val="3.4990714559011551E-2"/>
                </c:manualLayout>
              </c:layout>
              <c:showVal val="1"/>
            </c:dLbl>
            <c:dLbl>
              <c:idx val="3"/>
              <c:layout>
                <c:manualLayout>
                  <c:x val="-1.6956364829396324E-2"/>
                  <c:y val="2.2419596168861272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24,1</a:t>
                    </a:r>
                    <a:endParaRPr lang="en-US" sz="1400" b="1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2.2222222222222251E-2"/>
                  <c:y val="7.1522781215102235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2</a:t>
                    </a:r>
                    <a:r>
                      <a:rPr lang="ru-RU" sz="1400" b="1" dirty="0" smtClean="0"/>
                      <a:t>4</a:t>
                    </a:r>
                    <a:r>
                      <a:rPr lang="en-US" sz="1400" b="1" dirty="0" smtClean="0"/>
                      <a:t>,</a:t>
                    </a:r>
                    <a:r>
                      <a:rPr lang="ru-RU" sz="1400" b="1" dirty="0" smtClean="0"/>
                      <a:t>0</a:t>
                    </a:r>
                    <a:endParaRPr lang="en-US" sz="1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2023 г.</c:v>
                </c:pt>
                <c:pt idx="1">
                  <c:v>2024 г.</c:v>
                </c:pt>
                <c:pt idx="2">
                  <c:v>2025 г.</c:v>
                </c:pt>
                <c:pt idx="3">
                  <c:v>2026 г.</c:v>
                </c:pt>
                <c:pt idx="4">
                  <c:v>2027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31.6</c:v>
                </c:pt>
                <c:pt idx="1">
                  <c:v>34.5</c:v>
                </c:pt>
                <c:pt idx="2" formatCode="0.0">
                  <c:v>24.4</c:v>
                </c:pt>
                <c:pt idx="3">
                  <c:v>24.1</c:v>
                </c:pt>
                <c:pt idx="4">
                  <c:v>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оказания платных услуг</c:v>
                </c:pt>
              </c:strCache>
            </c:strRef>
          </c:tx>
          <c:dLbls>
            <c:dLbl>
              <c:idx val="0"/>
              <c:layout>
                <c:manualLayout>
                  <c:x val="3.4722222222222224E-2"/>
                  <c:y val="-5.8693972409842733E-2"/>
                </c:manualLayout>
              </c:layout>
              <c:showVal val="1"/>
            </c:dLbl>
            <c:dLbl>
              <c:idx val="1"/>
              <c:layout>
                <c:manualLayout>
                  <c:x val="2.2222222222222251E-2"/>
                  <c:y val="-3.9591440596507932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4</a:t>
                    </a:r>
                    <a:r>
                      <a:rPr lang="en-US" sz="1400" b="1" dirty="0" smtClean="0"/>
                      <a:t>,</a:t>
                    </a:r>
                    <a:r>
                      <a:rPr lang="ru-RU" sz="1400" b="1" dirty="0" smtClean="0"/>
                      <a:t>0</a:t>
                    </a:r>
                    <a:endParaRPr lang="en-US" sz="1400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4.1666666666666683E-3"/>
                  <c:y val="-4.0089152676290721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4</a:t>
                    </a:r>
                    <a:r>
                      <a:rPr lang="en-US" sz="1400" b="1" dirty="0" smtClean="0"/>
                      <a:t>,</a:t>
                    </a:r>
                    <a:r>
                      <a:rPr lang="ru-RU" sz="1400" b="1" dirty="0" smtClean="0"/>
                      <a:t>3</a:t>
                    </a:r>
                    <a:endParaRPr lang="en-US" sz="1400" b="1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1.3888888888889028E-3"/>
                  <c:y val="-4.3360054250617133E-2"/>
                </c:manualLayout>
              </c:layout>
              <c:showVal val="1"/>
            </c:dLbl>
            <c:dLbl>
              <c:idx val="4"/>
              <c:layout>
                <c:manualLayout>
                  <c:x val="4.1666666666666683E-3"/>
                  <c:y val="-6.062133131759940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2023 г.</c:v>
                </c:pt>
                <c:pt idx="1">
                  <c:v>2024 г.</c:v>
                </c:pt>
                <c:pt idx="2">
                  <c:v>2025 г.</c:v>
                </c:pt>
                <c:pt idx="3">
                  <c:v>2026 г.</c:v>
                </c:pt>
                <c:pt idx="4">
                  <c:v>2027 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6.7</c:v>
                </c:pt>
                <c:pt idx="1">
                  <c:v>4</c:v>
                </c:pt>
                <c:pt idx="2" formatCode="0.0">
                  <c:v>4.3</c:v>
                </c:pt>
                <c:pt idx="3">
                  <c:v>4.3</c:v>
                </c:pt>
                <c:pt idx="4" formatCode="0.0">
                  <c:v>4.3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Штрафы</c:v>
                </c:pt>
              </c:strCache>
            </c:strRef>
          </c:tx>
          <c:dLbls>
            <c:dLbl>
              <c:idx val="0"/>
              <c:layout>
                <c:manualLayout>
                  <c:x val="3.7349846894138235E-2"/>
                  <c:y val="3.4815737655962811E-2"/>
                </c:manualLayout>
              </c:layout>
              <c:showVal val="1"/>
            </c:dLbl>
            <c:dLbl>
              <c:idx val="1"/>
              <c:layout>
                <c:manualLayout>
                  <c:x val="2.49998906386702E-2"/>
                  <c:y val="1.9482317223015588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3</a:t>
                    </a:r>
                    <a:r>
                      <a:rPr lang="en-US" sz="1400" b="1" dirty="0" smtClean="0"/>
                      <a:t>,</a:t>
                    </a:r>
                    <a:r>
                      <a:rPr lang="ru-RU" sz="1400" b="1" dirty="0" smtClean="0"/>
                      <a:t>6</a:t>
                    </a:r>
                    <a:endParaRPr lang="en-US" sz="1400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1111111111111125E-2"/>
                  <c:y val="-1.7543573137234803E-2"/>
                </c:manualLayout>
              </c:layout>
              <c:showVal val="1"/>
            </c:dLbl>
            <c:dLbl>
              <c:idx val="3"/>
              <c:layout>
                <c:manualLayout>
                  <c:x val="4.1666666666666683E-3"/>
                  <c:y val="-2.7420047220433938E-2"/>
                </c:manualLayout>
              </c:layout>
              <c:showVal val="1"/>
            </c:dLbl>
            <c:dLbl>
              <c:idx val="4"/>
              <c:layout>
                <c:manualLayout>
                  <c:x val="5.5555555555555558E-3"/>
                  <c:y val="-2.962942224959638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2023 г.</c:v>
                </c:pt>
                <c:pt idx="1">
                  <c:v>2024 г.</c:v>
                </c:pt>
                <c:pt idx="2">
                  <c:v>2025 г.</c:v>
                </c:pt>
                <c:pt idx="3">
                  <c:v>2026 г.</c:v>
                </c:pt>
                <c:pt idx="4">
                  <c:v>2027 г.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3.1</c:v>
                </c:pt>
                <c:pt idx="1">
                  <c:v>3.6</c:v>
                </c:pt>
                <c:pt idx="2">
                  <c:v>3.1</c:v>
                </c:pt>
                <c:pt idx="3" formatCode="0.0">
                  <c:v>3.1</c:v>
                </c:pt>
                <c:pt idx="4">
                  <c:v>3.1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4.4444444444444502E-2"/>
                  <c:y val="2.5308659256978023E-2"/>
                </c:manualLayout>
              </c:layout>
              <c:showVal val="1"/>
            </c:dLbl>
            <c:dLbl>
              <c:idx val="1"/>
              <c:layout>
                <c:manualLayout>
                  <c:x val="2.6388888888888878E-2"/>
                  <c:y val="2.5308659256978023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7,4</a:t>
                    </a:r>
                    <a:endParaRPr lang="en-US" sz="1400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6666666666666701E-2"/>
                  <c:y val="2.5883361174102816E-2"/>
                </c:manualLayout>
              </c:layout>
              <c:showVal val="1"/>
            </c:dLbl>
            <c:dLbl>
              <c:idx val="3"/>
              <c:layout>
                <c:manualLayout>
                  <c:x val="4.1666666666666683E-3"/>
                  <c:y val="6.1302252930199534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7</a:t>
                    </a:r>
                    <a:r>
                      <a:rPr lang="en-US" sz="1400" b="1" dirty="0" smtClean="0"/>
                      <a:t>,</a:t>
                    </a:r>
                    <a:r>
                      <a:rPr lang="ru-RU" sz="1400" b="1" dirty="0" smtClean="0"/>
                      <a:t>0</a:t>
                    </a:r>
                    <a:endParaRPr lang="en-US" sz="1400" b="1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1.2500000000000001E-2"/>
                  <c:y val="9.8764740831988659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7</a:t>
                    </a:r>
                    <a:r>
                      <a:rPr lang="en-US" sz="1400" b="1" dirty="0" smtClean="0"/>
                      <a:t>,</a:t>
                    </a:r>
                    <a:r>
                      <a:rPr lang="ru-RU" sz="1400" b="1" smtClean="0"/>
                      <a:t>3</a:t>
                    </a:r>
                    <a:endParaRPr lang="en-US" sz="1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2023 г.</c:v>
                </c:pt>
                <c:pt idx="1">
                  <c:v>2024 г.</c:v>
                </c:pt>
                <c:pt idx="2">
                  <c:v>2025 г.</c:v>
                </c:pt>
                <c:pt idx="3">
                  <c:v>2026 г.</c:v>
                </c:pt>
                <c:pt idx="4">
                  <c:v>2027 г.</c:v>
                </c:pt>
              </c:strCache>
            </c:strRef>
          </c:cat>
          <c:val>
            <c:numRef>
              <c:f>Лист1!$E$2:$E$6</c:f>
              <c:numCache>
                <c:formatCode>0.0</c:formatCode>
                <c:ptCount val="5"/>
                <c:pt idx="0" formatCode="General">
                  <c:v>8.5</c:v>
                </c:pt>
                <c:pt idx="1">
                  <c:v>7.4</c:v>
                </c:pt>
                <c:pt idx="2">
                  <c:v>6.4</c:v>
                </c:pt>
                <c:pt idx="3" formatCode="General">
                  <c:v>7</c:v>
                </c:pt>
                <c:pt idx="4" formatCode="General">
                  <c:v>5.2</c:v>
                </c:pt>
              </c:numCache>
            </c:numRef>
          </c:val>
        </c:ser>
        <c:shape val="box"/>
        <c:axId val="80611584"/>
        <c:axId val="80637952"/>
        <c:axId val="0"/>
      </c:bar3DChart>
      <c:catAx>
        <c:axId val="8061158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0637952"/>
        <c:crosses val="autoZero"/>
        <c:auto val="1"/>
        <c:lblAlgn val="ctr"/>
        <c:lblOffset val="100"/>
      </c:catAx>
      <c:valAx>
        <c:axId val="80637952"/>
        <c:scaling>
          <c:orientation val="minMax"/>
        </c:scaling>
        <c:delete val="1"/>
        <c:axPos val="l"/>
        <c:numFmt formatCode="General" sourceLinked="1"/>
        <c:tickLblPos val="nextTo"/>
        <c:crossAx val="80611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69797906871285709"/>
          <c:w val="0.99909241032371165"/>
          <c:h val="0.19780155850974965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0"/>
      <c:rotY val="0"/>
      <c:perspective val="30"/>
    </c:view3D>
    <c:plotArea>
      <c:layout>
        <c:manualLayout>
          <c:layoutTarget val="inner"/>
          <c:xMode val="edge"/>
          <c:yMode val="edge"/>
          <c:x val="4.2760279965003421E-5"/>
          <c:y val="0.12896271885659491"/>
          <c:w val="0.99995723972003459"/>
          <c:h val="0.5950596456751580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dLbls>
            <c:dLbl>
              <c:idx val="1"/>
              <c:layout>
                <c:manualLayout>
                  <c:x val="-2.777777777777862E-3"/>
                  <c:y val="1.0158756568196039E-2"/>
                </c:manualLayout>
              </c:layout>
              <c:showVal val="1"/>
            </c:dLbl>
            <c:dLbl>
              <c:idx val="2"/>
              <c:layout>
                <c:manualLayout>
                  <c:x val="-1.5277777777777781E-2"/>
                  <c:y val="-3.6374424382433129E-2"/>
                </c:manualLayout>
              </c:layout>
              <c:showVal val="1"/>
            </c:dLbl>
            <c:dLbl>
              <c:idx val="3"/>
              <c:layout>
                <c:manualLayout>
                  <c:x val="-3.9178587051618551E-2"/>
                  <c:y val="-1.2779861445385983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2024 г.</c:v>
                </c:pt>
                <c:pt idx="1">
                  <c:v>2025 г.</c:v>
                </c:pt>
                <c:pt idx="2">
                  <c:v>2026 г.</c:v>
                </c:pt>
                <c:pt idx="3">
                  <c:v>2027 г.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 formatCode="General">
                  <c:v>211.6</c:v>
                </c:pt>
                <c:pt idx="1">
                  <c:v>228.3</c:v>
                </c:pt>
                <c:pt idx="2" formatCode="General">
                  <c:v>226.8</c:v>
                </c:pt>
                <c:pt idx="3" formatCode="General">
                  <c:v>213.3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dLbls>
            <c:dLbl>
              <c:idx val="0"/>
              <c:layout>
                <c:manualLayout>
                  <c:x val="-1.1111111111111101E-2"/>
                  <c:y val="3.1134599910231197E-3"/>
                </c:manualLayout>
              </c:layout>
              <c:showVal val="1"/>
            </c:dLbl>
            <c:dLbl>
              <c:idx val="1"/>
              <c:layout>
                <c:manualLayout>
                  <c:x val="-5.5555555555555558E-3"/>
                  <c:y val="1.2186068858265561E-2"/>
                </c:manualLayout>
              </c:layout>
              <c:showVal val="1"/>
            </c:dLbl>
            <c:dLbl>
              <c:idx val="2"/>
              <c:layout>
                <c:manualLayout>
                  <c:x val="-8.3333333333333367E-3"/>
                  <c:y val="2.7792202397025602E-2"/>
                </c:manualLayout>
              </c:layout>
              <c:showVal val="1"/>
            </c:dLbl>
            <c:dLbl>
              <c:idx val="3"/>
              <c:layout>
                <c:manualLayout>
                  <c:x val="-3.1944444444444442E-2"/>
                  <c:y val="-0.1173835376310971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52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5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2024 г.</c:v>
                </c:pt>
                <c:pt idx="1">
                  <c:v>2025 г.</c:v>
                </c:pt>
                <c:pt idx="2">
                  <c:v>2026 г.</c:v>
                </c:pt>
                <c:pt idx="3">
                  <c:v>2027 г.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 formatCode="General">
                  <c:v>940.8</c:v>
                </c:pt>
                <c:pt idx="1">
                  <c:v>713.5</c:v>
                </c:pt>
                <c:pt idx="2" formatCode="General">
                  <c:v>579.9</c:v>
                </c:pt>
                <c:pt idx="3" formatCode="General">
                  <c:v>52.5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dLbls>
            <c:dLbl>
              <c:idx val="0"/>
              <c:layout>
                <c:manualLayout>
                  <c:x val="2.4849846894138234E-2"/>
                  <c:y val="2.8510172141148333E-2"/>
                </c:manualLayout>
              </c:layout>
              <c:showVal val="1"/>
            </c:dLbl>
            <c:dLbl>
              <c:idx val="1"/>
              <c:layout>
                <c:manualLayout>
                  <c:x val="9.7222222222222224E-3"/>
                  <c:y val="3.4127022852402863E-2"/>
                </c:manualLayout>
              </c:layout>
              <c:showVal val="1"/>
            </c:dLbl>
            <c:dLbl>
              <c:idx val="2"/>
              <c:layout>
                <c:manualLayout>
                  <c:x val="1.1111111111111125E-2"/>
                  <c:y val="4.1945688975506844E-2"/>
                </c:manualLayout>
              </c:layout>
              <c:showVal val="1"/>
            </c:dLbl>
            <c:dLbl>
              <c:idx val="3"/>
              <c:layout>
                <c:manualLayout>
                  <c:x val="-2.7777777777779769E-3"/>
                  <c:y val="3.0476269704588159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2024 г.</c:v>
                </c:pt>
                <c:pt idx="1">
                  <c:v>2025 г.</c:v>
                </c:pt>
                <c:pt idx="2">
                  <c:v>2026 г.</c:v>
                </c:pt>
                <c:pt idx="3">
                  <c:v>2027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455.5</c:v>
                </c:pt>
                <c:pt idx="1">
                  <c:v>443.4</c:v>
                </c:pt>
                <c:pt idx="2" formatCode="0.0">
                  <c:v>439.2</c:v>
                </c:pt>
                <c:pt idx="3">
                  <c:v>440.7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МБТ</c:v>
                </c:pt>
              </c:strCache>
            </c:strRef>
          </c:tx>
          <c:dLbls>
            <c:dLbl>
              <c:idx val="0"/>
              <c:layout>
                <c:manualLayout>
                  <c:x val="2.3611111111111211E-2"/>
                  <c:y val="5.5555749976377855E-3"/>
                </c:manualLayout>
              </c:layout>
              <c:showVal val="1"/>
            </c:dLbl>
            <c:dLbl>
              <c:idx val="1"/>
              <c:layout>
                <c:manualLayout>
                  <c:x val="9.7222222222222224E-3"/>
                  <c:y val="5.5555749976377855E-3"/>
                </c:manualLayout>
              </c:layout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</a:t>
                    </a:r>
                    <a:r>
                      <a:rPr lang="en-US" dirty="0" smtClean="0"/>
                      <a:t>0</a:t>
                    </a:r>
                    <a:r>
                      <a:rPr lang="ru-RU" dirty="0" smtClean="0"/>
                      <a:t>,1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0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2024 г.</c:v>
                </c:pt>
                <c:pt idx="1">
                  <c:v>2025 г.</c:v>
                </c:pt>
                <c:pt idx="2">
                  <c:v>2026 г.</c:v>
                </c:pt>
                <c:pt idx="3">
                  <c:v>2027 г.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>
                  <c:v>73.400000000000006</c:v>
                </c:pt>
                <c:pt idx="1">
                  <c:v>62.3</c:v>
                </c:pt>
                <c:pt idx="2" formatCode="General">
                  <c:v>60.1</c:v>
                </c:pt>
                <c:pt idx="3" formatCode="General">
                  <c:v>0</c:v>
                </c:pt>
              </c:numCache>
            </c:numRef>
          </c:val>
        </c:ser>
        <c:shape val="box"/>
        <c:axId val="71338240"/>
        <c:axId val="71356416"/>
        <c:axId val="0"/>
      </c:bar3DChart>
      <c:catAx>
        <c:axId val="71338240"/>
        <c:scaling>
          <c:orientation val="minMax"/>
        </c:scaling>
        <c:axPos val="b"/>
        <c:tickLblPos val="nextTo"/>
        <c:crossAx val="71356416"/>
        <c:crosses val="autoZero"/>
        <c:auto val="1"/>
        <c:lblAlgn val="ctr"/>
        <c:lblOffset val="100"/>
      </c:catAx>
      <c:valAx>
        <c:axId val="71356416"/>
        <c:scaling>
          <c:orientation val="minMax"/>
        </c:scaling>
        <c:delete val="1"/>
        <c:axPos val="l"/>
        <c:numFmt formatCode="General" sourceLinked="1"/>
        <c:tickLblPos val="nextTo"/>
        <c:crossAx val="71338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5664434673195999"/>
          <c:w val="0.99909241032371165"/>
          <c:h val="0.14335565326803987"/>
        </c:manualLayout>
      </c:layout>
      <c:txPr>
        <a:bodyPr/>
        <a:lstStyle/>
        <a:p>
          <a:pPr>
            <a:defRPr b="0"/>
          </a:pPr>
          <a:endParaRPr lang="ru-RU"/>
        </a:p>
      </c:txPr>
    </c:legend>
    <c:plotVisOnly val="1"/>
    <c:dispBlanksAs val="gap"/>
  </c:chart>
  <c:txPr>
    <a:bodyPr/>
    <a:lstStyle/>
    <a:p>
      <a:pPr>
        <a:defRPr sz="1400" b="1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610245852880126"/>
          <c:y val="1.5779024085996924E-2"/>
          <c:w val="0.55575009716903812"/>
          <c:h val="0.9421435783513446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0.33375419988856592"/>
                  <c:y val="0.1172873068088545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Молодежь</a:t>
                    </a:r>
                    <a:r>
                      <a:rPr lang="ru-RU" sz="1600" baseline="0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              и дети</a:t>
                    </a:r>
                    <a:endParaRPr lang="ru-RU" sz="1600" dirty="0" smtClean="0">
                      <a:solidFill>
                        <a:srgbClr val="000046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600" b="1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73,7</a:t>
                    </a:r>
                    <a:endParaRPr lang="ru-RU" sz="1600" b="1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2.9710970482792853E-3"/>
                  <c:y val="-0.1004605091529176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err="1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Инфра-структура</a:t>
                    </a:r>
                    <a:r>
                      <a:rPr lang="ru-RU" sz="1600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для жизни</a:t>
                    </a:r>
                  </a:p>
                  <a:p>
                    <a:r>
                      <a:rPr lang="ru-RU" sz="1600" b="1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1,0</a:t>
                    </a:r>
                    <a:endParaRPr lang="ru-RU" sz="1600" b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>
                    <a:solidFill>
                      <a:srgbClr val="000046"/>
                    </a:solidFill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Лист1!$A$2:$A$6</c:f>
              <c:strCache>
                <c:ptCount val="5"/>
                <c:pt idx="0">
                  <c:v>"Культура"</c:v>
                </c:pt>
                <c:pt idx="1">
                  <c:v>"Молодежь и дети"</c:v>
                </c:pt>
                <c:pt idx="2">
                  <c:v>"Образование"</c:v>
                </c:pt>
                <c:pt idx="3">
                  <c:v>"Жилье и городская среда"</c:v>
                </c:pt>
                <c:pt idx="4">
                  <c:v>"Экология"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0.0">
                  <c:v>0</c:v>
                </c:pt>
                <c:pt idx="1">
                  <c:v>73.7</c:v>
                </c:pt>
                <c:pt idx="2" formatCode="0.0">
                  <c:v>0</c:v>
                </c:pt>
                <c:pt idx="3" formatCode="0.0">
                  <c:v>1</c:v>
                </c:pt>
                <c:pt idx="4" formatCode="0.0">
                  <c:v>0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8610196710818597"/>
          <c:y val="0.22920009188570561"/>
          <c:w val="0.555750097169038"/>
          <c:h val="0.9421435783513446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3.1434278826682559E-2"/>
                  <c:y val="-0.14575636076569404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Культура</a:t>
                    </a:r>
                  </a:p>
                  <a:p>
                    <a:r>
                      <a:rPr lang="ru-RU" sz="1600" b="1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18,0</a:t>
                    </a:r>
                    <a:endParaRPr lang="ru-RU" sz="16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0.18422549846953681"/>
                  <c:y val="-6.9113202241894794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Образо-вание</a:t>
                    </a:r>
                  </a:p>
                  <a:p>
                    <a:r>
                      <a:rPr lang="ru-RU" sz="1600" b="1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124,7</a:t>
                    </a:r>
                    <a:endParaRPr lang="ru-RU" sz="16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>
                <c:manualLayout>
                  <c:x val="-0.24979838547020011"/>
                  <c:y val="-0.13416344157244156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Дорожный фонд</a:t>
                    </a:r>
                  </a:p>
                  <a:p>
                    <a:r>
                      <a:rPr lang="ru-RU" sz="1600" b="0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b="1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120,8</a:t>
                    </a:r>
                    <a:endParaRPr lang="ru-RU" sz="1600" b="1" dirty="0">
                      <a:solidFill>
                        <a:srgbClr val="000046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>
                <c:manualLayout>
                  <c:x val="0.11685252207755746"/>
                  <c:y val="-0.6559899037677247"/>
                </c:manualLayout>
              </c:layout>
              <c:tx>
                <c:rich>
                  <a:bodyPr/>
                  <a:lstStyle/>
                  <a:p>
                    <a:pPr>
                      <a:defRPr b="0" baseline="0">
                        <a:solidFill>
                          <a:srgbClr val="000046"/>
                        </a:solidFill>
                      </a:defRPr>
                    </a:pPr>
                    <a:r>
                      <a:rPr lang="ru-RU" sz="1600" b="0" baseline="0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Спорт</a:t>
                    </a:r>
                  </a:p>
                  <a:p>
                    <a:pPr>
                      <a:defRPr b="0" baseline="0">
                        <a:solidFill>
                          <a:srgbClr val="000046"/>
                        </a:solidFill>
                      </a:defRPr>
                    </a:pPr>
                    <a:r>
                      <a:rPr lang="ru-RU" sz="1600" b="1" baseline="0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14,8</a:t>
                    </a:r>
                    <a:endParaRPr lang="ru-RU" sz="1600" b="1" baseline="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Val val="1"/>
              <c:showCatName val="1"/>
              <c:showSerName val="1"/>
            </c:dLbl>
            <c:dLbl>
              <c:idx val="4"/>
              <c:layout>
                <c:manualLayout>
                  <c:x val="-0.23156239562272996"/>
                  <c:y val="0.50753733417168001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400" b="0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Жилье и</a:t>
                    </a:r>
                    <a:r>
                      <a:rPr lang="ru-RU" sz="1400" b="0" baseline="0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400" b="0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коммунальное хозяйство</a:t>
                    </a:r>
                  </a:p>
                  <a:p>
                    <a:pPr>
                      <a:defRPr sz="1400" b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400" b="1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1124,0</a:t>
                    </a:r>
                    <a:endParaRPr lang="ru-RU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CatName val="1"/>
              <c:showSerName val="1"/>
            </c:dLbl>
            <c:txPr>
              <a:bodyPr/>
              <a:lstStyle/>
              <a:p>
                <a:pPr>
                  <a:defRPr b="0">
                    <a:solidFill>
                      <a:srgbClr val="000046"/>
                    </a:solidFill>
                  </a:defRPr>
                </a:pPr>
                <a:endParaRPr lang="ru-RU"/>
              </a:p>
            </c:txPr>
            <c:showVal val="1"/>
            <c:showCatName val="1"/>
            <c:showSerName val="1"/>
            <c:showLeaderLines val="1"/>
          </c:dLbls>
          <c:cat>
            <c:strRef>
              <c:f>Лист1!$A$2:$A$6</c:f>
              <c:strCache>
                <c:ptCount val="5"/>
                <c:pt idx="0">
                  <c:v>культура</c:v>
                </c:pt>
                <c:pt idx="1">
                  <c:v>спорт</c:v>
                </c:pt>
                <c:pt idx="2">
                  <c:v>образование</c:v>
                </c:pt>
                <c:pt idx="3">
                  <c:v>жкх</c:v>
                </c:pt>
                <c:pt idx="4">
                  <c:v>дороги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18</c:v>
                </c:pt>
                <c:pt idx="1">
                  <c:v>14.8</c:v>
                </c:pt>
                <c:pt idx="2" formatCode="General">
                  <c:v>124.7</c:v>
                </c:pt>
                <c:pt idx="3" formatCode="General">
                  <c:v>1124</c:v>
                </c:pt>
                <c:pt idx="4">
                  <c:v>120.8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dLbls>
            <c:dLbl>
              <c:idx val="0"/>
              <c:layout>
                <c:manualLayout>
                  <c:x val="3.4911008185276237E-3"/>
                  <c:y val="-3.9506633692625942E-2"/>
                </c:manualLayout>
              </c:layout>
              <c:showVal val="1"/>
            </c:dLbl>
            <c:dLbl>
              <c:idx val="1"/>
              <c:layout>
                <c:manualLayout>
                  <c:x val="6.2086876996004904E-3"/>
                  <c:y val="-8.7478519158444193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Количество проектов</c:v>
                </c:pt>
                <c:pt idx="1">
                  <c:v>Объем средств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</c:v>
                </c:pt>
                <c:pt idx="1">
                  <c:v>15.3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 год</c:v>
                </c:pt>
              </c:strCache>
            </c:strRef>
          </c:tx>
          <c:dLbls>
            <c:dLbl>
              <c:idx val="0"/>
              <c:layout>
                <c:manualLayout>
                  <c:x val="1.6343130378022961E-2"/>
                  <c:y val="-2.962997526946993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Arial" pitchFamily="34" charset="0"/>
                        <a:cs typeface="Arial" pitchFamily="34" charset="0"/>
                      </a:rPr>
                      <a:t>40</a:t>
                    </a:r>
                    <a:endParaRPr lang="en-US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2.6759801039596111E-2"/>
                  <c:y val="-4.091725359858256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Количество проектов</c:v>
                </c:pt>
                <c:pt idx="1">
                  <c:v>Объем средств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40</c:v>
                </c:pt>
                <c:pt idx="1">
                  <c:v>25.3</c:v>
                </c:pt>
              </c:numCache>
            </c:numRef>
          </c:val>
        </c:ser>
        <c:shape val="box"/>
        <c:axId val="88198528"/>
        <c:axId val="88228992"/>
        <c:axId val="0"/>
      </c:bar3DChart>
      <c:catAx>
        <c:axId val="8819852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88228992"/>
        <c:crosses val="autoZero"/>
        <c:auto val="1"/>
        <c:lblAlgn val="ctr"/>
        <c:lblOffset val="100"/>
      </c:catAx>
      <c:valAx>
        <c:axId val="88228992"/>
        <c:scaling>
          <c:orientation val="minMax"/>
        </c:scaling>
        <c:delete val="1"/>
        <c:axPos val="l"/>
        <c:numFmt formatCode="General" sourceLinked="1"/>
        <c:tickLblPos val="nextTo"/>
        <c:crossAx val="88198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43763706779898282"/>
          <c:w val="0.1926792979002625"/>
          <c:h val="0.49016222605882442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2722631432323075E-2"/>
          <c:y val="2.3228397266195005E-2"/>
          <c:w val="0.95496427258487937"/>
          <c:h val="0.75300225370251161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0,7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0,3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howCatName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0,6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 1,3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  <c:showSerName val="1"/>
            </c:dLbl>
            <c:dLblPos val="inEnd"/>
            <c:showVal val="1"/>
            <c:showCatName val="1"/>
            <c:showSerName val="1"/>
          </c:dLbls>
          <c:cat>
            <c:strRef>
              <c:f>Лист1!$A$2:$A$5</c:f>
              <c:strCache>
                <c:ptCount val="4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  <c:pt idx="3">
                  <c:v>2027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16.899999999999999</c:v>
                </c:pt>
                <c:pt idx="1">
                  <c:v>6.1</c:v>
                </c:pt>
                <c:pt idx="2">
                  <c:v>10</c:v>
                </c:pt>
                <c:pt idx="3">
                  <c:v>15.8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Программные расходы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99,3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99,7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99,4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98,7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Pos val="ctr"/>
            <c:showVal val="1"/>
          </c:dLbls>
          <c:cat>
            <c:strRef>
              <c:f>Лист1!$A$2:$A$5</c:f>
              <c:strCache>
                <c:ptCount val="4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  <c:pt idx="3">
                  <c:v>2027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1099.3</c:v>
                </c:pt>
                <c:pt idx="1">
                  <c:v>1099.7</c:v>
                </c:pt>
                <c:pt idx="2">
                  <c:v>1099.4000000000001</c:v>
                </c:pt>
                <c:pt idx="3">
                  <c:v>998.7</c:v>
                </c:pt>
              </c:numCache>
            </c:numRef>
          </c:val>
        </c:ser>
        <c:gapWidth val="100"/>
        <c:axId val="89473792"/>
        <c:axId val="87604224"/>
      </c:barChart>
      <c:valAx>
        <c:axId val="87604224"/>
        <c:scaling>
          <c:orientation val="minMax"/>
        </c:scaling>
        <c:delete val="1"/>
        <c:axPos val="b"/>
        <c:numFmt formatCode="General" sourceLinked="1"/>
        <c:tickLblPos val="nextTo"/>
        <c:crossAx val="89473792"/>
        <c:crosses val="autoZero"/>
        <c:crossBetween val="between"/>
      </c:valAx>
      <c:catAx>
        <c:axId val="89473792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7604224"/>
        <c:crosses val="autoZero"/>
        <c:auto val="1"/>
        <c:lblAlgn val="ctr"/>
        <c:lblOffset val="100"/>
      </c:catAx>
    </c:plotArea>
    <c:legend>
      <c:legendPos val="b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0"/>
      <c:rotY val="0"/>
      <c:perspective val="30"/>
    </c:view3D>
    <c:plotArea>
      <c:layout>
        <c:manualLayout>
          <c:layoutTarget val="inner"/>
          <c:xMode val="edge"/>
          <c:yMode val="edge"/>
          <c:x val="4.2760279965008354E-5"/>
          <c:y val="0.14807867583701173"/>
          <c:w val="0.99995723972003459"/>
          <c:h val="0.3812365656622241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 на выравнивание</c:v>
                </c:pt>
              </c:strCache>
            </c:strRef>
          </c:tx>
          <c:dLbls>
            <c:dLbl>
              <c:idx val="0"/>
              <c:layout>
                <c:manualLayout>
                  <c:x val="6.0881415707921124E-3"/>
                  <c:y val="2.0745800015936396E-2"/>
                </c:manualLayout>
              </c:layout>
              <c:showVal val="1"/>
            </c:dLbl>
            <c:dLbl>
              <c:idx val="1"/>
              <c:layout>
                <c:manualLayout>
                  <c:x val="5.5744750656167982E-3"/>
                  <c:y val="-1.1631191955389201E-3"/>
                </c:manualLayout>
              </c:layout>
              <c:showVal val="1"/>
            </c:dLbl>
            <c:dLbl>
              <c:idx val="2"/>
              <c:layout>
                <c:manualLayout>
                  <c:x val="2.4352949794188778E-3"/>
                  <c:y val="-5.2746114435972104E-3"/>
                </c:manualLayout>
              </c:layout>
              <c:showVal val="1"/>
            </c:dLbl>
            <c:dLbl>
              <c:idx val="3"/>
              <c:layout>
                <c:manualLayout>
                  <c:x val="-2.4585848643919748E-2"/>
                  <c:y val="4.0557804264573895E-3"/>
                </c:manualLayout>
              </c:layout>
              <c:showVal val="1"/>
            </c:dLbl>
            <c:dLbl>
              <c:idx val="4"/>
              <c:layout>
                <c:manualLayout>
                  <c:x val="-5.5441163604549377E-2"/>
                  <c:y val="1.676389242935728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2023 г.</c:v>
                </c:pt>
                <c:pt idx="1">
                  <c:v>2024 г.</c:v>
                </c:pt>
                <c:pt idx="2">
                  <c:v>2025 г.</c:v>
                </c:pt>
                <c:pt idx="3">
                  <c:v>2026 г.</c:v>
                </c:pt>
                <c:pt idx="4">
                  <c:v>2027 г.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3</c:v>
                </c:pt>
                <c:pt idx="1">
                  <c:v>4</c:v>
                </c:pt>
                <c:pt idx="2">
                  <c:v>3.8</c:v>
                </c:pt>
                <c:pt idx="3">
                  <c:v>3.9</c:v>
                </c:pt>
                <c:pt idx="4">
                  <c:v>4.0999999999999996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Дотация на сбалансированность</c:v>
                </c:pt>
              </c:strCache>
            </c:strRef>
          </c:tx>
          <c:spPr>
            <a:solidFill>
              <a:schemeClr val="accent3"/>
            </a:solidFill>
          </c:spPr>
          <c:dLbls>
            <c:dLbl>
              <c:idx val="0"/>
              <c:layout>
                <c:manualLayout>
                  <c:x val="1.670461504811916E-2"/>
                  <c:y val="3.1602124815820615E-2"/>
                </c:manualLayout>
              </c:layout>
              <c:showVal val="1"/>
            </c:dLbl>
            <c:dLbl>
              <c:idx val="1"/>
              <c:layout>
                <c:manualLayout>
                  <c:x val="6.4495844269466434E-3"/>
                  <c:y val="2.1446642727370856E-3"/>
                </c:manualLayout>
              </c:layout>
              <c:showVal val="1"/>
            </c:dLbl>
            <c:dLbl>
              <c:idx val="2"/>
              <c:layout>
                <c:manualLayout>
                  <c:x val="2.4542869641294841E-3"/>
                  <c:y val="3.4236369688090212E-2"/>
                </c:manualLayout>
              </c:layout>
              <c:showVal val="1"/>
            </c:dLbl>
            <c:dLbl>
              <c:idx val="3"/>
              <c:layout>
                <c:manualLayout>
                  <c:x val="-9.0182633420822396E-3"/>
                  <c:y val="4.4497580864781207E-2"/>
                </c:manualLayout>
              </c:layout>
              <c:showVal val="1"/>
            </c:dLbl>
            <c:dLbl>
              <c:idx val="4"/>
              <c:layout>
                <c:manualLayout>
                  <c:x val="-1.9444444444444445E-2"/>
                  <c:y val="4.0403757613085983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2023 г.</c:v>
                </c:pt>
                <c:pt idx="1">
                  <c:v>2024 г.</c:v>
                </c:pt>
                <c:pt idx="2">
                  <c:v>2025 г.</c:v>
                </c:pt>
                <c:pt idx="3">
                  <c:v>2026 г.</c:v>
                </c:pt>
                <c:pt idx="4">
                  <c:v>2027 г.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49.9</c:v>
                </c:pt>
                <c:pt idx="1">
                  <c:v>60.5</c:v>
                </c:pt>
                <c:pt idx="2">
                  <c:v>38.4</c:v>
                </c:pt>
                <c:pt idx="3">
                  <c:v>37.800000000000004</c:v>
                </c:pt>
                <c:pt idx="4">
                  <c:v>35.300000000000004</c:v>
                </c:pt>
              </c:numCache>
            </c:numRef>
          </c:val>
        </c:ser>
        <c:shape val="box"/>
        <c:axId val="111306624"/>
        <c:axId val="111308160"/>
        <c:axId val="0"/>
      </c:bar3DChart>
      <c:catAx>
        <c:axId val="11130662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1308160"/>
        <c:crosses val="autoZero"/>
        <c:auto val="1"/>
        <c:lblAlgn val="ctr"/>
        <c:lblOffset val="100"/>
      </c:catAx>
      <c:valAx>
        <c:axId val="111308160"/>
        <c:scaling>
          <c:orientation val="minMax"/>
        </c:scaling>
        <c:delete val="1"/>
        <c:axPos val="l"/>
        <c:numFmt formatCode="0.0" sourceLinked="1"/>
        <c:tickLblPos val="nextTo"/>
        <c:crossAx val="111306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78896827724003593"/>
          <c:w val="0.99305555555555569"/>
          <c:h val="0.19231840344443099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spPr>
    <a:noFill/>
  </c:spPr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4D85F6-F79F-4A9E-A86A-8ABD13E7349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4502481-4883-4424-9A97-E9CD3F0B14E2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 smtClean="0"/>
            <a:t>Шекснинский муниципальный район</a:t>
          </a:r>
          <a:endParaRPr lang="ru-RU" sz="2000" dirty="0"/>
        </a:p>
      </dgm:t>
    </dgm:pt>
    <dgm:pt modelId="{3BD32F6F-9680-427F-B86D-27FFFC4034BA}" type="parTrans" cxnId="{E4FBFE24-FBD6-4AD1-8D67-97CEDA78C2A7}">
      <dgm:prSet/>
      <dgm:spPr/>
      <dgm:t>
        <a:bodyPr/>
        <a:lstStyle/>
        <a:p>
          <a:endParaRPr lang="ru-RU"/>
        </a:p>
      </dgm:t>
    </dgm:pt>
    <dgm:pt modelId="{63BF1788-7AD0-46C2-BB64-CD83FAAD0202}" type="sibTrans" cxnId="{E4FBFE24-FBD6-4AD1-8D67-97CEDA78C2A7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CF3D3032-23EB-4717-8A23-FEE98E9C75CC}">
      <dgm:prSet phldrT="[Текст]" custT="1"/>
      <dgm:spPr/>
      <dgm:t>
        <a:bodyPr/>
        <a:lstStyle/>
        <a:p>
          <a:r>
            <a:rPr lang="ru-RU" sz="2000" dirty="0" smtClean="0"/>
            <a:t>Поселения Шекснинского муниципального района</a:t>
          </a:r>
          <a:endParaRPr lang="ru-RU" sz="2000" dirty="0"/>
        </a:p>
      </dgm:t>
    </dgm:pt>
    <dgm:pt modelId="{E430A5FC-ECC5-496F-82AC-5C94F080EE8F}" type="parTrans" cxnId="{5DFEB220-D1BC-4E2B-B9AF-33367FAD067E}">
      <dgm:prSet/>
      <dgm:spPr/>
      <dgm:t>
        <a:bodyPr/>
        <a:lstStyle/>
        <a:p>
          <a:endParaRPr lang="ru-RU"/>
        </a:p>
      </dgm:t>
    </dgm:pt>
    <dgm:pt modelId="{EB9B6254-280B-4871-A498-1B46CE96425F}" type="sibTrans" cxnId="{5DFEB220-D1BC-4E2B-B9AF-33367FAD067E}">
      <dgm:prSet/>
      <dgm:spPr/>
      <dgm:t>
        <a:bodyPr/>
        <a:lstStyle/>
        <a:p>
          <a:endParaRPr lang="ru-RU"/>
        </a:p>
      </dgm:t>
    </dgm:pt>
    <dgm:pt modelId="{DDA8D50A-2402-45EE-B5A5-A37D3785841D}" type="pres">
      <dgm:prSet presAssocID="{864D85F6-F79F-4A9E-A86A-8ABD13E73497}" presName="Name0" presStyleCnt="0">
        <dgm:presLayoutVars>
          <dgm:dir/>
          <dgm:resizeHandles val="exact"/>
        </dgm:presLayoutVars>
      </dgm:prSet>
      <dgm:spPr/>
    </dgm:pt>
    <dgm:pt modelId="{4322F272-FEDD-4D18-A635-17A5C33D8644}" type="pres">
      <dgm:prSet presAssocID="{34502481-4883-4424-9A97-E9CD3F0B14E2}" presName="node" presStyleLbl="node1" presStyleIdx="0" presStyleCnt="2" custScaleX="6534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B916D03C-4D90-4CBE-8209-EA71BB2511F8}" type="pres">
      <dgm:prSet presAssocID="{63BF1788-7AD0-46C2-BB64-CD83FAAD0202}" presName="sibTrans" presStyleLbl="sibTrans2D1" presStyleIdx="0" presStyleCnt="1" custScaleX="179126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3642FB92-541B-4310-AF78-E8E2F9C83A21}" type="pres">
      <dgm:prSet presAssocID="{63BF1788-7AD0-46C2-BB64-CD83FAAD0202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99E2DEFF-8359-459F-BA71-3BE555F40E21}" type="pres">
      <dgm:prSet presAssocID="{CF3D3032-23EB-4717-8A23-FEE98E9C75CC}" presName="node" presStyleLbl="node1" presStyleIdx="1" presStyleCnt="2" custScaleX="7364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5DFEB220-D1BC-4E2B-B9AF-33367FAD067E}" srcId="{864D85F6-F79F-4A9E-A86A-8ABD13E73497}" destId="{CF3D3032-23EB-4717-8A23-FEE98E9C75CC}" srcOrd="1" destOrd="0" parTransId="{E430A5FC-ECC5-496F-82AC-5C94F080EE8F}" sibTransId="{EB9B6254-280B-4871-A498-1B46CE96425F}"/>
    <dgm:cxn modelId="{71C288B5-852C-4E9C-B0CA-AB41C42C78B5}" type="presOf" srcId="{864D85F6-F79F-4A9E-A86A-8ABD13E73497}" destId="{DDA8D50A-2402-45EE-B5A5-A37D3785841D}" srcOrd="0" destOrd="0" presId="urn:microsoft.com/office/officeart/2005/8/layout/process1"/>
    <dgm:cxn modelId="{0D57A9CF-E858-4578-959E-034DE00506D3}" type="presOf" srcId="{63BF1788-7AD0-46C2-BB64-CD83FAAD0202}" destId="{B916D03C-4D90-4CBE-8209-EA71BB2511F8}" srcOrd="0" destOrd="0" presId="urn:microsoft.com/office/officeart/2005/8/layout/process1"/>
    <dgm:cxn modelId="{E4FBFE24-FBD6-4AD1-8D67-97CEDA78C2A7}" srcId="{864D85F6-F79F-4A9E-A86A-8ABD13E73497}" destId="{34502481-4883-4424-9A97-E9CD3F0B14E2}" srcOrd="0" destOrd="0" parTransId="{3BD32F6F-9680-427F-B86D-27FFFC4034BA}" sibTransId="{63BF1788-7AD0-46C2-BB64-CD83FAAD0202}"/>
    <dgm:cxn modelId="{D4A5BC9A-B6D9-48A8-A659-4ECEAC5DB1D6}" type="presOf" srcId="{CF3D3032-23EB-4717-8A23-FEE98E9C75CC}" destId="{99E2DEFF-8359-459F-BA71-3BE555F40E21}" srcOrd="0" destOrd="0" presId="urn:microsoft.com/office/officeart/2005/8/layout/process1"/>
    <dgm:cxn modelId="{20E79F5C-CE81-4A20-8738-40ACC720FD37}" type="presOf" srcId="{63BF1788-7AD0-46C2-BB64-CD83FAAD0202}" destId="{3642FB92-541B-4310-AF78-E8E2F9C83A21}" srcOrd="1" destOrd="0" presId="urn:microsoft.com/office/officeart/2005/8/layout/process1"/>
    <dgm:cxn modelId="{99B67022-F959-477C-932C-85E68C02791C}" type="presOf" srcId="{34502481-4883-4424-9A97-E9CD3F0B14E2}" destId="{4322F272-FEDD-4D18-A635-17A5C33D8644}" srcOrd="0" destOrd="0" presId="urn:microsoft.com/office/officeart/2005/8/layout/process1"/>
    <dgm:cxn modelId="{2587CB5A-0EB3-42C9-B687-D0193961C6EF}" type="presParOf" srcId="{DDA8D50A-2402-45EE-B5A5-A37D3785841D}" destId="{4322F272-FEDD-4D18-A635-17A5C33D8644}" srcOrd="0" destOrd="0" presId="urn:microsoft.com/office/officeart/2005/8/layout/process1"/>
    <dgm:cxn modelId="{5BA7F930-00D4-491F-88C6-9D211AD69D7B}" type="presParOf" srcId="{DDA8D50A-2402-45EE-B5A5-A37D3785841D}" destId="{B916D03C-4D90-4CBE-8209-EA71BB2511F8}" srcOrd="1" destOrd="0" presId="urn:microsoft.com/office/officeart/2005/8/layout/process1"/>
    <dgm:cxn modelId="{8EA5136C-B201-4142-9EE3-3C3E71772B47}" type="presParOf" srcId="{B916D03C-4D90-4CBE-8209-EA71BB2511F8}" destId="{3642FB92-541B-4310-AF78-E8E2F9C83A21}" srcOrd="0" destOrd="0" presId="urn:microsoft.com/office/officeart/2005/8/layout/process1"/>
    <dgm:cxn modelId="{CA936FE9-B6A2-43B9-BEDA-8A04558CE3E1}" type="presParOf" srcId="{DDA8D50A-2402-45EE-B5A5-A37D3785841D}" destId="{99E2DEFF-8359-459F-BA71-3BE555F40E21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0.67164</cdr:x>
      <cdr:y>0.07143</cdr:y>
    </cdr:from>
    <cdr:to>
      <cdr:x>0.92035</cdr:x>
      <cdr:y>0.13298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214678" y="357197"/>
          <a:ext cx="1190436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0.70455</cdr:x>
      <cdr:y>0.04695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0"/>
          <a:ext cx="442915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endParaRPr lang="ru-RU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0.4188</cdr:x>
      <cdr:y>0.36667</cdr:y>
    </cdr:from>
    <cdr:to>
      <cdr:x>0.54701</cdr:x>
      <cdr:y>0.47619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00462" y="785818"/>
          <a:ext cx="1071569" cy="234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0.62666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0" y="0"/>
          <a:ext cx="9144000" cy="1343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 rtl="0">
            <a:defRPr sz="2160" b="1" i="0" u="none" strike="noStrike" kern="1200" baseline="0">
              <a:solidFill>
                <a:srgbClr val="677480"/>
              </a:solidFill>
              <a:latin typeface="+mn-lt"/>
              <a:ea typeface="+mn-ea"/>
              <a:cs typeface="+mn-cs"/>
            </a:defRPr>
          </a:pPr>
          <a:r>
            <a:rPr lang="ru-RU" dirty="0">
              <a:solidFill>
                <a:schemeClr val="accent1"/>
              </a:solidFill>
            </a:rPr>
            <a:t>Динамика муниципального долга </a:t>
          </a:r>
          <a:r>
            <a:rPr lang="ru-RU" dirty="0" smtClean="0">
              <a:solidFill>
                <a:schemeClr val="accent1"/>
              </a:solidFill>
            </a:rPr>
            <a:t>района, </a:t>
          </a:r>
          <a:r>
            <a:rPr lang="ru-RU" sz="1600" dirty="0" smtClean="0">
              <a:solidFill>
                <a:schemeClr val="accent1"/>
              </a:solidFill>
            </a:rPr>
            <a:t>млн.руб</a:t>
          </a:r>
          <a:r>
            <a:rPr lang="ru-RU" sz="1600" dirty="0">
              <a:solidFill>
                <a:schemeClr val="accent1"/>
              </a:solidFill>
            </a:rPr>
            <a:t>.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0.32479</cdr:x>
      <cdr:y>0.375</cdr:y>
    </cdr:from>
    <cdr:to>
      <cdr:x>0.41881</cdr:x>
      <cdr:y>0.51786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14644" y="857256"/>
          <a:ext cx="785842" cy="326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7E1D6A-9E84-4D54-B4A7-83DA87A646A8}" type="datetimeFigureOut">
              <a:rPr lang="ru-RU"/>
              <a:pPr>
                <a:defRPr/>
              </a:pPr>
              <a:t>04.12.2024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6B452D8-EC99-4B83-943C-1132BBCBFA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96951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26</a:t>
            </a:fld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27</a:t>
            </a:fld>
            <a:endParaRPr lang="ru-R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28</a:t>
            </a:fld>
            <a:endParaRPr lang="ru-R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29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30</a:t>
            </a:fld>
            <a:endParaRPr lang="ru-RU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31</a:t>
            </a:fld>
            <a:endParaRPr lang="ru-RU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32</a:t>
            </a:fld>
            <a:endParaRPr lang="ru-RU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33</a:t>
            </a:fld>
            <a:endParaRPr lang="ru-RU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34</a:t>
            </a:fld>
            <a:endParaRPr lang="ru-RU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35</a:t>
            </a:fld>
            <a:endParaRPr lang="ru-RU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36</a:t>
            </a:fld>
            <a:endParaRPr lang="ru-RU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37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45225" y="3683633"/>
            <a:ext cx="6736500" cy="15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9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938246" y="3377551"/>
            <a:ext cx="7218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659861" y="3377551"/>
            <a:ext cx="7218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-1" y="3377551"/>
            <a:ext cx="7218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721425" y="3377551"/>
            <a:ext cx="52167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D7C783F-D2E0-40E0-A1D4-1E654CD9DF22}" type="datetimeFigureOut">
              <a:rPr lang="ru-RU" smtClean="0"/>
              <a:pPr>
                <a:defRPr/>
              </a:pPr>
              <a:t>04.12.2024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39C93F-0D76-42D4-9259-557F9013710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69F7273-F13B-4835-B6C1-F8D395C5C917}" type="datetimeFigureOut">
              <a:rPr lang="ru-RU" smtClean="0"/>
              <a:pPr>
                <a:defRPr/>
              </a:pPr>
              <a:t>04.12.2024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44E78-BFDC-485F-9D86-AEC01E926C7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7855F6-B93B-4438-8764-0E8EB2F23FC5}" type="datetimeFigureOut">
              <a:rPr lang="ru-RU" smtClean="0"/>
              <a:pPr>
                <a:defRPr/>
              </a:pPr>
              <a:t>04.12.2024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D06AA4-452A-4BAF-B6E7-50A8706B508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095D410-0731-4CFA-96E6-AFB748DB94F2}" type="datetimeFigureOut">
              <a:rPr lang="ru-RU" smtClean="0"/>
              <a:pPr>
                <a:defRPr/>
              </a:pPr>
              <a:t>04.12.2024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34FD0A-5968-45D3-AA31-566C7F5B918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59C2ECB-802B-42BE-8519-A01C6BD85900}" type="datetimeFigureOut">
              <a:rPr lang="ru-RU" smtClean="0"/>
              <a:pPr>
                <a:defRPr/>
              </a:pPr>
              <a:t>04.12.2024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7805E-2D0C-4C78-9BEF-82E44FDEF1B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0"/>
            <a:ext cx="9144000" cy="53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3047704" y="5323800"/>
            <a:ext cx="30477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6096271" y="5323800"/>
            <a:ext cx="30477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1" y="5323800"/>
            <a:ext cx="30477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-125" y="6440375"/>
            <a:ext cx="91440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1710425" y="2882400"/>
            <a:ext cx="5723700" cy="109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Char char="▷"/>
              <a:defRPr i="1"/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i="1"/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i="1"/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Google Shape;25;p4"/>
          <p:cNvSpPr txBox="1"/>
          <p:nvPr/>
        </p:nvSpPr>
        <p:spPr>
          <a:xfrm>
            <a:off x="3593400" y="1575225"/>
            <a:ext cx="19572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1">
                <a:solidFill>
                  <a:schemeClr val="accent6"/>
                </a:solidFill>
              </a:rPr>
              <a:t>“</a:t>
            </a:r>
            <a:endParaRPr sz="9600" b="1">
              <a:solidFill>
                <a:schemeClr val="accent6"/>
              </a:solidFill>
            </a:endParaRPr>
          </a:p>
        </p:txBody>
      </p:sp>
      <p:sp>
        <p:nvSpPr>
          <p:cNvPr id="26" name="Google Shape;26;p4"/>
          <p:cNvSpPr/>
          <p:nvPr/>
        </p:nvSpPr>
        <p:spPr>
          <a:xfrm>
            <a:off x="5723283" y="2132900"/>
            <a:ext cx="17103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/>
          <p:nvPr/>
        </p:nvSpPr>
        <p:spPr>
          <a:xfrm>
            <a:off x="7434177" y="2132900"/>
            <a:ext cx="17103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0" y="2132900"/>
            <a:ext cx="17103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4"/>
          <p:cNvSpPr/>
          <p:nvPr/>
        </p:nvSpPr>
        <p:spPr>
          <a:xfrm>
            <a:off x="1710425" y="2132900"/>
            <a:ext cx="17103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-125" y="6440375"/>
            <a:ext cx="91440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>
              <a:defRPr/>
            </a:pPr>
            <a:fld id="{B2F76BEF-B777-4E53-BAB9-D4335680CC9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93700" y="477851"/>
            <a:ext cx="64626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93700" y="1831451"/>
            <a:ext cx="6462600" cy="473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▷"/>
              <a:defRPr>
                <a:solidFill>
                  <a:schemeClr val="dk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4" name="Google Shape;34;p5"/>
          <p:cNvSpPr/>
          <p:nvPr/>
        </p:nvSpPr>
        <p:spPr>
          <a:xfrm>
            <a:off x="7356366" y="6755100"/>
            <a:ext cx="8937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8250312" y="6755100"/>
            <a:ext cx="8937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0" y="6755100"/>
            <a:ext cx="8937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893710" y="6755100"/>
            <a:ext cx="64626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480575" y="6262577"/>
            <a:ext cx="5487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B2F76BEF-B777-4E53-BAB9-D4335680CC9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/>
          <p:nvPr/>
        </p:nvSpPr>
        <p:spPr>
          <a:xfrm>
            <a:off x="7356366" y="6755100"/>
            <a:ext cx="8937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6"/>
          <p:cNvSpPr/>
          <p:nvPr/>
        </p:nvSpPr>
        <p:spPr>
          <a:xfrm>
            <a:off x="8250312" y="6755100"/>
            <a:ext cx="8937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6"/>
          <p:cNvSpPr/>
          <p:nvPr/>
        </p:nvSpPr>
        <p:spPr>
          <a:xfrm>
            <a:off x="0" y="6755100"/>
            <a:ext cx="8937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6"/>
          <p:cNvSpPr/>
          <p:nvPr/>
        </p:nvSpPr>
        <p:spPr>
          <a:xfrm>
            <a:off x="893710" y="6755100"/>
            <a:ext cx="64626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893700" y="477851"/>
            <a:ext cx="64626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893625" y="1600200"/>
            <a:ext cx="3136800" cy="4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▷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>
          <a:xfrm>
            <a:off x="4219456" y="1600200"/>
            <a:ext cx="3136800" cy="4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▷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8480575" y="6262577"/>
            <a:ext cx="5487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B2F76BEF-B777-4E53-BAB9-D4335680CC9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/>
          <p:nvPr/>
        </p:nvSpPr>
        <p:spPr>
          <a:xfrm>
            <a:off x="7356366" y="6755100"/>
            <a:ext cx="8937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8"/>
          <p:cNvSpPr/>
          <p:nvPr/>
        </p:nvSpPr>
        <p:spPr>
          <a:xfrm>
            <a:off x="8250312" y="6755100"/>
            <a:ext cx="8937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8"/>
          <p:cNvSpPr/>
          <p:nvPr/>
        </p:nvSpPr>
        <p:spPr>
          <a:xfrm>
            <a:off x="0" y="6755100"/>
            <a:ext cx="8937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8"/>
          <p:cNvSpPr/>
          <p:nvPr/>
        </p:nvSpPr>
        <p:spPr>
          <a:xfrm>
            <a:off x="893710" y="6755100"/>
            <a:ext cx="64626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title"/>
          </p:nvPr>
        </p:nvSpPr>
        <p:spPr>
          <a:xfrm>
            <a:off x="893700" y="477851"/>
            <a:ext cx="64626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8480575" y="6262577"/>
            <a:ext cx="5487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B2F76BEF-B777-4E53-BAB9-D4335680CC9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/>
          <p:nvPr/>
        </p:nvSpPr>
        <p:spPr>
          <a:xfrm>
            <a:off x="7356366" y="6755100"/>
            <a:ext cx="8937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9"/>
          <p:cNvSpPr/>
          <p:nvPr/>
        </p:nvSpPr>
        <p:spPr>
          <a:xfrm>
            <a:off x="8250312" y="6755100"/>
            <a:ext cx="8937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9"/>
          <p:cNvSpPr/>
          <p:nvPr/>
        </p:nvSpPr>
        <p:spPr>
          <a:xfrm>
            <a:off x="0" y="6755100"/>
            <a:ext cx="8937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9"/>
          <p:cNvSpPr/>
          <p:nvPr/>
        </p:nvSpPr>
        <p:spPr>
          <a:xfrm>
            <a:off x="893710" y="6755100"/>
            <a:ext cx="64626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body" idx="1"/>
          </p:nvPr>
        </p:nvSpPr>
        <p:spPr>
          <a:xfrm>
            <a:off x="893700" y="6199951"/>
            <a:ext cx="6462600" cy="46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1" name="Google Shape;71;p9"/>
          <p:cNvSpPr txBox="1">
            <a:spLocks noGrp="1"/>
          </p:cNvSpPr>
          <p:nvPr>
            <p:ph type="sldNum" idx="12"/>
          </p:nvPr>
        </p:nvSpPr>
        <p:spPr>
          <a:xfrm>
            <a:off x="8480575" y="6262577"/>
            <a:ext cx="5487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B2F76BEF-B777-4E53-BAB9-D4335680CC9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/>
          <p:nvPr/>
        </p:nvSpPr>
        <p:spPr>
          <a:xfrm>
            <a:off x="7356366" y="6755100"/>
            <a:ext cx="8937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0"/>
          <p:cNvSpPr/>
          <p:nvPr/>
        </p:nvSpPr>
        <p:spPr>
          <a:xfrm>
            <a:off x="8250312" y="6755100"/>
            <a:ext cx="8937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0"/>
          <p:cNvSpPr/>
          <p:nvPr/>
        </p:nvSpPr>
        <p:spPr>
          <a:xfrm>
            <a:off x="0" y="6755100"/>
            <a:ext cx="8937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0"/>
          <p:cNvSpPr/>
          <p:nvPr/>
        </p:nvSpPr>
        <p:spPr>
          <a:xfrm>
            <a:off x="893710" y="6755100"/>
            <a:ext cx="64626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sldNum" idx="12"/>
          </p:nvPr>
        </p:nvSpPr>
        <p:spPr>
          <a:xfrm>
            <a:off x="8480575" y="6262577"/>
            <a:ext cx="5487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B2F76BEF-B777-4E53-BAB9-D4335680CC9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lor background">
  <p:cSld name="Blank color background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/>
          <p:nvPr/>
        </p:nvSpPr>
        <p:spPr>
          <a:xfrm>
            <a:off x="7356366" y="6755100"/>
            <a:ext cx="8937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1"/>
          <p:cNvSpPr/>
          <p:nvPr/>
        </p:nvSpPr>
        <p:spPr>
          <a:xfrm>
            <a:off x="8250312" y="6755100"/>
            <a:ext cx="8937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1"/>
          <p:cNvSpPr/>
          <p:nvPr/>
        </p:nvSpPr>
        <p:spPr>
          <a:xfrm>
            <a:off x="0" y="6755100"/>
            <a:ext cx="893700" cy="102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1"/>
          <p:cNvSpPr/>
          <p:nvPr/>
        </p:nvSpPr>
        <p:spPr>
          <a:xfrm>
            <a:off x="893710" y="6755100"/>
            <a:ext cx="64626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sldNum" idx="12"/>
          </p:nvPr>
        </p:nvSpPr>
        <p:spPr>
          <a:xfrm>
            <a:off x="8480575" y="6262577"/>
            <a:ext cx="5487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>
              <a:defRPr/>
            </a:pPr>
            <a:fld id="{B2F76BEF-B777-4E53-BAB9-D4335680CC9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93700" y="477851"/>
            <a:ext cx="64626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93700" y="1831451"/>
            <a:ext cx="6462600" cy="47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75" y="6262577"/>
            <a:ext cx="548700" cy="4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>
              <a:defRPr/>
            </a:pPr>
            <a:fld id="{B2F76BEF-B777-4E53-BAB9-D4335680CC9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4497" r:id="rId1"/>
    <p:sldLayoutId id="2147484498" r:id="rId2"/>
    <p:sldLayoutId id="2147484499" r:id="rId3"/>
    <p:sldLayoutId id="2147484500" r:id="rId4"/>
    <p:sldLayoutId id="2147484501" r:id="rId5"/>
    <p:sldLayoutId id="2147484503" r:id="rId6"/>
    <p:sldLayoutId id="2147484504" r:id="rId7"/>
    <p:sldLayoutId id="2147484505" r:id="rId8"/>
    <p:sldLayoutId id="2147484506" r:id="rId9"/>
    <p:sldLayoutId id="2147484507" r:id="rId10"/>
    <p:sldLayoutId id="2147484508" r:id="rId11"/>
    <p:sldLayoutId id="2147484509" r:id="rId12"/>
    <p:sldLayoutId id="2147484510" r:id="rId13"/>
    <p:sldLayoutId id="2147484511" r:id="rId14"/>
  </p:sldLayoutIdLst>
  <p:transition>
    <p:fade thruBlk="1"/>
  </p:transition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openxmlformats.org/officeDocument/2006/relationships/chart" Target="../charts/chart9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1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одержимое 6"/>
          <p:cNvSpPr txBox="1">
            <a:spLocks/>
          </p:cNvSpPr>
          <p:nvPr/>
        </p:nvSpPr>
        <p:spPr>
          <a:xfrm>
            <a:off x="0" y="500042"/>
            <a:ext cx="9144000" cy="28575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Arial"/>
                <a:cs typeface="Arial" pitchFamily="34" charset="0"/>
                <a:sym typeface="Arial"/>
              </a:rPr>
              <a:t>Бюджет для граждан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4400" b="1" kern="0" dirty="0" smtClean="0">
                <a:solidFill>
                  <a:schemeClr val="accent1"/>
                </a:solidFill>
                <a:latin typeface="+mn-lt"/>
                <a:ea typeface="Arial"/>
                <a:cs typeface="Arial" pitchFamily="34" charset="0"/>
                <a:sym typeface="Arial"/>
              </a:rPr>
              <a:t>Шекснинского муниципального района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Arial"/>
                <a:cs typeface="Arial" pitchFamily="34" charset="0"/>
                <a:sym typeface="Arial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Arial"/>
                <a:cs typeface="Arial" pitchFamily="34" charset="0"/>
                <a:sym typeface="Arial"/>
              </a:rPr>
              <a:t>на 2025-2027 годы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-13855" y="4000504"/>
            <a:ext cx="9157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2"/>
                </a:solidFill>
              </a:rPr>
              <a:t> На основании проекта бюджета района </a:t>
            </a:r>
          </a:p>
          <a:p>
            <a:pPr algn="ctr"/>
            <a:r>
              <a:rPr lang="ru-RU" sz="2000" dirty="0" smtClean="0">
                <a:solidFill>
                  <a:schemeClr val="bg2"/>
                </a:solidFill>
              </a:rPr>
              <a:t>на 2025 год и плановый период 2026 и 2027 годов</a:t>
            </a:r>
            <a:endParaRPr lang="ru-RU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14375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schemeClr val="accent1"/>
                </a:solidFill>
                <a:latin typeface="+mn-lt"/>
              </a:rPr>
              <a:t>Муниципальная программа «Развитие образования  Шекснинского муниципального района»</a:t>
            </a:r>
            <a:endParaRPr lang="ru-RU" sz="22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0" y="571480"/>
            <a:ext cx="9144000" cy="5715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717550" indent="-717550"/>
            <a:r>
              <a:rPr lang="ru-RU" sz="1400" b="1" dirty="0" smtClean="0">
                <a:solidFill>
                  <a:schemeClr val="tx1"/>
                </a:solidFill>
              </a:rPr>
              <a:t>Цель</a:t>
            </a:r>
            <a:r>
              <a:rPr lang="ru-RU" sz="1200" b="1" dirty="0" smtClean="0">
                <a:solidFill>
                  <a:schemeClr val="tx1"/>
                </a:solidFill>
              </a:rPr>
              <a:t>:  </a:t>
            </a:r>
            <a:r>
              <a:rPr lang="ru-RU" sz="1200" dirty="0" smtClean="0">
                <a:solidFill>
                  <a:schemeClr val="tx1"/>
                </a:solidFill>
              </a:rPr>
              <a:t>обеспечение доступности качественного  образования,  отвечающего современным потребностям  </a:t>
            </a:r>
          </a:p>
          <a:p>
            <a:pPr marL="717550" indent="-717550"/>
            <a:r>
              <a:rPr lang="ru-RU" sz="1200" dirty="0" smtClean="0">
                <a:solidFill>
                  <a:schemeClr val="tx1"/>
                </a:solidFill>
              </a:rPr>
              <a:t>социума и каждого  гражданина  требованиям социально-экономического развития региона и района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7" name="Google Shape;228;p27"/>
          <p:cNvSpPr txBox="1">
            <a:spLocks/>
          </p:cNvSpPr>
          <p:nvPr/>
        </p:nvSpPr>
        <p:spPr>
          <a:xfrm>
            <a:off x="555018" y="5357826"/>
            <a:ext cx="7517700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fontAlgn="auto"/>
            <a:r>
              <a:rPr lang="ru-RU" sz="3600" b="1" kern="0" dirty="0" smtClean="0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841,2 млн.руб.</a:t>
            </a:r>
            <a:endParaRPr lang="en" sz="3600" b="1" kern="0" dirty="0">
              <a:solidFill>
                <a:schemeClr val="accent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" name="Google Shape;229;p27"/>
          <p:cNvSpPr txBox="1">
            <a:spLocks/>
          </p:cNvSpPr>
          <p:nvPr/>
        </p:nvSpPr>
        <p:spPr>
          <a:xfrm>
            <a:off x="598870" y="5286388"/>
            <a:ext cx="7973658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r" fontAlgn="auto">
              <a:buNone/>
            </a:pPr>
            <a:r>
              <a:rPr lang="ru-RU" sz="1600" i="1" kern="0" dirty="0" smtClean="0"/>
              <a:t>в т.ч. федеральные, областные средства 462,0 млн.руб.</a:t>
            </a:r>
            <a:endParaRPr lang="en-US" sz="1600" i="1" kern="0" dirty="0"/>
          </a:p>
        </p:txBody>
      </p:sp>
      <p:sp>
        <p:nvSpPr>
          <p:cNvPr id="19" name="Google Shape;234;p27"/>
          <p:cNvSpPr/>
          <p:nvPr/>
        </p:nvSpPr>
        <p:spPr>
          <a:xfrm>
            <a:off x="0" y="5691021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9" name="Google Shape;399;p38"/>
          <p:cNvSpPr/>
          <p:nvPr/>
        </p:nvSpPr>
        <p:spPr>
          <a:xfrm>
            <a:off x="7715272" y="1857364"/>
            <a:ext cx="1143008" cy="428628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30" name="Google Shape;399;p38"/>
          <p:cNvSpPr/>
          <p:nvPr/>
        </p:nvSpPr>
        <p:spPr>
          <a:xfrm>
            <a:off x="7715272" y="2357430"/>
            <a:ext cx="1180432" cy="500066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32" name="Google Shape;399;p38"/>
          <p:cNvSpPr/>
          <p:nvPr/>
        </p:nvSpPr>
        <p:spPr>
          <a:xfrm>
            <a:off x="7715272" y="3500438"/>
            <a:ext cx="1143008" cy="500066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715272" y="1857364"/>
            <a:ext cx="1214446" cy="35719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0,1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Текст 6"/>
          <p:cNvSpPr txBox="1">
            <a:spLocks/>
          </p:cNvSpPr>
          <p:nvPr/>
        </p:nvSpPr>
        <p:spPr>
          <a:xfrm>
            <a:off x="357158" y="2071678"/>
            <a:ext cx="3475465" cy="500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marR="0" lvl="1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marR="0" lvl="2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marR="0" lvl="3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marR="0" lvl="4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marR="0" lvl="5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marR="0" lvl="6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●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marR="0" lvl="7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marR="0" lvl="8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pPr marL="114300" indent="0">
              <a:lnSpc>
                <a:spcPct val="100000"/>
              </a:lnSpc>
              <a:buNone/>
            </a:pPr>
            <a:endParaRPr lang="ru-RU" sz="1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715272" y="928670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млн.руб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45" name="Google Shape;228;p27"/>
          <p:cNvSpPr txBox="1">
            <a:spLocks/>
          </p:cNvSpPr>
          <p:nvPr/>
        </p:nvSpPr>
        <p:spPr>
          <a:xfrm>
            <a:off x="5000628" y="4929198"/>
            <a:ext cx="3571900" cy="626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740,1 млн.руб.</a:t>
            </a:r>
            <a:endParaRPr lang="en" sz="3600" b="1" kern="0" dirty="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6" name="Google Shape;234;p27"/>
          <p:cNvSpPr/>
          <p:nvPr/>
        </p:nvSpPr>
        <p:spPr>
          <a:xfrm rot="10800000">
            <a:off x="8577357" y="501760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-71470" y="578645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2024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633261" y="511806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2025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87" name="Группа 86"/>
          <p:cNvGrpSpPr/>
          <p:nvPr/>
        </p:nvGrpSpPr>
        <p:grpSpPr>
          <a:xfrm>
            <a:off x="8577358" y="5527158"/>
            <a:ext cx="638080" cy="142876"/>
            <a:chOff x="8577358" y="6410325"/>
            <a:chExt cx="638080" cy="142876"/>
          </a:xfrm>
        </p:grpSpPr>
        <p:sp>
          <p:nvSpPr>
            <p:cNvPr id="49" name="Блок-схема: узел 48"/>
            <p:cNvSpPr/>
            <p:nvPr/>
          </p:nvSpPr>
          <p:spPr>
            <a:xfrm>
              <a:off x="9072562" y="6410325"/>
              <a:ext cx="142876" cy="142876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3" name="Прямая соединительная линия 82"/>
            <p:cNvCxnSpPr/>
            <p:nvPr/>
          </p:nvCxnSpPr>
          <p:spPr>
            <a:xfrm rot="10800000" flipV="1">
              <a:off x="8577358" y="6481744"/>
              <a:ext cx="579343" cy="20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Google Shape;228;p27"/>
          <p:cNvSpPr txBox="1">
            <a:spLocks/>
          </p:cNvSpPr>
          <p:nvPr/>
        </p:nvSpPr>
        <p:spPr>
          <a:xfrm>
            <a:off x="2143108" y="5670034"/>
            <a:ext cx="6429420" cy="616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748,8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1" name="Google Shape;234;p27"/>
          <p:cNvSpPr/>
          <p:nvPr/>
        </p:nvSpPr>
        <p:spPr>
          <a:xfrm rot="10800000">
            <a:off x="8577357" y="574851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633262" y="584897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5" name="Google Shape;228;p27"/>
          <p:cNvSpPr txBox="1">
            <a:spLocks/>
          </p:cNvSpPr>
          <p:nvPr/>
        </p:nvSpPr>
        <p:spPr>
          <a:xfrm>
            <a:off x="2163643" y="6094230"/>
            <a:ext cx="6429420" cy="690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707,0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6" name="Google Shape;234;p27"/>
          <p:cNvSpPr/>
          <p:nvPr/>
        </p:nvSpPr>
        <p:spPr>
          <a:xfrm rot="10800000">
            <a:off x="8577357" y="623686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633263" y="633732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224334" y="3286124"/>
            <a:ext cx="890264" cy="59886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7786710" y="2357431"/>
            <a:ext cx="1033140" cy="4286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19,4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3" name="Google Shape;399;p38"/>
          <p:cNvSpPr/>
          <p:nvPr/>
        </p:nvSpPr>
        <p:spPr>
          <a:xfrm>
            <a:off x="7715272" y="2928934"/>
            <a:ext cx="1180432" cy="500066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7715272" y="2928934"/>
            <a:ext cx="1214446" cy="50006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10,2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8" name="Google Shape;399;p38"/>
          <p:cNvSpPr/>
          <p:nvPr/>
        </p:nvSpPr>
        <p:spPr>
          <a:xfrm>
            <a:off x="7715272" y="4071942"/>
            <a:ext cx="1143008" cy="500066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7715272" y="3500438"/>
            <a:ext cx="1104578" cy="50006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632,6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7786710" y="4071942"/>
            <a:ext cx="1033140" cy="50006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43,7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2" name="Google Shape;399;p38"/>
          <p:cNvSpPr/>
          <p:nvPr/>
        </p:nvSpPr>
        <p:spPr>
          <a:xfrm>
            <a:off x="7715272" y="1357298"/>
            <a:ext cx="1143008" cy="428628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34,1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7715272" y="1357298"/>
            <a:ext cx="1256978" cy="50006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1357298"/>
            <a:ext cx="6072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>
              <a:buFont typeface="Wingdings" pitchFamily="2" charset="2"/>
              <a:buChar char="Ø"/>
            </a:pPr>
            <a:r>
              <a:rPr lang="ru-RU" sz="1400" dirty="0" smtClean="0"/>
              <a:t> Региональный проект «Все лучшее детям» </a:t>
            </a:r>
            <a:endParaRPr lang="ru-RU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0" y="1785926"/>
            <a:ext cx="6572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400" dirty="0" smtClean="0"/>
              <a:t>Региональный проект «Педагоги и наставники» </a:t>
            </a:r>
            <a:endParaRPr lang="ru-RU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0" y="2285991"/>
            <a:ext cx="7572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400" dirty="0" smtClean="0"/>
              <a:t>Муниципальный проект «Развитие дошкольного, общего и дополнительного образования»</a:t>
            </a:r>
            <a:endParaRPr lang="ru-RU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0" y="4286256"/>
            <a:ext cx="7643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400" dirty="0" smtClean="0"/>
              <a:t>Комплекс процессных мероприятий «Обеспечение создания условий для реализации муниципальных программ»</a:t>
            </a:r>
            <a:endParaRPr lang="ru-RU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0" y="3643315"/>
            <a:ext cx="7215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400" dirty="0" smtClean="0"/>
              <a:t>Комплекс процессных мероприятий «Развитие дошкольного, общего и дополнительного образования»</a:t>
            </a:r>
            <a:endParaRPr lang="ru-RU" sz="1400" dirty="0"/>
          </a:p>
        </p:txBody>
      </p:sp>
      <p:sp>
        <p:nvSpPr>
          <p:cNvPr id="85" name="TextBox 84"/>
          <p:cNvSpPr txBox="1"/>
          <p:nvPr/>
        </p:nvSpPr>
        <p:spPr>
          <a:xfrm>
            <a:off x="0" y="2857496"/>
            <a:ext cx="77152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400" dirty="0" smtClean="0"/>
              <a:t>Муниципальный проект «Обеспечение использования социальных сертификатов на получение муниципальных услуг в социальной сфере по направлению деятельности «Реализация дополнительных общеразвивающих программ для детей»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112853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9144000" cy="954087"/>
          </a:xfrm>
        </p:spPr>
        <p:txBody>
          <a:bodyPr>
            <a:noAutofit/>
          </a:bodyPr>
          <a:lstStyle/>
          <a:p>
            <a:pPr algn="ctr"/>
            <a:r>
              <a:rPr lang="ru-RU" sz="2300" b="1" dirty="0">
                <a:solidFill>
                  <a:schemeClr val="accent1"/>
                </a:solidFill>
              </a:rPr>
              <a:t>Муниципальная программа «Развитие образования  </a:t>
            </a:r>
            <a:r>
              <a:rPr lang="ru-RU" sz="2300" b="1" dirty="0" smtClean="0">
                <a:solidFill>
                  <a:schemeClr val="accent1"/>
                </a:solidFill>
              </a:rPr>
              <a:t/>
            </a:r>
            <a:br>
              <a:rPr lang="ru-RU" sz="2300" b="1" dirty="0" smtClean="0">
                <a:solidFill>
                  <a:schemeClr val="accent1"/>
                </a:solidFill>
              </a:rPr>
            </a:br>
            <a:r>
              <a:rPr lang="ru-RU" sz="2300" b="1" dirty="0" smtClean="0">
                <a:solidFill>
                  <a:schemeClr val="accent1"/>
                </a:solidFill>
              </a:rPr>
              <a:t>Шекснинского </a:t>
            </a:r>
            <a:r>
              <a:rPr lang="ru-RU" sz="2300" b="1" dirty="0">
                <a:solidFill>
                  <a:schemeClr val="accent1"/>
                </a:solidFill>
              </a:rPr>
              <a:t>муниципального </a:t>
            </a:r>
            <a:r>
              <a:rPr lang="ru-RU" sz="2300" b="1" dirty="0" smtClean="0">
                <a:solidFill>
                  <a:schemeClr val="accent1"/>
                </a:solidFill>
              </a:rPr>
              <a:t>района»</a:t>
            </a:r>
            <a:endParaRPr lang="ru-RU" sz="2300" b="1" dirty="0">
              <a:solidFill>
                <a:schemeClr val="accent1"/>
              </a:solidFill>
              <a:latin typeface="+mn-lt"/>
            </a:endParaRPr>
          </a:p>
        </p:txBody>
      </p:sp>
      <p:graphicFrame>
        <p:nvGraphicFramePr>
          <p:cNvPr id="14" name="Google Shape;199;p24"/>
          <p:cNvGraphicFramePr/>
          <p:nvPr>
            <p:extLst>
              <p:ext uri="{D42A27DB-BD31-4B8C-83A1-F6EECF244321}">
                <p14:modId xmlns:p14="http://schemas.microsoft.com/office/powerpoint/2010/main" xmlns="" val="1117862039"/>
              </p:ext>
            </p:extLst>
          </p:nvPr>
        </p:nvGraphicFramePr>
        <p:xfrm>
          <a:off x="683568" y="2993989"/>
          <a:ext cx="7848871" cy="312230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031308"/>
                <a:gridCol w="1558273"/>
                <a:gridCol w="1129645"/>
                <a:gridCol w="1129645"/>
              </a:tblGrid>
              <a:tr h="501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2025 г.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2026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2027 г.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</a:rPr>
                        <a:t>Доля обучающихся общеобразовательных</a:t>
                      </a:r>
                      <a:r>
                        <a:rPr lang="ru-RU" sz="1400" baseline="0" dirty="0" smtClean="0">
                          <a:solidFill>
                            <a:schemeClr val="accent1"/>
                          </a:solidFill>
                        </a:rPr>
                        <a:t> организаций, которым предоставлена возможность обучаться в соответствии с современными требованиями в общей численности обучающихся, %</a:t>
                      </a:r>
                      <a:r>
                        <a:rPr lang="ru-RU" sz="140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endParaRPr lang="ru-RU" sz="1400" dirty="0">
                        <a:solidFill>
                          <a:schemeClr val="accent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доля детей охваченных образовательными программами дополнительного образования детей, в общей численности детей и молодежи в возрасте 5 - 18 лет, %</a:t>
                      </a:r>
                      <a:endParaRPr lang="ru-RU" sz="1400" dirty="0">
                        <a:solidFill>
                          <a:schemeClr val="accent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</a:rPr>
                        <a:t>Доля детей в возрасте 3-7 лет, охваченных программами дошкольного образования,</a:t>
                      </a:r>
                      <a:r>
                        <a:rPr lang="ru-RU" sz="1400" baseline="0" dirty="0" smtClean="0">
                          <a:solidFill>
                            <a:schemeClr val="accent1"/>
                          </a:solidFill>
                        </a:rPr>
                        <a:t> %</a:t>
                      </a:r>
                      <a:endParaRPr lang="ru-RU" sz="1400" dirty="0">
                        <a:solidFill>
                          <a:schemeClr val="accent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3648" y="1641599"/>
            <a:ext cx="5526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Сведения о достижении значений показателей (индикаторов)</a:t>
            </a:r>
          </a:p>
        </p:txBody>
      </p:sp>
      <p:sp>
        <p:nvSpPr>
          <p:cNvPr id="18" name="Google Shape;267;p29"/>
          <p:cNvSpPr/>
          <p:nvPr/>
        </p:nvSpPr>
        <p:spPr>
          <a:xfrm>
            <a:off x="636627" y="1809280"/>
            <a:ext cx="568200" cy="51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!</a:t>
            </a:r>
            <a:endParaRPr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815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4872"/>
            <a:ext cx="9151620" cy="100811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1"/>
                </a:solidFill>
                <a:latin typeface="+mn-lt"/>
              </a:rPr>
              <a:t>Муниципальная программа «Сохранение и развитие   </a:t>
            </a:r>
            <a:br>
              <a:rPr lang="ru-RU" sz="2000" b="1" dirty="0">
                <a:solidFill>
                  <a:schemeClr val="accent1"/>
                </a:solidFill>
                <a:latin typeface="+mn-lt"/>
              </a:rPr>
            </a:br>
            <a:r>
              <a:rPr lang="ru-RU" sz="2000" b="1" dirty="0" smtClean="0">
                <a:solidFill>
                  <a:schemeClr val="accent1"/>
                </a:solidFill>
                <a:latin typeface="+mn-lt"/>
              </a:rPr>
              <a:t>культурного </a:t>
            </a:r>
            <a:r>
              <a:rPr lang="ru-RU" sz="2000" b="1" dirty="0">
                <a:solidFill>
                  <a:schemeClr val="accent1"/>
                </a:solidFill>
                <a:latin typeface="+mn-lt"/>
              </a:rPr>
              <a:t>потенциала, развитие туристского кластера </a:t>
            </a:r>
            <a:br>
              <a:rPr lang="ru-RU" sz="2000" b="1" dirty="0">
                <a:solidFill>
                  <a:schemeClr val="accent1"/>
                </a:solidFill>
                <a:latin typeface="+mn-lt"/>
              </a:rPr>
            </a:br>
            <a:r>
              <a:rPr lang="ru-RU" sz="2000" b="1" dirty="0" smtClean="0">
                <a:solidFill>
                  <a:schemeClr val="accent1"/>
                </a:solidFill>
                <a:latin typeface="+mn-lt"/>
              </a:rPr>
              <a:t>в </a:t>
            </a:r>
            <a:r>
              <a:rPr lang="ru-RU" sz="2000" b="1" dirty="0">
                <a:solidFill>
                  <a:schemeClr val="accent1"/>
                </a:solidFill>
                <a:latin typeface="+mn-lt"/>
              </a:rPr>
              <a:t>Шекснинском муниципальном </a:t>
            </a:r>
            <a:r>
              <a:rPr lang="ru-RU" sz="2000" b="1" dirty="0" smtClean="0">
                <a:solidFill>
                  <a:schemeClr val="accent1"/>
                </a:solidFill>
                <a:latin typeface="+mn-lt"/>
              </a:rPr>
              <a:t>районе»</a:t>
            </a:r>
            <a:endParaRPr lang="ru-RU" sz="18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0" y="837451"/>
            <a:ext cx="8805006" cy="1519979"/>
          </a:xfrm>
        </p:spPr>
        <p:txBody>
          <a:bodyPr/>
          <a:lstStyle/>
          <a:p>
            <a:pPr marL="0" indent="0">
              <a:buNone/>
            </a:pPr>
            <a:r>
              <a:rPr lang="ru-RU" sz="1400" b="1" dirty="0" smtClean="0">
                <a:solidFill>
                  <a:schemeClr val="tx1"/>
                </a:solidFill>
              </a:rPr>
              <a:t>Цель:</a:t>
            </a:r>
            <a:endParaRPr lang="ru-RU" sz="1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сохранение самобытной культуры, культурного наследия, содействие развитию искусства, возрождение духовных традиций; развитие и поддержка социально-культурных инициатив, стимулирование творческой активности, поддержка общественных проектов </a:t>
            </a:r>
            <a:r>
              <a:rPr lang="ru-RU" sz="1400" dirty="0" smtClean="0">
                <a:solidFill>
                  <a:schemeClr val="tx1"/>
                </a:solidFill>
              </a:rPr>
              <a:t>и </a:t>
            </a:r>
            <a:r>
              <a:rPr lang="ru-RU" sz="1400" dirty="0">
                <a:solidFill>
                  <a:schemeClr val="tx1"/>
                </a:solidFill>
              </a:rPr>
              <a:t>новых </a:t>
            </a:r>
            <a:r>
              <a:rPr lang="ru-RU" sz="1400" dirty="0" smtClean="0">
                <a:solidFill>
                  <a:schemeClr val="tx1"/>
                </a:solidFill>
              </a:rPr>
              <a:t>                                    форм </a:t>
            </a:r>
            <a:r>
              <a:rPr lang="ru-RU" sz="1400" dirty="0" err="1" smtClean="0">
                <a:solidFill>
                  <a:schemeClr val="tx1"/>
                </a:solidFill>
              </a:rPr>
              <a:t>культурно-досуговой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деятельности; создание благоприятных условий для </a:t>
            </a:r>
            <a:r>
              <a:rPr lang="ru-RU" sz="1400" dirty="0" smtClean="0">
                <a:solidFill>
                  <a:schemeClr val="tx1"/>
                </a:solidFill>
              </a:rPr>
              <a:t>динамичного  </a:t>
            </a:r>
            <a:r>
              <a:rPr lang="ru-RU" sz="1400" dirty="0">
                <a:solidFill>
                  <a:schemeClr val="tx1"/>
                </a:solidFill>
              </a:rPr>
              <a:t>развития туризма на территории района </a:t>
            </a:r>
          </a:p>
        </p:txBody>
      </p:sp>
      <p:sp>
        <p:nvSpPr>
          <p:cNvPr id="14" name="Google Shape;399;p38"/>
          <p:cNvSpPr/>
          <p:nvPr/>
        </p:nvSpPr>
        <p:spPr>
          <a:xfrm>
            <a:off x="7858148" y="2643182"/>
            <a:ext cx="1071570" cy="357190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16" name="Google Shape;399;p38"/>
          <p:cNvSpPr/>
          <p:nvPr/>
        </p:nvSpPr>
        <p:spPr>
          <a:xfrm>
            <a:off x="7858148" y="3500438"/>
            <a:ext cx="1071570" cy="357190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31" name="Текст 7"/>
          <p:cNvSpPr txBox="1">
            <a:spLocks/>
          </p:cNvSpPr>
          <p:nvPr/>
        </p:nvSpPr>
        <p:spPr>
          <a:xfrm>
            <a:off x="497866" y="3054140"/>
            <a:ext cx="2687413" cy="582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marR="0" lvl="1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marR="0" lvl="2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marR="0" lvl="3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marR="0" lvl="4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marR="0" lvl="5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marR="0" lvl="6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●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marR="0" lvl="7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marR="0" lvl="8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pPr marL="114300" indent="0">
              <a:lnSpc>
                <a:spcPct val="100000"/>
              </a:lnSpc>
              <a:buNone/>
              <a:defRPr/>
            </a:pP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86710" y="2285992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млн.руб.</a:t>
            </a:r>
            <a:endParaRPr lang="ru-RU" sz="1400" dirty="0"/>
          </a:p>
        </p:txBody>
      </p:sp>
      <p:sp>
        <p:nvSpPr>
          <p:cNvPr id="43" name="Google Shape;228;p27"/>
          <p:cNvSpPr txBox="1">
            <a:spLocks/>
          </p:cNvSpPr>
          <p:nvPr/>
        </p:nvSpPr>
        <p:spPr>
          <a:xfrm>
            <a:off x="555018" y="5357826"/>
            <a:ext cx="344547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fontAlgn="auto"/>
            <a:r>
              <a:rPr lang="ru-RU" sz="3600" b="1" kern="0" dirty="0" smtClean="0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131,4 млн.руб.</a:t>
            </a:r>
            <a:endParaRPr lang="en" sz="3600" b="1" kern="0" dirty="0">
              <a:solidFill>
                <a:schemeClr val="accent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4" name="Google Shape;229;p27"/>
          <p:cNvSpPr txBox="1">
            <a:spLocks/>
          </p:cNvSpPr>
          <p:nvPr/>
        </p:nvSpPr>
        <p:spPr>
          <a:xfrm>
            <a:off x="2928926" y="5286388"/>
            <a:ext cx="5643602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r" fontAlgn="auto">
              <a:buNone/>
            </a:pPr>
            <a:r>
              <a:rPr lang="ru-RU" sz="1600" i="1" kern="0" dirty="0" smtClean="0"/>
              <a:t>в т.ч. безвозмездных поступлений 53,8 млн.руб.</a:t>
            </a:r>
            <a:endParaRPr lang="en-US" sz="1600" i="1" kern="0" dirty="0"/>
          </a:p>
        </p:txBody>
      </p:sp>
      <p:sp>
        <p:nvSpPr>
          <p:cNvPr id="45" name="Google Shape;234;p27"/>
          <p:cNvSpPr/>
          <p:nvPr/>
        </p:nvSpPr>
        <p:spPr>
          <a:xfrm>
            <a:off x="0" y="5691021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46" name="Google Shape;228;p27"/>
          <p:cNvSpPr txBox="1">
            <a:spLocks/>
          </p:cNvSpPr>
          <p:nvPr/>
        </p:nvSpPr>
        <p:spPr>
          <a:xfrm>
            <a:off x="5072066" y="4660410"/>
            <a:ext cx="3500462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126,1 млн.руб.</a:t>
            </a:r>
            <a:endParaRPr lang="en" sz="3600" b="1" kern="0" dirty="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7" name="Google Shape;234;p27"/>
          <p:cNvSpPr/>
          <p:nvPr/>
        </p:nvSpPr>
        <p:spPr>
          <a:xfrm rot="10800000">
            <a:off x="8577357" y="501760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71470" y="578645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2024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633261" y="511806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2025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50" name="Группа 49"/>
          <p:cNvGrpSpPr/>
          <p:nvPr/>
        </p:nvGrpSpPr>
        <p:grpSpPr>
          <a:xfrm>
            <a:off x="8577358" y="5527158"/>
            <a:ext cx="638080" cy="142876"/>
            <a:chOff x="8577358" y="6410325"/>
            <a:chExt cx="638080" cy="142876"/>
          </a:xfrm>
        </p:grpSpPr>
        <p:sp>
          <p:nvSpPr>
            <p:cNvPr id="51" name="Блок-схема: узел 50"/>
            <p:cNvSpPr/>
            <p:nvPr/>
          </p:nvSpPr>
          <p:spPr>
            <a:xfrm>
              <a:off x="9072562" y="6410325"/>
              <a:ext cx="142876" cy="142876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2" name="Прямая соединительная линия 51"/>
            <p:cNvCxnSpPr/>
            <p:nvPr/>
          </p:nvCxnSpPr>
          <p:spPr>
            <a:xfrm rot="10800000" flipV="1">
              <a:off x="8577358" y="6481744"/>
              <a:ext cx="579343" cy="20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Google Shape;228;p27"/>
          <p:cNvSpPr txBox="1">
            <a:spLocks/>
          </p:cNvSpPr>
          <p:nvPr/>
        </p:nvSpPr>
        <p:spPr>
          <a:xfrm>
            <a:off x="5072066" y="5391320"/>
            <a:ext cx="3500462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120,6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4" name="Google Shape;234;p27"/>
          <p:cNvSpPr/>
          <p:nvPr/>
        </p:nvSpPr>
        <p:spPr>
          <a:xfrm rot="10800000">
            <a:off x="8577357" y="574851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633262" y="584897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6" name="Google Shape;228;p27"/>
          <p:cNvSpPr txBox="1">
            <a:spLocks/>
          </p:cNvSpPr>
          <p:nvPr/>
        </p:nvSpPr>
        <p:spPr>
          <a:xfrm>
            <a:off x="5072066" y="6002864"/>
            <a:ext cx="3500462" cy="772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75,1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7" name="Google Shape;234;p27"/>
          <p:cNvSpPr/>
          <p:nvPr/>
        </p:nvSpPr>
        <p:spPr>
          <a:xfrm rot="10800000">
            <a:off x="8577357" y="623686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633263" y="633732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2643182"/>
            <a:ext cx="77867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400" dirty="0" smtClean="0"/>
              <a:t> Муниципальный проект, связанный с реализацией регионального проекта     «Модернизация инфраструктуры сферы культуры»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/>
              <a:t> Комплекс процессных мероприятий «Комплексное развитие культуры и искусства»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/>
              <a:t> Комплекс процессных мероприятий «Развитие туристического кластера Шекснинского муниципального района»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/>
              <a:t> Комплекс процессных мероприятий «Развитие образование в сфере культуры и искусства»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/>
              <a:t> Комплекс процессных мероприятий «Обеспечение условий реализации муниципальной программы»</a:t>
            </a:r>
          </a:p>
        </p:txBody>
      </p:sp>
      <p:sp>
        <p:nvSpPr>
          <p:cNvPr id="40" name="Google Shape;399;p38"/>
          <p:cNvSpPr/>
          <p:nvPr/>
        </p:nvSpPr>
        <p:spPr>
          <a:xfrm>
            <a:off x="7858148" y="3929066"/>
            <a:ext cx="1071570" cy="357190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41" name="Google Shape;399;p38"/>
          <p:cNvSpPr/>
          <p:nvPr/>
        </p:nvSpPr>
        <p:spPr>
          <a:xfrm>
            <a:off x="7858148" y="4357694"/>
            <a:ext cx="1071570" cy="357190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858148" y="264318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10,3</a:t>
            </a:r>
            <a:endParaRPr lang="ru-RU" b="1" dirty="0"/>
          </a:p>
        </p:txBody>
      </p:sp>
      <p:sp>
        <p:nvSpPr>
          <p:cNvPr id="60" name="Google Shape;399;p38"/>
          <p:cNvSpPr/>
          <p:nvPr/>
        </p:nvSpPr>
        <p:spPr>
          <a:xfrm>
            <a:off x="7858148" y="3071810"/>
            <a:ext cx="1071570" cy="357190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endParaRPr lang="ru-RU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7858148" y="307181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r>
              <a:rPr lang="ru-RU" b="1" dirty="0" smtClean="0"/>
              <a:t>93,1</a:t>
            </a:r>
            <a:endParaRPr lang="ru-RU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7858148" y="350043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dirty="0" smtClean="0"/>
              <a:t>   </a:t>
            </a:r>
            <a:r>
              <a:rPr lang="ru-RU" b="1" dirty="0" smtClean="0"/>
              <a:t>0,1</a:t>
            </a:r>
            <a:endParaRPr lang="ru-RU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7786710" y="392906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dirty="0" smtClean="0"/>
              <a:t>  </a:t>
            </a:r>
            <a:r>
              <a:rPr lang="ru-RU" b="1" dirty="0" smtClean="0"/>
              <a:t>17,4</a:t>
            </a:r>
            <a:endParaRPr lang="ru-RU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7858148" y="435769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r>
              <a:rPr lang="ru-RU" dirty="0" smtClean="0"/>
              <a:t>  </a:t>
            </a:r>
            <a:r>
              <a:rPr lang="ru-RU" b="1" dirty="0" smtClean="0"/>
              <a:t>5,2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29098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oogle Shape;199;p24"/>
          <p:cNvGraphicFramePr/>
          <p:nvPr>
            <p:extLst>
              <p:ext uri="{D42A27DB-BD31-4B8C-83A1-F6EECF244321}">
                <p14:modId xmlns:p14="http://schemas.microsoft.com/office/powerpoint/2010/main" xmlns="" val="2387466340"/>
              </p:ext>
            </p:extLst>
          </p:nvPr>
        </p:nvGraphicFramePr>
        <p:xfrm>
          <a:off x="683568" y="2989875"/>
          <a:ext cx="7848871" cy="321374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816994"/>
                <a:gridCol w="1343959"/>
                <a:gridCol w="1343959"/>
                <a:gridCol w="1343959"/>
              </a:tblGrid>
              <a:tr h="501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2025 г.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2024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2027 г.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400" baseline="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 посещений библиотек 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(на 1 жителя в год) в целом по району</a:t>
                      </a:r>
                      <a:r>
                        <a:rPr lang="ru-RU" sz="140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, %</a:t>
                      </a:r>
                      <a:endParaRPr lang="ru-RU" sz="1400" dirty="0">
                        <a:solidFill>
                          <a:schemeClr val="accent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Количество посещений организаций</a:t>
                      </a:r>
                      <a:r>
                        <a:rPr lang="ru-RU" sz="1400" baseline="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 культуры по отношению к уровню 2010г., %</a:t>
                      </a:r>
                      <a:endParaRPr lang="ru-RU" sz="1400" dirty="0">
                        <a:solidFill>
                          <a:schemeClr val="accent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Доля детей в возрасте от 5 до 18 лет, обучающихся по общеобразовательным программам в сфере культуры и искусства, в общей численности учащихся детей этого возраста, %</a:t>
                      </a:r>
                      <a:endParaRPr lang="ru-RU" sz="1400" dirty="0">
                        <a:solidFill>
                          <a:schemeClr val="accent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Количество посетителей района 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(туристов и экскурсантов)</a:t>
                      </a:r>
                      <a:r>
                        <a:rPr lang="ru-RU" sz="1400" baseline="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, тыс.чел.</a:t>
                      </a:r>
                      <a:endParaRPr lang="ru-RU" sz="1400" dirty="0">
                        <a:solidFill>
                          <a:schemeClr val="accent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59,5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65,6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3648" y="1643050"/>
            <a:ext cx="5526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Сведения о достижении значений показателей (индикаторов)</a:t>
            </a:r>
          </a:p>
        </p:txBody>
      </p:sp>
      <p:sp>
        <p:nvSpPr>
          <p:cNvPr id="18" name="Google Shape;267;p29"/>
          <p:cNvSpPr/>
          <p:nvPr/>
        </p:nvSpPr>
        <p:spPr>
          <a:xfrm>
            <a:off x="636627" y="1810731"/>
            <a:ext cx="568200" cy="51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!</a:t>
            </a:r>
            <a:endParaRPr sz="2400">
              <a:solidFill>
                <a:schemeClr val="bg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93307"/>
            <a:ext cx="9151620" cy="10081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Arial"/>
                <a:cs typeface="Arial"/>
                <a:sym typeface="Arial"/>
              </a:rPr>
              <a:t>Муниципальная программа «Сохранение и развитие   </a:t>
            </a:r>
            <a:b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Arial"/>
                <a:cs typeface="Arial"/>
                <a:sym typeface="Arial"/>
              </a:rPr>
            </a:b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Arial"/>
                <a:cs typeface="Arial"/>
                <a:sym typeface="Arial"/>
              </a:rPr>
              <a:t>культурного потенциала, развитие туристского кластера </a:t>
            </a:r>
            <a:b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Arial"/>
                <a:cs typeface="Arial"/>
                <a:sym typeface="Arial"/>
              </a:rPr>
            </a:b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Arial"/>
                <a:cs typeface="Arial"/>
                <a:sym typeface="Arial"/>
              </a:rPr>
              <a:t>в Шекснинском муниципальном районе»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434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6707"/>
            <a:ext cx="9151620" cy="100811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1"/>
                </a:solidFill>
              </a:rPr>
              <a:t>Муниципальная программа «Развитие физической культуры </a:t>
            </a:r>
            <a:br>
              <a:rPr lang="ru-RU" sz="2000" b="1" dirty="0" smtClean="0">
                <a:solidFill>
                  <a:schemeClr val="accent1"/>
                </a:solidFill>
              </a:rPr>
            </a:br>
            <a:r>
              <a:rPr lang="ru-RU" sz="2000" b="1" dirty="0" smtClean="0">
                <a:solidFill>
                  <a:schemeClr val="accent1"/>
                </a:solidFill>
              </a:rPr>
              <a:t>и спорта, повышение эффективности реализации молодежной политики в Шекснинском муниципальном районе»</a:t>
            </a:r>
            <a:endParaRPr lang="ru-RU" sz="18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0" y="2428868"/>
            <a:ext cx="7929586" cy="2857520"/>
          </a:xfrm>
        </p:spPr>
        <p:txBody>
          <a:bodyPr/>
          <a:lstStyle/>
          <a:p>
            <a:pPr marL="0" indent="0" fontAlgn="auto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 Муниципальный проект «Развитие спорта высших достижений, системы подготовки спортивного резерва и массового спорта в Вологодской области» </a:t>
            </a:r>
          </a:p>
          <a:p>
            <a:pPr marL="0" indent="0" fontAlgn="auto">
              <a:spcBef>
                <a:spcPts val="0"/>
              </a:spcBef>
              <a:buClr>
                <a:schemeClr val="accent1"/>
              </a:buClr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0" indent="0" fontAlgn="auto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 Муниципальный проект</a:t>
            </a:r>
            <a:r>
              <a:rPr lang="ru-RU" sz="1400" dirty="0" smtClean="0"/>
              <a:t> «Развитие инфраструктуры и укрепление материально-технической базы спортивных объектов муниципальной собственности»</a:t>
            </a:r>
          </a:p>
          <a:p>
            <a:pPr marL="0" indent="0" fontAlgn="auto">
              <a:spcBef>
                <a:spcPts val="0"/>
              </a:spcBef>
              <a:buClr>
                <a:schemeClr val="accent1"/>
              </a:buClr>
              <a:buNone/>
            </a:pPr>
            <a:endParaRPr lang="ru-RU" sz="1400" dirty="0" smtClean="0"/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 Комплекс процессных мероприятий «Развитие физической культуры и спорта в Шекснинском муниципальном районе»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 Комплекс процессных мероприятий «Повышение эффективности реализации молодежной политики в Шекснинском муниципальном районе»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0" name="Текст 5"/>
          <p:cNvSpPr>
            <a:spLocks noGrp="1"/>
          </p:cNvSpPr>
          <p:nvPr>
            <p:ph type="body" idx="4294967295"/>
          </p:nvPr>
        </p:nvSpPr>
        <p:spPr>
          <a:xfrm>
            <a:off x="500035" y="1000125"/>
            <a:ext cx="8643966" cy="1071563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Цель:</a:t>
            </a:r>
            <a:endParaRPr lang="ru-RU" sz="1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500" dirty="0" smtClean="0">
                <a:solidFill>
                  <a:schemeClr val="tx1"/>
                </a:solidFill>
              </a:rPr>
              <a:t>создание благоприятных условий для развития физической культуры и спорта,                     содействие социальному, культурному, духовному  развитию молодежи</a:t>
            </a:r>
          </a:p>
        </p:txBody>
      </p:sp>
      <p:sp>
        <p:nvSpPr>
          <p:cNvPr id="43" name="Google Shape;228;p27"/>
          <p:cNvSpPr txBox="1">
            <a:spLocks/>
          </p:cNvSpPr>
          <p:nvPr/>
        </p:nvSpPr>
        <p:spPr>
          <a:xfrm>
            <a:off x="555018" y="5357826"/>
            <a:ext cx="344547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fontAlgn="auto"/>
            <a:r>
              <a:rPr lang="ru-RU" sz="3600" b="1" kern="0" dirty="0" smtClean="0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94,0 млн.руб.</a:t>
            </a:r>
            <a:endParaRPr lang="en" sz="3600" b="1" kern="0" dirty="0">
              <a:solidFill>
                <a:schemeClr val="accent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4" name="Google Shape;229;p27"/>
          <p:cNvSpPr txBox="1">
            <a:spLocks/>
          </p:cNvSpPr>
          <p:nvPr/>
        </p:nvSpPr>
        <p:spPr>
          <a:xfrm>
            <a:off x="2928926" y="5286388"/>
            <a:ext cx="5643602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r" fontAlgn="auto">
              <a:buNone/>
            </a:pPr>
            <a:r>
              <a:rPr lang="ru-RU" sz="1600" i="1" kern="0" dirty="0" smtClean="0"/>
              <a:t>в т.ч. </a:t>
            </a:r>
            <a:r>
              <a:rPr lang="ru-RU" sz="1600" i="1" kern="0" dirty="0"/>
              <a:t>б</a:t>
            </a:r>
            <a:r>
              <a:rPr lang="ru-RU" sz="1600" i="1" kern="0" dirty="0" smtClean="0"/>
              <a:t>езвозмездных поступлений 6,4 млн.руб.</a:t>
            </a:r>
            <a:endParaRPr lang="en-US" sz="1600" i="1" kern="0" dirty="0"/>
          </a:p>
        </p:txBody>
      </p:sp>
      <p:sp>
        <p:nvSpPr>
          <p:cNvPr id="45" name="Google Shape;234;p27"/>
          <p:cNvSpPr/>
          <p:nvPr/>
        </p:nvSpPr>
        <p:spPr>
          <a:xfrm>
            <a:off x="0" y="5691021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46" name="Google Shape;228;p27"/>
          <p:cNvSpPr txBox="1">
            <a:spLocks/>
          </p:cNvSpPr>
          <p:nvPr/>
        </p:nvSpPr>
        <p:spPr>
          <a:xfrm>
            <a:off x="5072066" y="4660410"/>
            <a:ext cx="3500462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80,8 млн.руб.</a:t>
            </a:r>
            <a:endParaRPr lang="en" sz="3600" b="1" kern="0" dirty="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7" name="Google Shape;234;p27"/>
          <p:cNvSpPr/>
          <p:nvPr/>
        </p:nvSpPr>
        <p:spPr>
          <a:xfrm rot="10800000">
            <a:off x="8577357" y="501760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71470" y="578645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2024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633261" y="511806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2025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4" name="Группа 49"/>
          <p:cNvGrpSpPr/>
          <p:nvPr/>
        </p:nvGrpSpPr>
        <p:grpSpPr>
          <a:xfrm>
            <a:off x="8577358" y="5527158"/>
            <a:ext cx="638080" cy="142876"/>
            <a:chOff x="8577358" y="6410325"/>
            <a:chExt cx="638080" cy="142876"/>
          </a:xfrm>
        </p:grpSpPr>
        <p:sp>
          <p:nvSpPr>
            <p:cNvPr id="51" name="Блок-схема: узел 50"/>
            <p:cNvSpPr/>
            <p:nvPr/>
          </p:nvSpPr>
          <p:spPr>
            <a:xfrm>
              <a:off x="9072562" y="6410325"/>
              <a:ext cx="142876" cy="142876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2" name="Прямая соединительная линия 51"/>
            <p:cNvCxnSpPr/>
            <p:nvPr/>
          </p:nvCxnSpPr>
          <p:spPr>
            <a:xfrm rot="10800000" flipV="1">
              <a:off x="8577358" y="6481744"/>
              <a:ext cx="579343" cy="20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Google Shape;228;p27"/>
          <p:cNvSpPr txBox="1">
            <a:spLocks/>
          </p:cNvSpPr>
          <p:nvPr/>
        </p:nvSpPr>
        <p:spPr>
          <a:xfrm>
            <a:off x="5286380" y="5391320"/>
            <a:ext cx="328614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82,8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4" name="Google Shape;234;p27"/>
          <p:cNvSpPr/>
          <p:nvPr/>
        </p:nvSpPr>
        <p:spPr>
          <a:xfrm rot="10800000">
            <a:off x="8577357" y="574851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633262" y="584897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6" name="Google Shape;228;p27"/>
          <p:cNvSpPr txBox="1">
            <a:spLocks/>
          </p:cNvSpPr>
          <p:nvPr/>
        </p:nvSpPr>
        <p:spPr>
          <a:xfrm>
            <a:off x="5357818" y="6094230"/>
            <a:ext cx="3214710" cy="680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81,8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7" name="Google Shape;234;p27"/>
          <p:cNvSpPr/>
          <p:nvPr/>
        </p:nvSpPr>
        <p:spPr>
          <a:xfrm rot="10800000">
            <a:off x="8577357" y="623686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633263" y="633732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929586" y="1928802"/>
            <a:ext cx="1071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млн.руб.</a:t>
            </a:r>
            <a:endParaRPr lang="ru-RU" sz="14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8110860" y="2786058"/>
            <a:ext cx="1033140" cy="52545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8112826" y="3357562"/>
            <a:ext cx="1033140" cy="50006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0" name="Google Shape;399;p38"/>
          <p:cNvSpPr/>
          <p:nvPr/>
        </p:nvSpPr>
        <p:spPr>
          <a:xfrm>
            <a:off x="7929586" y="2428868"/>
            <a:ext cx="1000125" cy="509208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>
                <a:solidFill>
                  <a:schemeClr val="dk1"/>
                </a:solidFill>
              </a:rPr>
              <a:t>3,6</a:t>
            </a:r>
            <a:endParaRPr sz="1600" b="1">
              <a:solidFill>
                <a:schemeClr val="dk1"/>
              </a:solidFill>
            </a:endParaRPr>
          </a:p>
        </p:txBody>
      </p:sp>
      <p:sp>
        <p:nvSpPr>
          <p:cNvPr id="59" name="Google Shape;399;p38"/>
          <p:cNvSpPr/>
          <p:nvPr/>
        </p:nvSpPr>
        <p:spPr>
          <a:xfrm>
            <a:off x="7929586" y="3071810"/>
            <a:ext cx="1000125" cy="509208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>
                <a:solidFill>
                  <a:schemeClr val="dk1"/>
                </a:solidFill>
              </a:rPr>
              <a:t>1,7</a:t>
            </a:r>
            <a:endParaRPr sz="1600" b="1">
              <a:solidFill>
                <a:schemeClr val="dk1"/>
              </a:solidFill>
            </a:endParaRPr>
          </a:p>
        </p:txBody>
      </p:sp>
      <p:sp>
        <p:nvSpPr>
          <p:cNvPr id="62" name="Google Shape;399;p38"/>
          <p:cNvSpPr/>
          <p:nvPr/>
        </p:nvSpPr>
        <p:spPr>
          <a:xfrm>
            <a:off x="7929586" y="3714752"/>
            <a:ext cx="1000125" cy="500066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>
                <a:solidFill>
                  <a:schemeClr val="dk1"/>
                </a:solidFill>
              </a:rPr>
              <a:t>74,7</a:t>
            </a:r>
            <a:endParaRPr sz="1600" b="1">
              <a:solidFill>
                <a:schemeClr val="dk1"/>
              </a:solidFill>
            </a:endParaRPr>
          </a:p>
        </p:txBody>
      </p:sp>
      <p:sp>
        <p:nvSpPr>
          <p:cNvPr id="65" name="Google Shape;399;p38"/>
          <p:cNvSpPr/>
          <p:nvPr/>
        </p:nvSpPr>
        <p:spPr>
          <a:xfrm>
            <a:off x="7929586" y="4357694"/>
            <a:ext cx="1000125" cy="509208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>
                <a:solidFill>
                  <a:schemeClr val="dk1"/>
                </a:solidFill>
              </a:rPr>
              <a:t>0,8</a:t>
            </a:r>
            <a:endParaRPr sz="1600" b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098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665163"/>
            <a:ext cx="9144000" cy="503237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1"/>
                </a:solidFill>
              </a:rPr>
              <a:t>Муниципальная программа «Развитие физической культуры </a:t>
            </a:r>
            <a:br>
              <a:rPr lang="ru-RU" sz="2000" b="1" dirty="0">
                <a:solidFill>
                  <a:schemeClr val="accent1"/>
                </a:solidFill>
              </a:rPr>
            </a:br>
            <a:r>
              <a:rPr lang="ru-RU" sz="2000" b="1" dirty="0">
                <a:solidFill>
                  <a:schemeClr val="accent1"/>
                </a:solidFill>
              </a:rPr>
              <a:t>и спорта, повышение эффективности реализации молодежной политики в Шекснинском муниципальном </a:t>
            </a:r>
            <a:r>
              <a:rPr lang="ru-RU" sz="2000" b="1" dirty="0" smtClean="0">
                <a:solidFill>
                  <a:schemeClr val="accent1"/>
                </a:solidFill>
              </a:rPr>
              <a:t>районе»</a:t>
            </a:r>
            <a:endParaRPr lang="ru-RU" sz="1600" b="1" dirty="0">
              <a:solidFill>
                <a:schemeClr val="accent1"/>
              </a:solidFill>
              <a:latin typeface="+mn-lt"/>
            </a:endParaRPr>
          </a:p>
        </p:txBody>
      </p:sp>
      <p:graphicFrame>
        <p:nvGraphicFramePr>
          <p:cNvPr id="14" name="Google Shape;199;p24"/>
          <p:cNvGraphicFramePr/>
          <p:nvPr>
            <p:extLst>
              <p:ext uri="{D42A27DB-BD31-4B8C-83A1-F6EECF244321}">
                <p14:modId xmlns:p14="http://schemas.microsoft.com/office/powerpoint/2010/main" xmlns="" val="3734345719"/>
              </p:ext>
            </p:extLst>
          </p:nvPr>
        </p:nvGraphicFramePr>
        <p:xfrm>
          <a:off x="683568" y="3011202"/>
          <a:ext cx="7848872" cy="239078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514420"/>
                <a:gridCol w="1405768"/>
                <a:gridCol w="1464342"/>
                <a:gridCol w="1464342"/>
              </a:tblGrid>
              <a:tr h="501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2025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2026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2027 г.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accent1"/>
                          </a:solidFill>
                        </a:rPr>
                        <a:t>Доля населения систематически занимающегося физической культурой и спортом,</a:t>
                      </a:r>
                      <a:r>
                        <a:rPr lang="ru-RU" sz="1400" b="0" baseline="0" dirty="0" smtClean="0">
                          <a:solidFill>
                            <a:schemeClr val="accent1"/>
                          </a:solidFill>
                        </a:rPr>
                        <a:t> в общей численности населения,</a:t>
                      </a:r>
                      <a:r>
                        <a:rPr lang="ru-RU" sz="1400" b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ru-RU" sz="1400" b="0" baseline="0" dirty="0" smtClean="0">
                          <a:solidFill>
                            <a:schemeClr val="accent1"/>
                          </a:solidFill>
                        </a:rPr>
                        <a:t>%</a:t>
                      </a:r>
                      <a:endParaRPr lang="ru-RU" sz="14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accent1"/>
                          </a:solidFill>
                        </a:rPr>
                        <a:t>Количество мероприятий реализованных с участием молодежных общественных организаций, </a:t>
                      </a:r>
                      <a:r>
                        <a:rPr lang="ru-RU" sz="1400" b="0" baseline="0" dirty="0" smtClean="0">
                          <a:solidFill>
                            <a:schemeClr val="accent1"/>
                          </a:solidFill>
                        </a:rPr>
                        <a:t>%</a:t>
                      </a:r>
                      <a:endParaRPr lang="ru-RU" sz="14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3648" y="1643050"/>
            <a:ext cx="5526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Сведения о достижении значений показателей (индикаторов)</a:t>
            </a:r>
          </a:p>
        </p:txBody>
      </p:sp>
      <p:sp>
        <p:nvSpPr>
          <p:cNvPr id="8" name="Google Shape;267;p29"/>
          <p:cNvSpPr/>
          <p:nvPr/>
        </p:nvSpPr>
        <p:spPr>
          <a:xfrm>
            <a:off x="636627" y="1799606"/>
            <a:ext cx="568200" cy="51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!</a:t>
            </a:r>
            <a:endParaRPr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336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0608"/>
            <a:ext cx="9151620" cy="93610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/>
                </a:solidFill>
              </a:rPr>
              <a:t/>
            </a:r>
            <a:br>
              <a:rPr lang="ru-RU" sz="2400" b="1" dirty="0">
                <a:solidFill>
                  <a:schemeClr val="accent1"/>
                </a:solidFill>
              </a:rPr>
            </a:br>
            <a:r>
              <a:rPr lang="ru-RU" sz="2400" b="1" dirty="0" smtClean="0">
                <a:solidFill>
                  <a:schemeClr val="accent1"/>
                </a:solidFill>
              </a:rPr>
              <a:t>Муниципальная </a:t>
            </a:r>
            <a:r>
              <a:rPr lang="ru-RU" sz="2400" b="1" dirty="0">
                <a:solidFill>
                  <a:schemeClr val="accent1"/>
                </a:solidFill>
              </a:rPr>
              <a:t>программа </a:t>
            </a:r>
            <a:br>
              <a:rPr lang="ru-RU" sz="2400" b="1" dirty="0">
                <a:solidFill>
                  <a:schemeClr val="accent1"/>
                </a:solidFill>
              </a:rPr>
            </a:br>
            <a:r>
              <a:rPr lang="ru-RU" sz="2400" b="1" dirty="0">
                <a:solidFill>
                  <a:schemeClr val="accent1"/>
                </a:solidFill>
              </a:rPr>
              <a:t>«Социальная поддержка </a:t>
            </a:r>
            <a:r>
              <a:rPr lang="ru-RU" sz="2400" b="1" dirty="0" smtClean="0">
                <a:solidFill>
                  <a:schemeClr val="accent1"/>
                </a:solidFill>
              </a:rPr>
              <a:t>граждан»</a:t>
            </a:r>
            <a:endParaRPr lang="ru-RU" sz="24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67544" y="1048156"/>
            <a:ext cx="8104984" cy="952084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Цель:</a:t>
            </a:r>
            <a:endParaRPr lang="ru-RU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создание условий для повышения </a:t>
            </a:r>
            <a:r>
              <a:rPr lang="ru-RU" sz="1600" dirty="0" smtClean="0">
                <a:solidFill>
                  <a:schemeClr val="tx1"/>
                </a:solidFill>
              </a:rPr>
              <a:t>уровня и </a:t>
            </a:r>
            <a:r>
              <a:rPr lang="ru-RU" sz="1600" dirty="0">
                <a:solidFill>
                  <a:schemeClr val="tx1"/>
                </a:solidFill>
              </a:rPr>
              <a:t>качества жизни </a:t>
            </a:r>
            <a:r>
              <a:rPr lang="ru-RU" sz="1600" dirty="0" smtClean="0">
                <a:solidFill>
                  <a:schemeClr val="tx1"/>
                </a:solidFill>
              </a:rPr>
              <a:t>граждан в </a:t>
            </a:r>
            <a:r>
              <a:rPr lang="ru-RU" sz="1600" dirty="0">
                <a:solidFill>
                  <a:schemeClr val="tx1"/>
                </a:solidFill>
              </a:rPr>
              <a:t>районе</a:t>
            </a:r>
          </a:p>
        </p:txBody>
      </p:sp>
      <p:sp>
        <p:nvSpPr>
          <p:cNvPr id="57" name="Текст 5"/>
          <p:cNvSpPr txBox="1">
            <a:spLocks/>
          </p:cNvSpPr>
          <p:nvPr/>
        </p:nvSpPr>
        <p:spPr>
          <a:xfrm>
            <a:off x="467544" y="1833974"/>
            <a:ext cx="8676456" cy="32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Lato"/>
              <a:buChar char="▷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fontAlgn="auto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endParaRPr lang="ru-RU" sz="1600" kern="0" dirty="0" smtClean="0">
              <a:solidFill>
                <a:schemeClr val="tx1"/>
              </a:solidFill>
            </a:endParaRPr>
          </a:p>
          <a:p>
            <a:pPr marL="0" indent="0" fontAlgn="auto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endParaRPr lang="ru-RU" sz="1600" kern="0" dirty="0" smtClean="0">
              <a:solidFill>
                <a:schemeClr val="tx1"/>
              </a:solidFill>
            </a:endParaRPr>
          </a:p>
          <a:p>
            <a:pPr marL="0" indent="0" fontAlgn="auto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600" kern="0" dirty="0" smtClean="0">
                <a:solidFill>
                  <a:schemeClr val="tx1"/>
                </a:solidFill>
              </a:rPr>
              <a:t> Комплекс процессных мероприятий «Предоставление мер социальной </a:t>
            </a:r>
          </a:p>
          <a:p>
            <a:pPr marL="0" indent="0" fontAlgn="auto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600" kern="0" dirty="0" smtClean="0">
                <a:solidFill>
                  <a:schemeClr val="tx1"/>
                </a:solidFill>
              </a:rPr>
              <a:t>поддержки отдельным категориям граждан»</a:t>
            </a:r>
          </a:p>
          <a:p>
            <a:pPr marL="0" indent="0" fontAlgn="auto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endParaRPr lang="ru-RU" sz="1400" kern="0" dirty="0" smtClean="0">
              <a:solidFill>
                <a:schemeClr val="tx1"/>
              </a:solidFill>
            </a:endParaRPr>
          </a:p>
          <a:p>
            <a:pPr marL="0" indent="0" fontAlgn="auto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kern="0" dirty="0" smtClean="0">
                <a:solidFill>
                  <a:schemeClr val="tx1"/>
                </a:solidFill>
              </a:rPr>
              <a:t> </a:t>
            </a:r>
            <a:r>
              <a:rPr lang="ru-RU" sz="1600" kern="0" dirty="0" smtClean="0">
                <a:solidFill>
                  <a:schemeClr val="tx1"/>
                </a:solidFill>
              </a:rPr>
              <a:t>Комплекс процессных мероприятий «Обеспечение реализации                               муниципальной программы «Социальная поддержка граждан»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None/>
            </a:pPr>
            <a:endParaRPr lang="ru-RU" sz="1400" kern="0" dirty="0" smtClean="0">
              <a:solidFill>
                <a:schemeClr val="tx1"/>
              </a:solidFill>
            </a:endParaRPr>
          </a:p>
          <a:p>
            <a:pPr marL="0" indent="0" fontAlgn="auto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kern="0" dirty="0" smtClean="0">
                <a:solidFill>
                  <a:schemeClr val="tx1"/>
                </a:solidFill>
              </a:rPr>
              <a:t> </a:t>
            </a:r>
            <a:r>
              <a:rPr lang="ru-RU" sz="1600" kern="0" dirty="0" smtClean="0">
                <a:solidFill>
                  <a:schemeClr val="tx1"/>
                </a:solidFill>
              </a:rPr>
              <a:t>Комплекс процессных мероприятий «Поддержка социально </a:t>
            </a:r>
          </a:p>
          <a:p>
            <a:pPr marL="0" indent="0" fontAlgn="auto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600" kern="0" dirty="0" smtClean="0">
                <a:solidFill>
                  <a:schemeClr val="tx1"/>
                </a:solidFill>
              </a:rPr>
              <a:t>ориентированных некоммерческих организаций на территории </a:t>
            </a:r>
          </a:p>
          <a:p>
            <a:pPr marL="0" indent="0" fontAlgn="auto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600" kern="0" dirty="0" smtClean="0">
                <a:solidFill>
                  <a:schemeClr val="tx1"/>
                </a:solidFill>
              </a:rPr>
              <a:t>Шекснинского муниципального района»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endParaRPr lang="ru-RU" sz="1400" kern="0" dirty="0" smtClean="0">
              <a:solidFill>
                <a:schemeClr val="tx1"/>
              </a:solidFill>
            </a:endParaRPr>
          </a:p>
        </p:txBody>
      </p:sp>
      <p:sp>
        <p:nvSpPr>
          <p:cNvPr id="19" name="Google Shape;228;p27"/>
          <p:cNvSpPr txBox="1">
            <a:spLocks/>
          </p:cNvSpPr>
          <p:nvPr/>
        </p:nvSpPr>
        <p:spPr>
          <a:xfrm>
            <a:off x="555018" y="5357826"/>
            <a:ext cx="344547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fontAlgn="auto"/>
            <a:r>
              <a:rPr lang="ru-RU" sz="3600" b="1" kern="0" dirty="0" smtClean="0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91,9 млн.руб.</a:t>
            </a:r>
            <a:endParaRPr lang="en" sz="3600" b="1" kern="0" dirty="0">
              <a:solidFill>
                <a:schemeClr val="accent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" name="Google Shape;229;p27"/>
          <p:cNvSpPr txBox="1">
            <a:spLocks/>
          </p:cNvSpPr>
          <p:nvPr/>
        </p:nvSpPr>
        <p:spPr>
          <a:xfrm>
            <a:off x="2928926" y="5286388"/>
            <a:ext cx="5643602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r" fontAlgn="auto">
              <a:buNone/>
            </a:pPr>
            <a:r>
              <a:rPr lang="ru-RU" sz="1600" i="1" kern="0" dirty="0" smtClean="0"/>
              <a:t>в т.ч. </a:t>
            </a:r>
            <a:r>
              <a:rPr lang="ru-RU" sz="1600" i="1" kern="0" dirty="0"/>
              <a:t>б</a:t>
            </a:r>
            <a:r>
              <a:rPr lang="ru-RU" sz="1600" i="1" kern="0" dirty="0" smtClean="0"/>
              <a:t>езвозмездные поступления 3,5 млн.руб.</a:t>
            </a:r>
            <a:endParaRPr lang="en-US" sz="1600" i="1" kern="0" dirty="0"/>
          </a:p>
        </p:txBody>
      </p:sp>
      <p:sp>
        <p:nvSpPr>
          <p:cNvPr id="21" name="Google Shape;234;p27"/>
          <p:cNvSpPr/>
          <p:nvPr/>
        </p:nvSpPr>
        <p:spPr>
          <a:xfrm>
            <a:off x="0" y="5691021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2" name="Google Shape;228;p27"/>
          <p:cNvSpPr txBox="1">
            <a:spLocks/>
          </p:cNvSpPr>
          <p:nvPr/>
        </p:nvSpPr>
        <p:spPr>
          <a:xfrm>
            <a:off x="5072066" y="4660410"/>
            <a:ext cx="3500462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34,8 млн.руб.</a:t>
            </a:r>
            <a:endParaRPr lang="en" sz="3600" b="1" kern="0" dirty="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" name="Google Shape;234;p27"/>
          <p:cNvSpPr/>
          <p:nvPr/>
        </p:nvSpPr>
        <p:spPr>
          <a:xfrm rot="10800000">
            <a:off x="8577357" y="501760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71470" y="578645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2024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33261" y="511806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2025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26" name="Группа 49"/>
          <p:cNvGrpSpPr/>
          <p:nvPr/>
        </p:nvGrpSpPr>
        <p:grpSpPr>
          <a:xfrm>
            <a:off x="8577358" y="5527158"/>
            <a:ext cx="638080" cy="142876"/>
            <a:chOff x="8577358" y="6410325"/>
            <a:chExt cx="638080" cy="142876"/>
          </a:xfrm>
        </p:grpSpPr>
        <p:sp>
          <p:nvSpPr>
            <p:cNvPr id="27" name="Блок-схема: узел 26"/>
            <p:cNvSpPr/>
            <p:nvPr/>
          </p:nvSpPr>
          <p:spPr>
            <a:xfrm>
              <a:off x="9072562" y="6410325"/>
              <a:ext cx="142876" cy="142876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10800000" flipV="1">
              <a:off x="8577358" y="6481744"/>
              <a:ext cx="579343" cy="20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Google Shape;228;p27"/>
          <p:cNvSpPr txBox="1">
            <a:spLocks/>
          </p:cNvSpPr>
          <p:nvPr/>
        </p:nvSpPr>
        <p:spPr>
          <a:xfrm>
            <a:off x="5286380" y="5391320"/>
            <a:ext cx="328614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17,4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Google Shape;234;p27"/>
          <p:cNvSpPr/>
          <p:nvPr/>
        </p:nvSpPr>
        <p:spPr>
          <a:xfrm rot="10800000">
            <a:off x="8577357" y="574851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633262" y="584897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Google Shape;228;p27"/>
          <p:cNvSpPr txBox="1">
            <a:spLocks/>
          </p:cNvSpPr>
          <p:nvPr/>
        </p:nvSpPr>
        <p:spPr>
          <a:xfrm>
            <a:off x="5357818" y="6156752"/>
            <a:ext cx="3214710" cy="618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16,0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" name="Google Shape;234;p27"/>
          <p:cNvSpPr/>
          <p:nvPr/>
        </p:nvSpPr>
        <p:spPr>
          <a:xfrm rot="10800000">
            <a:off x="8577357" y="623686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633263" y="633732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110860" y="2407732"/>
            <a:ext cx="1033140" cy="31114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786710" y="2071678"/>
            <a:ext cx="1071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млн.руб.</a:t>
            </a:r>
            <a:endParaRPr lang="ru-RU" sz="14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8110860" y="2727148"/>
            <a:ext cx="1033140" cy="31114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3,8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715272" y="2428868"/>
            <a:ext cx="1285884" cy="4286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31,6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715272" y="3143248"/>
            <a:ext cx="1285884" cy="5715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2,5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786710" y="3929067"/>
            <a:ext cx="1143008" cy="57150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0,7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7" name="Google Shape;399;p38"/>
          <p:cNvSpPr/>
          <p:nvPr/>
        </p:nvSpPr>
        <p:spPr>
          <a:xfrm>
            <a:off x="7929586" y="2428868"/>
            <a:ext cx="1000125" cy="509208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>
                <a:solidFill>
                  <a:schemeClr val="dk1"/>
                </a:solidFill>
              </a:rPr>
              <a:t>31,6</a:t>
            </a:r>
            <a:endParaRPr sz="1600" b="1" dirty="0">
              <a:solidFill>
                <a:schemeClr val="dk1"/>
              </a:solidFill>
            </a:endParaRPr>
          </a:p>
        </p:txBody>
      </p:sp>
      <p:sp>
        <p:nvSpPr>
          <p:cNvPr id="39" name="Google Shape;399;p38"/>
          <p:cNvSpPr/>
          <p:nvPr/>
        </p:nvSpPr>
        <p:spPr>
          <a:xfrm>
            <a:off x="7929586" y="4000504"/>
            <a:ext cx="1000125" cy="509208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>
                <a:solidFill>
                  <a:schemeClr val="dk1"/>
                </a:solidFill>
              </a:rPr>
              <a:t>0,7</a:t>
            </a:r>
            <a:endParaRPr sz="1600" b="1" dirty="0">
              <a:solidFill>
                <a:schemeClr val="dk1"/>
              </a:solidFill>
            </a:endParaRPr>
          </a:p>
        </p:txBody>
      </p:sp>
      <p:sp>
        <p:nvSpPr>
          <p:cNvPr id="41" name="Google Shape;399;p38"/>
          <p:cNvSpPr/>
          <p:nvPr/>
        </p:nvSpPr>
        <p:spPr>
          <a:xfrm>
            <a:off x="7929586" y="3214686"/>
            <a:ext cx="1000125" cy="509208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>
                <a:solidFill>
                  <a:schemeClr val="dk1"/>
                </a:solidFill>
              </a:rPr>
              <a:t>2,5</a:t>
            </a:r>
            <a:endParaRPr sz="1600" b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603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8785225" cy="100806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/>
                </a:solidFill>
              </a:rPr>
              <a:t>Муниципальная программа </a:t>
            </a:r>
            <a:br>
              <a:rPr lang="ru-RU" sz="2400" b="1" dirty="0">
                <a:solidFill>
                  <a:schemeClr val="accent1"/>
                </a:solidFill>
              </a:rPr>
            </a:br>
            <a:r>
              <a:rPr lang="ru-RU" sz="2400" b="1" dirty="0">
                <a:solidFill>
                  <a:schemeClr val="accent1"/>
                </a:solidFill>
              </a:rPr>
              <a:t>«Социальная поддержка </a:t>
            </a:r>
            <a:r>
              <a:rPr lang="ru-RU" sz="2400" b="1" dirty="0" smtClean="0">
                <a:solidFill>
                  <a:schemeClr val="accent1"/>
                </a:solidFill>
              </a:rPr>
              <a:t>граждан»</a:t>
            </a:r>
            <a:endParaRPr lang="ru-RU" sz="1800" b="1" dirty="0">
              <a:solidFill>
                <a:schemeClr val="accent1"/>
              </a:solidFill>
              <a:latin typeface="+mn-lt"/>
            </a:endParaRPr>
          </a:p>
        </p:txBody>
      </p:sp>
      <p:graphicFrame>
        <p:nvGraphicFramePr>
          <p:cNvPr id="14" name="Google Shape;199;p24"/>
          <p:cNvGraphicFramePr/>
          <p:nvPr>
            <p:extLst>
              <p:ext uri="{D42A27DB-BD31-4B8C-83A1-F6EECF244321}">
                <p14:modId xmlns:p14="http://schemas.microsoft.com/office/powerpoint/2010/main" xmlns="" val="739778859"/>
              </p:ext>
            </p:extLst>
          </p:nvPr>
        </p:nvGraphicFramePr>
        <p:xfrm>
          <a:off x="683568" y="3068961"/>
          <a:ext cx="7848872" cy="1860239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514420"/>
                <a:gridCol w="1405768"/>
                <a:gridCol w="1464342"/>
                <a:gridCol w="1464342"/>
              </a:tblGrid>
              <a:tr h="60625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5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2026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7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г.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2699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Количество граждан, получивших меры социальной поддержки ОКГ, чел.</a:t>
                      </a:r>
                      <a:endParaRPr lang="ru-RU" sz="1400" dirty="0">
                        <a:solidFill>
                          <a:schemeClr val="accent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2699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Дол</a:t>
                      </a:r>
                      <a:r>
                        <a:rPr lang="ru-RU" sz="1400" baseline="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я объектов приспособленных к нуждам инвалидов, %</a:t>
                      </a:r>
                      <a:endParaRPr lang="ru-RU" sz="1400" dirty="0">
                        <a:solidFill>
                          <a:schemeClr val="accent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3648" y="1700808"/>
            <a:ext cx="5526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Сведения о достижении значений показателей (индикаторов)</a:t>
            </a:r>
          </a:p>
        </p:txBody>
      </p:sp>
      <p:sp>
        <p:nvSpPr>
          <p:cNvPr id="7" name="Google Shape;267;p29"/>
          <p:cNvSpPr/>
          <p:nvPr/>
        </p:nvSpPr>
        <p:spPr>
          <a:xfrm>
            <a:off x="636627" y="1871219"/>
            <a:ext cx="568200" cy="51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!</a:t>
            </a:r>
            <a:endParaRPr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040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0608"/>
            <a:ext cx="9151620" cy="93610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/>
                </a:solidFill>
              </a:rPr>
              <a:t/>
            </a:r>
            <a:br>
              <a:rPr lang="ru-RU" sz="2400" b="1" dirty="0">
                <a:solidFill>
                  <a:schemeClr val="accent1"/>
                </a:solidFill>
              </a:rPr>
            </a:br>
            <a:r>
              <a:rPr lang="ru-RU" sz="2400" b="1" dirty="0" smtClean="0">
                <a:solidFill>
                  <a:schemeClr val="accent1"/>
                </a:solidFill>
              </a:rPr>
              <a:t>Муниципальная </a:t>
            </a:r>
            <a:r>
              <a:rPr lang="ru-RU" sz="2400" b="1" dirty="0">
                <a:solidFill>
                  <a:schemeClr val="accent1"/>
                </a:solidFill>
              </a:rPr>
              <a:t>программа </a:t>
            </a:r>
            <a:br>
              <a:rPr lang="ru-RU" sz="2400" b="1" dirty="0">
                <a:solidFill>
                  <a:schemeClr val="accent1"/>
                </a:solidFill>
              </a:rPr>
            </a:br>
            <a:r>
              <a:rPr lang="ru-RU" sz="2400" b="1" dirty="0" smtClean="0">
                <a:solidFill>
                  <a:schemeClr val="accent1"/>
                </a:solidFill>
              </a:rPr>
              <a:t>«Дорожная сеть и транспортное обслуживание Шекснинского муниципального района»</a:t>
            </a:r>
            <a:endParaRPr lang="ru-RU" sz="24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67544" y="1048156"/>
            <a:ext cx="8104984" cy="952084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Цель:</a:t>
            </a:r>
            <a:endParaRPr lang="ru-RU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развитие эффективной транспортной и дорожной инфраструктуры района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7" name="Текст 5"/>
          <p:cNvSpPr txBox="1">
            <a:spLocks/>
          </p:cNvSpPr>
          <p:nvPr/>
        </p:nvSpPr>
        <p:spPr>
          <a:xfrm>
            <a:off x="0" y="1714488"/>
            <a:ext cx="9144000" cy="3380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Lato"/>
              <a:buChar char="▷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600"/>
              </a:spcAft>
              <a:buNone/>
            </a:pPr>
            <a:endParaRPr lang="ru-RU" sz="1600" b="1" kern="0" dirty="0" smtClean="0">
              <a:solidFill>
                <a:schemeClr val="tx1"/>
              </a:solidFill>
            </a:endParaRPr>
          </a:p>
          <a:p>
            <a:pPr marL="0" indent="0" fontAlgn="auto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600" kern="0" dirty="0" smtClean="0">
                <a:solidFill>
                  <a:schemeClr val="tx1"/>
                </a:solidFill>
              </a:rPr>
              <a:t> </a:t>
            </a:r>
            <a:r>
              <a:rPr lang="ru-RU" sz="1400" kern="0" dirty="0" smtClean="0">
                <a:solidFill>
                  <a:schemeClr val="tx1"/>
                </a:solidFill>
              </a:rPr>
              <a:t>Муниципальный проект  «Строительство, капитальный ремонт, ремонт и </a:t>
            </a:r>
          </a:p>
          <a:p>
            <a:pPr marL="0" indent="0" fontAlgn="auto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kern="0" dirty="0" smtClean="0">
                <a:solidFill>
                  <a:schemeClr val="tx1"/>
                </a:solidFill>
              </a:rPr>
              <a:t>содержание  автомобильных дорог общего пользования регионального  и местного значения»  </a:t>
            </a:r>
          </a:p>
          <a:p>
            <a:pPr marL="0" indent="0" fontAlgn="auto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kern="0" dirty="0" smtClean="0">
                <a:solidFill>
                  <a:schemeClr val="tx1"/>
                </a:solidFill>
              </a:rPr>
              <a:t>                                                      </a:t>
            </a:r>
            <a:endParaRPr lang="ru-RU" sz="1400" b="1" kern="0" dirty="0" smtClean="0">
              <a:solidFill>
                <a:schemeClr val="tx1"/>
              </a:solidFill>
            </a:endParaRPr>
          </a:p>
          <a:p>
            <a:pPr marL="0" indent="0" fontAlgn="auto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600" kern="0" dirty="0" smtClean="0">
                <a:solidFill>
                  <a:schemeClr val="tx1"/>
                </a:solidFill>
              </a:rPr>
              <a:t> </a:t>
            </a:r>
            <a:r>
              <a:rPr lang="ru-RU" sz="1400" kern="0" dirty="0" smtClean="0">
                <a:solidFill>
                  <a:schemeClr val="tx1"/>
                </a:solidFill>
              </a:rPr>
              <a:t>Муниципальный проект  «Организация транспортного обслуживания населения»</a:t>
            </a:r>
          </a:p>
          <a:p>
            <a:pPr marL="0" indent="0" fontAlgn="auto">
              <a:spcBef>
                <a:spcPts val="0"/>
              </a:spcBef>
              <a:buClr>
                <a:schemeClr val="accent1"/>
              </a:buClr>
              <a:buNone/>
            </a:pPr>
            <a:endParaRPr lang="ru-RU" sz="1400" b="1" kern="0" dirty="0" smtClean="0">
              <a:solidFill>
                <a:schemeClr val="tx1"/>
              </a:solidFill>
              <a:latin typeface="+mn-lt"/>
            </a:endParaRPr>
          </a:p>
          <a:p>
            <a:pPr marL="0" indent="0" fontAlgn="auto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kern="0" dirty="0" smtClean="0">
                <a:solidFill>
                  <a:schemeClr val="tx1"/>
                </a:solidFill>
              </a:rPr>
              <a:t> Муниципальный проект «Муниципальная поддержка транспортных организаций и</a:t>
            </a:r>
          </a:p>
          <a:p>
            <a:pPr marL="0" indent="0" fontAlgn="auto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kern="0" dirty="0" smtClean="0">
                <a:solidFill>
                  <a:schemeClr val="tx1"/>
                </a:solidFill>
              </a:rPr>
              <a:t>индивидуальных предпринимателей»</a:t>
            </a:r>
          </a:p>
          <a:p>
            <a:pPr marL="0" indent="0" fontAlgn="auto">
              <a:spcBef>
                <a:spcPts val="0"/>
              </a:spcBef>
              <a:buClr>
                <a:schemeClr val="accent1"/>
              </a:buClr>
              <a:buNone/>
            </a:pPr>
            <a:endParaRPr lang="ru-RU" sz="1400" b="1" kern="0" dirty="0" smtClean="0">
              <a:solidFill>
                <a:schemeClr val="tx1"/>
              </a:solidFill>
            </a:endParaRPr>
          </a:p>
          <a:p>
            <a:pPr marL="0" indent="0" fontAlgn="auto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kern="0" dirty="0" smtClean="0">
                <a:solidFill>
                  <a:schemeClr val="tx1"/>
                </a:solidFill>
              </a:rPr>
              <a:t> Комплекс процессных мероприятий «Развитие сети автомобильных дорог общего </a:t>
            </a:r>
            <a:endParaRPr lang="ru-RU" sz="1400" kern="0" dirty="0" smtClean="0">
              <a:solidFill>
                <a:schemeClr val="tx1"/>
              </a:solidFill>
            </a:endParaRPr>
          </a:p>
          <a:p>
            <a:pPr marL="0" indent="0" fontAlgn="auto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kern="0" dirty="0" smtClean="0">
                <a:solidFill>
                  <a:schemeClr val="tx1"/>
                </a:solidFill>
              </a:rPr>
              <a:t>пользования </a:t>
            </a:r>
            <a:r>
              <a:rPr lang="ru-RU" sz="1400" kern="0" dirty="0" smtClean="0">
                <a:solidFill>
                  <a:schemeClr val="tx1"/>
                </a:solidFill>
              </a:rPr>
              <a:t>местного значения Шекснинского муниципального района»</a:t>
            </a:r>
            <a:endParaRPr lang="ru-RU" sz="1400" b="1" kern="0" dirty="0" smtClean="0">
              <a:solidFill>
                <a:schemeClr val="tx1"/>
              </a:solidFill>
            </a:endParaRPr>
          </a:p>
          <a:p>
            <a:pPr marL="0" indent="0" fontAlgn="auto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endParaRPr lang="ru-RU" sz="1400" b="1" kern="0" dirty="0" smtClean="0">
              <a:solidFill>
                <a:schemeClr val="tx1"/>
              </a:solidFill>
            </a:endParaRPr>
          </a:p>
        </p:txBody>
      </p:sp>
      <p:sp>
        <p:nvSpPr>
          <p:cNvPr id="19" name="Google Shape;228;p27"/>
          <p:cNvSpPr txBox="1">
            <a:spLocks/>
          </p:cNvSpPr>
          <p:nvPr/>
        </p:nvSpPr>
        <p:spPr>
          <a:xfrm>
            <a:off x="555018" y="5143512"/>
            <a:ext cx="3445478" cy="857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fontAlgn="auto"/>
            <a:r>
              <a:rPr lang="ru-RU" sz="3600" b="1" kern="0" dirty="0" smtClean="0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92,5 млн.руб.</a:t>
            </a:r>
            <a:endParaRPr lang="en" sz="3600" b="1" kern="0" dirty="0">
              <a:solidFill>
                <a:schemeClr val="accent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" name="Google Shape;229;p27"/>
          <p:cNvSpPr txBox="1">
            <a:spLocks/>
          </p:cNvSpPr>
          <p:nvPr/>
        </p:nvSpPr>
        <p:spPr>
          <a:xfrm>
            <a:off x="2928926" y="5286388"/>
            <a:ext cx="5643602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r" fontAlgn="auto">
              <a:buNone/>
            </a:pPr>
            <a:r>
              <a:rPr lang="ru-RU" sz="1600" i="1" kern="0" dirty="0" smtClean="0"/>
              <a:t>в т.ч. </a:t>
            </a:r>
            <a:r>
              <a:rPr lang="ru-RU" sz="1600" i="1" kern="0" dirty="0"/>
              <a:t>б</a:t>
            </a:r>
            <a:r>
              <a:rPr lang="ru-RU" sz="1600" i="1" kern="0" dirty="0" smtClean="0"/>
              <a:t>езвозмездные поступления 29,9 млн.руб.</a:t>
            </a:r>
            <a:endParaRPr lang="en-US" sz="1600" i="1" kern="0" dirty="0"/>
          </a:p>
        </p:txBody>
      </p:sp>
      <p:sp>
        <p:nvSpPr>
          <p:cNvPr id="21" name="Google Shape;234;p27"/>
          <p:cNvSpPr/>
          <p:nvPr/>
        </p:nvSpPr>
        <p:spPr>
          <a:xfrm>
            <a:off x="0" y="5429264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2" name="Google Shape;228;p27"/>
          <p:cNvSpPr txBox="1">
            <a:spLocks/>
          </p:cNvSpPr>
          <p:nvPr/>
        </p:nvSpPr>
        <p:spPr>
          <a:xfrm>
            <a:off x="5072066" y="4572008"/>
            <a:ext cx="3500462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47,6 млн.руб.</a:t>
            </a:r>
            <a:endParaRPr lang="en" sz="3600" b="1" kern="0" dirty="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" name="Google Shape;234;p27"/>
          <p:cNvSpPr/>
          <p:nvPr/>
        </p:nvSpPr>
        <p:spPr>
          <a:xfrm rot="10800000">
            <a:off x="8577357" y="501760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71470" y="5500702"/>
            <a:ext cx="582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2024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33261" y="511806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2025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3" name="Группа 49"/>
          <p:cNvGrpSpPr/>
          <p:nvPr/>
        </p:nvGrpSpPr>
        <p:grpSpPr>
          <a:xfrm>
            <a:off x="8577358" y="5527158"/>
            <a:ext cx="638080" cy="142876"/>
            <a:chOff x="8577358" y="6410325"/>
            <a:chExt cx="638080" cy="142876"/>
          </a:xfrm>
        </p:grpSpPr>
        <p:sp>
          <p:nvSpPr>
            <p:cNvPr id="27" name="Блок-схема: узел 26"/>
            <p:cNvSpPr/>
            <p:nvPr/>
          </p:nvSpPr>
          <p:spPr>
            <a:xfrm>
              <a:off x="9072562" y="6410325"/>
              <a:ext cx="142876" cy="142876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10800000" flipV="1">
              <a:off x="8577358" y="6481744"/>
              <a:ext cx="579343" cy="20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Google Shape;228;p27"/>
          <p:cNvSpPr txBox="1">
            <a:spLocks/>
          </p:cNvSpPr>
          <p:nvPr/>
        </p:nvSpPr>
        <p:spPr>
          <a:xfrm>
            <a:off x="5286380" y="5391320"/>
            <a:ext cx="328614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47,7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Google Shape;234;p27"/>
          <p:cNvSpPr/>
          <p:nvPr/>
        </p:nvSpPr>
        <p:spPr>
          <a:xfrm rot="10800000">
            <a:off x="8577357" y="574851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633262" y="584897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Google Shape;228;p27"/>
          <p:cNvSpPr txBox="1">
            <a:spLocks/>
          </p:cNvSpPr>
          <p:nvPr/>
        </p:nvSpPr>
        <p:spPr>
          <a:xfrm>
            <a:off x="5357818" y="6002864"/>
            <a:ext cx="3214710" cy="772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46,7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" name="Google Shape;234;p27"/>
          <p:cNvSpPr/>
          <p:nvPr/>
        </p:nvSpPr>
        <p:spPr>
          <a:xfrm rot="10800000">
            <a:off x="8577357" y="623686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633263" y="633732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143900" y="1571613"/>
            <a:ext cx="100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</a:t>
            </a:r>
            <a:r>
              <a:rPr lang="ru-RU" sz="1400" dirty="0" smtClean="0"/>
              <a:t>млн.руб.</a:t>
            </a:r>
            <a:endParaRPr lang="ru-RU" sz="1400" dirty="0"/>
          </a:p>
        </p:txBody>
      </p:sp>
      <p:sp>
        <p:nvSpPr>
          <p:cNvPr id="28" name="Google Shape;399;p38"/>
          <p:cNvSpPr/>
          <p:nvPr/>
        </p:nvSpPr>
        <p:spPr>
          <a:xfrm>
            <a:off x="8215338" y="2428868"/>
            <a:ext cx="785786" cy="357190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1400" b="1" dirty="0" smtClean="0"/>
              <a:t>24,0</a:t>
            </a:r>
            <a:endParaRPr lang="ru-RU" sz="1400" b="1" dirty="0"/>
          </a:p>
        </p:txBody>
      </p:sp>
      <p:sp>
        <p:nvSpPr>
          <p:cNvPr id="36" name="Google Shape;399;p38"/>
          <p:cNvSpPr/>
          <p:nvPr/>
        </p:nvSpPr>
        <p:spPr>
          <a:xfrm>
            <a:off x="8215338" y="3000372"/>
            <a:ext cx="785786" cy="357190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1400" b="1" dirty="0" smtClean="0"/>
              <a:t>  5,7</a:t>
            </a:r>
            <a:endParaRPr lang="ru-RU" sz="1400" b="1" dirty="0"/>
          </a:p>
        </p:txBody>
      </p:sp>
      <p:sp>
        <p:nvSpPr>
          <p:cNvPr id="37" name="Google Shape;399;p38"/>
          <p:cNvSpPr/>
          <p:nvPr/>
        </p:nvSpPr>
        <p:spPr>
          <a:xfrm>
            <a:off x="8215338" y="3571876"/>
            <a:ext cx="785786" cy="357190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1400" b="1" dirty="0" smtClean="0"/>
              <a:t>  2,3</a:t>
            </a:r>
            <a:endParaRPr lang="ru-RU" sz="1400" b="1" dirty="0"/>
          </a:p>
        </p:txBody>
      </p:sp>
      <p:sp>
        <p:nvSpPr>
          <p:cNvPr id="38" name="Google Shape;399;p38"/>
          <p:cNvSpPr/>
          <p:nvPr/>
        </p:nvSpPr>
        <p:spPr>
          <a:xfrm>
            <a:off x="8215338" y="4143380"/>
            <a:ext cx="785786" cy="357190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1400" b="1" dirty="0" smtClean="0"/>
              <a:t> 15,6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xmlns="" val="332603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8785225" cy="100806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/>
            </a:r>
            <a:br>
              <a:rPr lang="ru-RU" sz="2400" b="1" dirty="0" smtClean="0">
                <a:solidFill>
                  <a:schemeClr val="accent1"/>
                </a:solidFill>
              </a:rPr>
            </a:br>
            <a:r>
              <a:rPr lang="ru-RU" sz="2400" b="1" dirty="0" smtClean="0">
                <a:solidFill>
                  <a:schemeClr val="accent1"/>
                </a:solidFill>
              </a:rPr>
              <a:t>Муниципальная программа </a:t>
            </a:r>
            <a:br>
              <a:rPr lang="ru-RU" sz="2400" b="1" dirty="0" smtClean="0">
                <a:solidFill>
                  <a:schemeClr val="accent1"/>
                </a:solidFill>
              </a:rPr>
            </a:br>
            <a:r>
              <a:rPr lang="ru-RU" sz="2400" b="1" dirty="0" smtClean="0">
                <a:solidFill>
                  <a:schemeClr val="accent1"/>
                </a:solidFill>
              </a:rPr>
              <a:t>«Дорожная сеть и транспортное обслуживание Шекснинского муниципального района»</a:t>
            </a:r>
            <a:endParaRPr lang="ru-RU" sz="1800" b="1" dirty="0">
              <a:solidFill>
                <a:schemeClr val="accent1"/>
              </a:solidFill>
              <a:latin typeface="+mn-lt"/>
            </a:endParaRPr>
          </a:p>
        </p:txBody>
      </p:sp>
      <p:graphicFrame>
        <p:nvGraphicFramePr>
          <p:cNvPr id="14" name="Google Shape;199;p24"/>
          <p:cNvGraphicFramePr/>
          <p:nvPr>
            <p:extLst>
              <p:ext uri="{D42A27DB-BD31-4B8C-83A1-F6EECF244321}">
                <p14:modId xmlns:p14="http://schemas.microsoft.com/office/powerpoint/2010/main" xmlns="" val="404577682"/>
              </p:ext>
            </p:extLst>
          </p:nvPr>
        </p:nvGraphicFramePr>
        <p:xfrm>
          <a:off x="683568" y="2714619"/>
          <a:ext cx="7848873" cy="359856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674118"/>
                <a:gridCol w="1391585"/>
                <a:gridCol w="1391585"/>
                <a:gridCol w="1391585"/>
              </a:tblGrid>
              <a:tr h="55574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5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2026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7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г.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52140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Доля протяженности автодорог общего пользования местного значения,               не отвечающих</a:t>
                      </a:r>
                      <a:r>
                        <a:rPr lang="ru-RU" sz="1400" baseline="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 нормативным требованиям, в общей протяженности автодорог общего пользования местного значения, %</a:t>
                      </a:r>
                      <a:endParaRPr lang="ru-RU" sz="1400" dirty="0">
                        <a:solidFill>
                          <a:schemeClr val="accent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86,0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85,0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52140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Доля населения, проживающего в населенных пунктах, не имеющих регулярного автобусного и (или) железнодорожного сообщения с административным центром района, в общей</a:t>
                      </a:r>
                      <a:r>
                        <a:rPr lang="ru-RU" sz="1400" baseline="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 численности населения района, %</a:t>
                      </a:r>
                      <a:endParaRPr lang="ru-RU" sz="1400" dirty="0">
                        <a:solidFill>
                          <a:schemeClr val="accent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3648" y="1700808"/>
            <a:ext cx="5526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Сведения о достижении значений показателей (индикаторов)</a:t>
            </a:r>
          </a:p>
        </p:txBody>
      </p:sp>
      <p:sp>
        <p:nvSpPr>
          <p:cNvPr id="7" name="Google Shape;267;p29"/>
          <p:cNvSpPr/>
          <p:nvPr/>
        </p:nvSpPr>
        <p:spPr>
          <a:xfrm>
            <a:off x="636627" y="1871219"/>
            <a:ext cx="568200" cy="51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!</a:t>
            </a:r>
            <a:endParaRPr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040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Соединительная линия уступом 64"/>
          <p:cNvCxnSpPr/>
          <p:nvPr/>
        </p:nvCxnSpPr>
        <p:spPr>
          <a:xfrm rot="10800000" flipV="1">
            <a:off x="3714744" y="4357694"/>
            <a:ext cx="1785950" cy="1000132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Соединительная линия уступом 60"/>
          <p:cNvCxnSpPr/>
          <p:nvPr/>
        </p:nvCxnSpPr>
        <p:spPr>
          <a:xfrm rot="10800000" flipV="1">
            <a:off x="3786182" y="2428868"/>
            <a:ext cx="1714512" cy="928694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Соединительная линия уступом 59"/>
          <p:cNvCxnSpPr/>
          <p:nvPr/>
        </p:nvCxnSpPr>
        <p:spPr>
          <a:xfrm>
            <a:off x="3786182" y="5857892"/>
            <a:ext cx="1714512" cy="500066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Соединительная линия уступом 58"/>
          <p:cNvCxnSpPr/>
          <p:nvPr/>
        </p:nvCxnSpPr>
        <p:spPr>
          <a:xfrm>
            <a:off x="3786182" y="3643314"/>
            <a:ext cx="1714512" cy="285752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Соединительная линия уступом 51"/>
          <p:cNvCxnSpPr/>
          <p:nvPr/>
        </p:nvCxnSpPr>
        <p:spPr>
          <a:xfrm>
            <a:off x="3786182" y="1428736"/>
            <a:ext cx="1714512" cy="500066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bg2"/>
                </a:solidFill>
                <a:latin typeface="+mn-lt"/>
              </a:rPr>
              <a:t>Основные задачи бюджетной политики на 2025 – 2027 годы</a:t>
            </a:r>
            <a:endParaRPr lang="ru-RU" sz="2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6" name="Загнутый угол 5"/>
          <p:cNvSpPr/>
          <p:nvPr/>
        </p:nvSpPr>
        <p:spPr>
          <a:xfrm flipV="1">
            <a:off x="642910" y="1000108"/>
            <a:ext cx="3429024" cy="1500198"/>
          </a:xfrm>
          <a:prstGeom prst="foldedCorner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1432125"/>
            <a:ext cx="32212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Обеспечение сбалансированности бюджета района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85786" y="107154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>№1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071802" y="714356"/>
            <a:ext cx="571504" cy="571504"/>
          </a:xfrm>
          <a:prstGeom prst="ellips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1026" name="Picture 2" descr="D:\Downloads\kisspng-outsourcing-insourcing-business-supply-chain-chief-vector-libra-5a9d496fb0e1b3.9050749215202573917245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142122" y="799650"/>
            <a:ext cx="428400" cy="401403"/>
          </a:xfrm>
          <a:prstGeom prst="rect">
            <a:avLst/>
          </a:prstGeom>
          <a:noFill/>
        </p:spPr>
      </p:pic>
      <p:sp>
        <p:nvSpPr>
          <p:cNvPr id="26" name="Загнутый угол 25"/>
          <p:cNvSpPr/>
          <p:nvPr/>
        </p:nvSpPr>
        <p:spPr>
          <a:xfrm flipV="1">
            <a:off x="642910" y="5000636"/>
            <a:ext cx="3429024" cy="1285884"/>
          </a:xfrm>
          <a:prstGeom prst="foldedCorner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785786" y="5500702"/>
            <a:ext cx="3221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Реализация Указов Президента РФ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785786" y="507207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>№5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3071802" y="4714884"/>
            <a:ext cx="571504" cy="571504"/>
          </a:xfrm>
          <a:prstGeom prst="ellips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Загнутый угол 30"/>
          <p:cNvSpPr/>
          <p:nvPr/>
        </p:nvSpPr>
        <p:spPr>
          <a:xfrm flipV="1">
            <a:off x="642910" y="3093894"/>
            <a:ext cx="3429024" cy="1263800"/>
          </a:xfrm>
          <a:prstGeom prst="foldedCorner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785786" y="3571876"/>
            <a:ext cx="3221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Сохранение социальной направленности бюджета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785786" y="316533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>№3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3071802" y="2808142"/>
            <a:ext cx="571504" cy="571504"/>
          </a:xfrm>
          <a:prstGeom prst="ellips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Загнутый угол 35"/>
          <p:cNvSpPr/>
          <p:nvPr/>
        </p:nvSpPr>
        <p:spPr>
          <a:xfrm flipV="1">
            <a:off x="5143504" y="1450820"/>
            <a:ext cx="3429024" cy="1263800"/>
          </a:xfrm>
          <a:prstGeom prst="foldedCorner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5286380" y="1928802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Укрепление доходной базы бюджета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5286380" y="152225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>№2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7572396" y="1165068"/>
            <a:ext cx="571504" cy="571504"/>
          </a:xfrm>
          <a:prstGeom prst="ellips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Загнутый угол 40"/>
          <p:cNvSpPr/>
          <p:nvPr/>
        </p:nvSpPr>
        <p:spPr>
          <a:xfrm flipV="1">
            <a:off x="5143504" y="3143248"/>
            <a:ext cx="3429024" cy="1500198"/>
          </a:xfrm>
          <a:prstGeom prst="foldedCorner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5286380" y="3575265"/>
            <a:ext cx="32212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Безусловное исполнение принятых расходных обязательств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5286380" y="321468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>№4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7572396" y="2857496"/>
            <a:ext cx="571504" cy="571504"/>
          </a:xfrm>
          <a:prstGeom prst="ellips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Загнутый угол 45"/>
          <p:cNvSpPr/>
          <p:nvPr/>
        </p:nvSpPr>
        <p:spPr>
          <a:xfrm flipV="1">
            <a:off x="5143504" y="5072074"/>
            <a:ext cx="3429024" cy="1500198"/>
          </a:xfrm>
          <a:prstGeom prst="foldedCorner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5286380" y="5504091"/>
            <a:ext cx="32212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Эффективное управление муниципальным долгом района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5286380" y="514351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>№</a:t>
            </a:r>
            <a:r>
              <a:rPr lang="en-US" b="1" dirty="0" smtClean="0">
                <a:solidFill>
                  <a:schemeClr val="bg2"/>
                </a:solidFill>
              </a:rPr>
              <a:t>6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7572396" y="4786322"/>
            <a:ext cx="571504" cy="571504"/>
          </a:xfrm>
          <a:prstGeom prst="ellips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8" name="Picture 4" descr="D:\Downloads\free-icon-hand-4551398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143240" y="2871351"/>
            <a:ext cx="437831" cy="437831"/>
          </a:xfrm>
          <a:prstGeom prst="rect">
            <a:avLst/>
          </a:prstGeom>
          <a:noFill/>
        </p:spPr>
      </p:pic>
      <p:pic>
        <p:nvPicPr>
          <p:cNvPr id="1029" name="Picture 5" descr="D:\Downloads\premium-icon-tick-mark-3742938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671544" y="2942790"/>
            <a:ext cx="423976" cy="423976"/>
          </a:xfrm>
          <a:prstGeom prst="rect">
            <a:avLst/>
          </a:prstGeom>
          <a:noFill/>
        </p:spPr>
      </p:pic>
      <p:pic>
        <p:nvPicPr>
          <p:cNvPr id="1031" name="Picture 7" descr="D:\Downloads\premium-icon-management-1134106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643834" y="4857736"/>
            <a:ext cx="428628" cy="428628"/>
          </a:xfrm>
          <a:prstGeom prst="rect">
            <a:avLst/>
          </a:prstGeom>
          <a:noFill/>
        </p:spPr>
      </p:pic>
      <p:pic>
        <p:nvPicPr>
          <p:cNvPr id="40" name="Рисунок 39" descr="free-icon-upstairs-3409453.png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676693" y="1260929"/>
            <a:ext cx="368473" cy="368473"/>
          </a:xfrm>
          <a:prstGeom prst="rect">
            <a:avLst/>
          </a:prstGeom>
        </p:spPr>
      </p:pic>
      <p:pic>
        <p:nvPicPr>
          <p:cNvPr id="45" name="Рисунок 44" descr="free-icon-salary-1589110.png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170536" y="4786322"/>
            <a:ext cx="370838" cy="370838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51620" cy="1008112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schemeClr val="accent1"/>
                </a:solidFill>
                <a:latin typeface="+mn-lt"/>
              </a:rPr>
              <a:t>Муниципальная программа </a:t>
            </a:r>
            <a:br>
              <a:rPr lang="ru-RU" sz="2200" b="1" dirty="0" smtClean="0">
                <a:solidFill>
                  <a:schemeClr val="accent1"/>
                </a:solidFill>
                <a:latin typeface="+mn-lt"/>
              </a:rPr>
            </a:br>
            <a:r>
              <a:rPr lang="ru-RU" sz="2200" b="1" dirty="0" smtClean="0">
                <a:solidFill>
                  <a:schemeClr val="accent1"/>
                </a:solidFill>
                <a:latin typeface="+mn-lt"/>
              </a:rPr>
              <a:t>«Развитие агропромышленного </a:t>
            </a:r>
            <a:r>
              <a:rPr lang="ru-RU" sz="2200" b="1" dirty="0">
                <a:solidFill>
                  <a:schemeClr val="accent1"/>
                </a:solidFill>
                <a:latin typeface="+mn-lt"/>
              </a:rPr>
              <a:t>комплекса </a:t>
            </a:r>
            <a:r>
              <a:rPr lang="ru-RU" sz="2200" b="1" dirty="0" smtClean="0">
                <a:solidFill>
                  <a:schemeClr val="accent1"/>
                </a:solidFill>
                <a:latin typeface="+mn-lt"/>
              </a:rPr>
              <a:t/>
            </a:r>
            <a:br>
              <a:rPr lang="ru-RU" sz="2200" b="1" dirty="0" smtClean="0">
                <a:solidFill>
                  <a:schemeClr val="accent1"/>
                </a:solidFill>
                <a:latin typeface="+mn-lt"/>
              </a:rPr>
            </a:br>
            <a:r>
              <a:rPr lang="ru-RU" sz="2200" b="1" dirty="0" smtClean="0">
                <a:solidFill>
                  <a:schemeClr val="accent1"/>
                </a:solidFill>
                <a:latin typeface="+mn-lt"/>
              </a:rPr>
              <a:t>Шекснинского муниципального района»</a:t>
            </a:r>
            <a:endParaRPr lang="ru-RU" sz="22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71042" y="1000127"/>
            <a:ext cx="7848872" cy="1000113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Цель:</a:t>
            </a:r>
            <a:endParaRPr lang="ru-RU" sz="1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500" dirty="0" smtClean="0">
                <a:solidFill>
                  <a:schemeClr val="tx1"/>
                </a:solidFill>
              </a:rPr>
              <a:t>развитие на территории района эффективного, устойчиво функционирующего агропромышленного производства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32" name="Текст 5"/>
          <p:cNvSpPr>
            <a:spLocks noGrp="1"/>
          </p:cNvSpPr>
          <p:nvPr>
            <p:ph type="body" idx="2"/>
          </p:nvPr>
        </p:nvSpPr>
        <p:spPr>
          <a:xfrm>
            <a:off x="771042" y="1785926"/>
            <a:ext cx="8193446" cy="644502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млн. руб.</a:t>
            </a:r>
          </a:p>
          <a:p>
            <a:pPr marL="0" indent="0">
              <a:buNone/>
            </a:pP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Текст 6"/>
          <p:cNvSpPr txBox="1">
            <a:spLocks/>
          </p:cNvSpPr>
          <p:nvPr/>
        </p:nvSpPr>
        <p:spPr>
          <a:xfrm>
            <a:off x="4993047" y="2539777"/>
            <a:ext cx="3734442" cy="685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marR="0" lvl="1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marR="0" lvl="2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marR="0" lvl="3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marR="0" lvl="4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marR="0" lvl="5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marR="0" lvl="6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●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marR="0" lvl="7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marR="0" lvl="8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pPr marL="114300" indent="0" fontAlgn="auto">
              <a:lnSpc>
                <a:spcPct val="100000"/>
              </a:lnSpc>
              <a:buNone/>
            </a:pPr>
            <a:endParaRPr lang="ru-RU" sz="1400" kern="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4" name="Google Shape;399;p38"/>
          <p:cNvSpPr/>
          <p:nvPr/>
        </p:nvSpPr>
        <p:spPr>
          <a:xfrm>
            <a:off x="7500958" y="2357430"/>
            <a:ext cx="1071570" cy="571504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>
                <a:solidFill>
                  <a:schemeClr val="dk1"/>
                </a:solidFill>
              </a:rPr>
              <a:t>11,8</a:t>
            </a:r>
            <a:endParaRPr sz="1400" b="1">
              <a:solidFill>
                <a:schemeClr val="dk1"/>
              </a:solidFill>
            </a:endParaRPr>
          </a:p>
        </p:txBody>
      </p:sp>
      <p:sp>
        <p:nvSpPr>
          <p:cNvPr id="15" name="Google Shape;399;p38"/>
          <p:cNvSpPr/>
          <p:nvPr/>
        </p:nvSpPr>
        <p:spPr>
          <a:xfrm>
            <a:off x="7500958" y="3143248"/>
            <a:ext cx="1071570" cy="591906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>
                <a:solidFill>
                  <a:schemeClr val="dk1"/>
                </a:solidFill>
              </a:rPr>
              <a:t>0,3</a:t>
            </a:r>
          </a:p>
        </p:txBody>
      </p:sp>
      <p:sp>
        <p:nvSpPr>
          <p:cNvPr id="42" name="Google Shape;228;p27"/>
          <p:cNvSpPr txBox="1">
            <a:spLocks/>
          </p:cNvSpPr>
          <p:nvPr/>
        </p:nvSpPr>
        <p:spPr>
          <a:xfrm>
            <a:off x="555018" y="5357826"/>
            <a:ext cx="344547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fontAlgn="auto"/>
            <a:r>
              <a:rPr lang="ru-RU" sz="3600" b="1" kern="0" dirty="0" smtClean="0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16,7 млн.руб.</a:t>
            </a:r>
            <a:endParaRPr lang="en" sz="3600" b="1" kern="0" dirty="0">
              <a:solidFill>
                <a:schemeClr val="accent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" name="Google Shape;229;p27"/>
          <p:cNvSpPr txBox="1">
            <a:spLocks/>
          </p:cNvSpPr>
          <p:nvPr/>
        </p:nvSpPr>
        <p:spPr>
          <a:xfrm>
            <a:off x="2928926" y="5286388"/>
            <a:ext cx="5643602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r" fontAlgn="auto">
              <a:buNone/>
            </a:pPr>
            <a:r>
              <a:rPr lang="ru-RU" sz="1600" i="1" kern="0" dirty="0" smtClean="0"/>
              <a:t>в т.ч. федеральные, областные средства 11,0 млн.руб.</a:t>
            </a:r>
            <a:endParaRPr lang="en-US" sz="1600" i="1" kern="0" dirty="0"/>
          </a:p>
        </p:txBody>
      </p:sp>
      <p:sp>
        <p:nvSpPr>
          <p:cNvPr id="44" name="Google Shape;234;p27"/>
          <p:cNvSpPr/>
          <p:nvPr/>
        </p:nvSpPr>
        <p:spPr>
          <a:xfrm>
            <a:off x="0" y="5691021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45" name="Google Shape;228;p27"/>
          <p:cNvSpPr txBox="1">
            <a:spLocks/>
          </p:cNvSpPr>
          <p:nvPr/>
        </p:nvSpPr>
        <p:spPr>
          <a:xfrm>
            <a:off x="5072066" y="4660410"/>
            <a:ext cx="3500462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17,2 млн.руб.</a:t>
            </a:r>
            <a:endParaRPr lang="en" sz="3600" b="1" kern="0" dirty="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6" name="Google Shape;234;p27"/>
          <p:cNvSpPr/>
          <p:nvPr/>
        </p:nvSpPr>
        <p:spPr>
          <a:xfrm rot="10800000">
            <a:off x="8577357" y="501760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-71470" y="578645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2024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633261" y="511806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2025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49" name="Группа 49"/>
          <p:cNvGrpSpPr/>
          <p:nvPr/>
        </p:nvGrpSpPr>
        <p:grpSpPr>
          <a:xfrm>
            <a:off x="8577358" y="5527158"/>
            <a:ext cx="638080" cy="142876"/>
            <a:chOff x="8577358" y="6410325"/>
            <a:chExt cx="638080" cy="142876"/>
          </a:xfrm>
        </p:grpSpPr>
        <p:sp>
          <p:nvSpPr>
            <p:cNvPr id="50" name="Блок-схема: узел 49"/>
            <p:cNvSpPr/>
            <p:nvPr/>
          </p:nvSpPr>
          <p:spPr>
            <a:xfrm>
              <a:off x="9072562" y="6410325"/>
              <a:ext cx="142876" cy="142876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1" name="Прямая соединительная линия 50"/>
            <p:cNvCxnSpPr/>
            <p:nvPr/>
          </p:nvCxnSpPr>
          <p:spPr>
            <a:xfrm rot="10800000" flipV="1">
              <a:off x="8577358" y="6481744"/>
              <a:ext cx="579343" cy="20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Google Shape;228;p27"/>
          <p:cNvSpPr txBox="1">
            <a:spLocks/>
          </p:cNvSpPr>
          <p:nvPr/>
        </p:nvSpPr>
        <p:spPr>
          <a:xfrm>
            <a:off x="5286380" y="5391320"/>
            <a:ext cx="328614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5,4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3" name="Google Shape;234;p27"/>
          <p:cNvSpPr/>
          <p:nvPr/>
        </p:nvSpPr>
        <p:spPr>
          <a:xfrm rot="10800000">
            <a:off x="8577357" y="574851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633262" y="584897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5" name="Google Shape;228;p27"/>
          <p:cNvSpPr txBox="1">
            <a:spLocks/>
          </p:cNvSpPr>
          <p:nvPr/>
        </p:nvSpPr>
        <p:spPr>
          <a:xfrm>
            <a:off x="5357818" y="6156752"/>
            <a:ext cx="3214710" cy="618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5,4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6" name="Google Shape;234;p27"/>
          <p:cNvSpPr/>
          <p:nvPr/>
        </p:nvSpPr>
        <p:spPr>
          <a:xfrm rot="10800000">
            <a:off x="8577357" y="623686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633263" y="633732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7" name="Google Shape;399;p38"/>
          <p:cNvSpPr/>
          <p:nvPr/>
        </p:nvSpPr>
        <p:spPr>
          <a:xfrm>
            <a:off x="7500958" y="3929066"/>
            <a:ext cx="1071570" cy="571504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>
                <a:solidFill>
                  <a:schemeClr val="dk1"/>
                </a:solidFill>
              </a:rPr>
              <a:t>5,1</a:t>
            </a:r>
            <a:endParaRPr sz="1400" b="1">
              <a:solidFill>
                <a:schemeClr val="dk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7158" y="2357430"/>
            <a:ext cx="68580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400" dirty="0" smtClean="0"/>
              <a:t> Муниципальный проект «Развитие жилищного строительства на сельских территориях и повышение уровня благоустройства домовладений»</a:t>
            </a:r>
          </a:p>
          <a:p>
            <a:endParaRPr lang="ru-RU" sz="1400" dirty="0" smtClean="0"/>
          </a:p>
          <a:p>
            <a:pPr>
              <a:buFont typeface="Wingdings" pitchFamily="2" charset="2"/>
              <a:buChar char="Ø"/>
            </a:pPr>
            <a:r>
              <a:rPr lang="ru-RU" sz="1400" dirty="0" smtClean="0"/>
              <a:t> Комплекс процессных мероприятий «Стимулирование роста профессионального мастерства работников сельскохозяйственного производства»</a:t>
            </a:r>
          </a:p>
          <a:p>
            <a:endParaRPr lang="ru-RU" sz="1400" dirty="0" smtClean="0"/>
          </a:p>
          <a:p>
            <a:pPr>
              <a:buFont typeface="Wingdings" pitchFamily="2" charset="2"/>
              <a:buChar char="Ø"/>
            </a:pPr>
            <a:r>
              <a:rPr lang="ru-RU" sz="1400" dirty="0" smtClean="0"/>
              <a:t> Комплекс процессных мероприятий  «Выполнение Управлением сельского хозяйства и продовольствия администрации Шекснинского муниципального района возложенных полномочий»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401712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Google Shape;199;p24"/>
          <p:cNvGraphicFramePr/>
          <p:nvPr>
            <p:extLst>
              <p:ext uri="{D42A27DB-BD31-4B8C-83A1-F6EECF244321}">
                <p14:modId xmlns:p14="http://schemas.microsoft.com/office/powerpoint/2010/main" xmlns="" val="949794292"/>
              </p:ext>
            </p:extLst>
          </p:nvPr>
        </p:nvGraphicFramePr>
        <p:xfrm>
          <a:off x="683568" y="3068960"/>
          <a:ext cx="7848873" cy="144590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540845"/>
                <a:gridCol w="1416338"/>
                <a:gridCol w="1416338"/>
                <a:gridCol w="1475352"/>
              </a:tblGrid>
              <a:tr h="501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5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2026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7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г.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Объем производства продукции сельского хозяйства во всех категориях хозяйств</a:t>
                      </a:r>
                      <a:r>
                        <a:rPr lang="ru-RU" sz="1400" baseline="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в сопоставимых ценах, тыс.руб.</a:t>
                      </a:r>
                      <a:endParaRPr lang="ru-RU" sz="1400" dirty="0">
                        <a:solidFill>
                          <a:schemeClr val="accent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48500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49000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49500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3" name="Прямоугольник 42"/>
          <p:cNvSpPr/>
          <p:nvPr/>
        </p:nvSpPr>
        <p:spPr>
          <a:xfrm>
            <a:off x="1403648" y="1700808"/>
            <a:ext cx="5526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Сведения о достижении значений показателей (индикаторов)</a:t>
            </a:r>
          </a:p>
        </p:txBody>
      </p:sp>
      <p:sp>
        <p:nvSpPr>
          <p:cNvPr id="9" name="Google Shape;267;p29"/>
          <p:cNvSpPr/>
          <p:nvPr/>
        </p:nvSpPr>
        <p:spPr>
          <a:xfrm>
            <a:off x="636627" y="1859150"/>
            <a:ext cx="568200" cy="51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882;p46"/>
          <p:cNvSpPr/>
          <p:nvPr/>
        </p:nvSpPr>
        <p:spPr>
          <a:xfrm>
            <a:off x="707998" y="1899442"/>
            <a:ext cx="428628" cy="428655"/>
          </a:xfrm>
          <a:custGeom>
            <a:avLst/>
            <a:gdLst/>
            <a:ahLst/>
            <a:cxnLst/>
            <a:rect l="l" t="t" r="r" b="b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ln>
            <a:solidFill>
              <a:schemeClr val="bg1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            </a:t>
            </a:r>
            <a:endParaRPr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51620" cy="1000108"/>
          </a:xfrm>
        </p:spPr>
        <p:txBody>
          <a:bodyPr anchor="ctr">
            <a:noAutofit/>
          </a:bodyPr>
          <a:lstStyle/>
          <a:p>
            <a:pPr algn="ctr"/>
            <a:r>
              <a:rPr lang="ru-RU" sz="2200" b="1" dirty="0" smtClean="0">
                <a:solidFill>
                  <a:schemeClr val="accent1"/>
                </a:solidFill>
                <a:latin typeface="+mn-lt"/>
              </a:rPr>
              <a:t>Муниципальная программа «Развитие агропромышленного </a:t>
            </a:r>
            <a:r>
              <a:rPr lang="ru-RU" sz="2200" b="1" dirty="0">
                <a:solidFill>
                  <a:schemeClr val="accent1"/>
                </a:solidFill>
                <a:latin typeface="+mn-lt"/>
              </a:rPr>
              <a:t>комплекса </a:t>
            </a:r>
            <a:r>
              <a:rPr lang="ru-RU" sz="2200" b="1" dirty="0" smtClean="0">
                <a:solidFill>
                  <a:schemeClr val="accent1"/>
                </a:solidFill>
                <a:latin typeface="+mn-lt"/>
              </a:rPr>
              <a:t>Шекснинского муниципального района»</a:t>
            </a:r>
            <a:endParaRPr lang="ru-RU" sz="2200" b="1" dirty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047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79208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1"/>
                </a:solidFill>
              </a:rPr>
              <a:t>Муниципальная программа «Охрана окружающей среды </a:t>
            </a:r>
            <a:r>
              <a:rPr lang="ru-RU" sz="2000" b="1" dirty="0" smtClean="0">
                <a:solidFill>
                  <a:schemeClr val="accent1"/>
                </a:solidFill>
              </a:rPr>
              <a:t/>
            </a:r>
            <a:br>
              <a:rPr lang="ru-RU" sz="2000" b="1" dirty="0" smtClean="0">
                <a:solidFill>
                  <a:schemeClr val="accent1"/>
                </a:solidFill>
              </a:rPr>
            </a:br>
            <a:r>
              <a:rPr lang="ru-RU" sz="2000" b="1" dirty="0" smtClean="0">
                <a:solidFill>
                  <a:schemeClr val="accent1"/>
                </a:solidFill>
              </a:rPr>
              <a:t>и рациональное </a:t>
            </a:r>
            <a:r>
              <a:rPr lang="ru-RU" sz="2000" b="1" dirty="0">
                <a:solidFill>
                  <a:schemeClr val="accent1"/>
                </a:solidFill>
              </a:rPr>
              <a:t>использование природных </a:t>
            </a:r>
            <a:r>
              <a:rPr lang="ru-RU" sz="2000" b="1" dirty="0" smtClean="0">
                <a:solidFill>
                  <a:schemeClr val="accent1"/>
                </a:solidFill>
              </a:rPr>
              <a:t>ресурсов» </a:t>
            </a:r>
            <a:endParaRPr lang="ru-RU" sz="2000" b="1" dirty="0">
              <a:solidFill>
                <a:schemeClr val="accent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57158" y="571480"/>
            <a:ext cx="8286808" cy="714380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Цель:</a:t>
            </a:r>
            <a:endParaRPr lang="ru-RU" sz="1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200" dirty="0">
                <a:solidFill>
                  <a:schemeClr val="tx1"/>
                </a:solidFill>
              </a:rPr>
              <a:t>обеспечение экологической безопасности на территории района, сохранение стабильности состояния природной среды для улучшения качества </a:t>
            </a:r>
            <a:r>
              <a:rPr lang="ru-RU" sz="1200" dirty="0" smtClean="0">
                <a:solidFill>
                  <a:schemeClr val="tx1"/>
                </a:solidFill>
              </a:rPr>
              <a:t>жизни и </a:t>
            </a:r>
            <a:r>
              <a:rPr lang="ru-RU" sz="1200" dirty="0">
                <a:solidFill>
                  <a:schemeClr val="tx1"/>
                </a:solidFill>
              </a:rPr>
              <a:t>здоровья населения </a:t>
            </a:r>
          </a:p>
        </p:txBody>
      </p:sp>
      <p:sp>
        <p:nvSpPr>
          <p:cNvPr id="57" name="Текст 5"/>
          <p:cNvSpPr txBox="1">
            <a:spLocks/>
          </p:cNvSpPr>
          <p:nvPr/>
        </p:nvSpPr>
        <p:spPr>
          <a:xfrm>
            <a:off x="0" y="1285860"/>
            <a:ext cx="9001156" cy="4214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Lato"/>
              <a:buChar char="▷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214313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endParaRPr lang="ru-RU" sz="1200" dirty="0" smtClean="0"/>
          </a:p>
          <a:p>
            <a:pPr marL="0" indent="214313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endParaRPr lang="ru-RU" sz="1200" dirty="0" smtClean="0"/>
          </a:p>
          <a:p>
            <a:pPr marL="0" indent="214313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200" dirty="0" smtClean="0"/>
              <a:t>Муниципальный проект «Модернизация топливно-энергетического сектора и коммунальной                                    инфраструктуры региона»</a:t>
            </a:r>
          </a:p>
          <a:p>
            <a:pPr marL="0" indent="214313">
              <a:spcBef>
                <a:spcPts val="0"/>
              </a:spcBef>
              <a:buClr>
                <a:schemeClr val="accent1"/>
              </a:buClr>
              <a:buNone/>
            </a:pPr>
            <a:endParaRPr lang="ru-RU" sz="1200" dirty="0" smtClean="0"/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200" dirty="0" smtClean="0"/>
              <a:t> Муниципальный проект «Развитие системы обращения  с отходами, в том числе с твердыми 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200" dirty="0" smtClean="0"/>
              <a:t>коммунальными отходами,  на территории Вологодской области» 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endParaRPr lang="ru-RU" sz="1200" b="1" dirty="0" smtClean="0"/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200" dirty="0" smtClean="0"/>
              <a:t> Муниципальный проект «Предотвращения загрязнения окружающей среды отходами производства 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200" dirty="0" smtClean="0"/>
              <a:t>и потребления»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endParaRPr lang="ru-RU" sz="1200" dirty="0" smtClean="0"/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</a:rPr>
              <a:t>Комплекс процессных  мероприятий «Экологическое образования и просвещение»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</a:rPr>
              <a:t>Комплекс процессных  мероприятий «Осуществление отдельных государственных полномочий 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по предупреждению и ликвидации болезней животных, защита населения от болезней, общих для человека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 и животных»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</a:rPr>
              <a:t>Комплекс процессных  мероприятий «Экологическая безопасность и рациональное использование 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природных ресурсов»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9" name="Google Shape;228;p27"/>
          <p:cNvSpPr txBox="1">
            <a:spLocks/>
          </p:cNvSpPr>
          <p:nvPr/>
        </p:nvSpPr>
        <p:spPr>
          <a:xfrm>
            <a:off x="555018" y="5357826"/>
            <a:ext cx="344547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fontAlgn="auto"/>
            <a:r>
              <a:rPr lang="ru-RU" sz="3600" b="1" kern="0" dirty="0" smtClean="0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576,3 млн.руб.</a:t>
            </a:r>
            <a:endParaRPr lang="en" sz="3600" b="1" kern="0" dirty="0">
              <a:solidFill>
                <a:schemeClr val="accent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" name="Google Shape;229;p27"/>
          <p:cNvSpPr txBox="1">
            <a:spLocks/>
          </p:cNvSpPr>
          <p:nvPr/>
        </p:nvSpPr>
        <p:spPr>
          <a:xfrm>
            <a:off x="2714612" y="5286388"/>
            <a:ext cx="5857916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r" fontAlgn="auto">
              <a:buNone/>
            </a:pPr>
            <a:r>
              <a:rPr lang="ru-RU" sz="1600" i="1" kern="0" dirty="0" smtClean="0"/>
              <a:t>в т.ч. </a:t>
            </a:r>
            <a:r>
              <a:rPr lang="ru-RU" sz="1600" i="1" kern="0" dirty="0"/>
              <a:t>б</a:t>
            </a:r>
            <a:r>
              <a:rPr lang="ru-RU" sz="1600" i="1" kern="0" dirty="0" smtClean="0"/>
              <a:t>езвозмездных поступлений 489,1 млн.руб.</a:t>
            </a:r>
            <a:endParaRPr lang="en-US" sz="1600" i="1" kern="0" dirty="0"/>
          </a:p>
        </p:txBody>
      </p:sp>
      <p:sp>
        <p:nvSpPr>
          <p:cNvPr id="21" name="Google Shape;234;p27"/>
          <p:cNvSpPr/>
          <p:nvPr/>
        </p:nvSpPr>
        <p:spPr>
          <a:xfrm>
            <a:off x="0" y="5691021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2" name="Google Shape;228;p27"/>
          <p:cNvSpPr txBox="1">
            <a:spLocks/>
          </p:cNvSpPr>
          <p:nvPr/>
        </p:nvSpPr>
        <p:spPr>
          <a:xfrm>
            <a:off x="5072066" y="4660410"/>
            <a:ext cx="3500462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510,7 млн.руб.</a:t>
            </a:r>
            <a:endParaRPr lang="en" sz="3600" b="1" kern="0" dirty="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" name="Google Shape;234;p27"/>
          <p:cNvSpPr/>
          <p:nvPr/>
        </p:nvSpPr>
        <p:spPr>
          <a:xfrm rot="10800000">
            <a:off x="8577357" y="501760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71470" y="578645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2024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33261" y="511806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2025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26" name="Группа 49"/>
          <p:cNvGrpSpPr/>
          <p:nvPr/>
        </p:nvGrpSpPr>
        <p:grpSpPr>
          <a:xfrm>
            <a:off x="8577358" y="5527158"/>
            <a:ext cx="638080" cy="142876"/>
            <a:chOff x="8577358" y="6410325"/>
            <a:chExt cx="638080" cy="142876"/>
          </a:xfrm>
        </p:grpSpPr>
        <p:sp>
          <p:nvSpPr>
            <p:cNvPr id="27" name="Блок-схема: узел 26"/>
            <p:cNvSpPr/>
            <p:nvPr/>
          </p:nvSpPr>
          <p:spPr>
            <a:xfrm>
              <a:off x="9072562" y="6410325"/>
              <a:ext cx="142876" cy="142876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10800000" flipV="1">
              <a:off x="8577358" y="6481744"/>
              <a:ext cx="579343" cy="20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Google Shape;228;p27"/>
          <p:cNvSpPr txBox="1">
            <a:spLocks/>
          </p:cNvSpPr>
          <p:nvPr/>
        </p:nvSpPr>
        <p:spPr>
          <a:xfrm>
            <a:off x="5072066" y="5391320"/>
            <a:ext cx="3500462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505,3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Google Shape;234;p27"/>
          <p:cNvSpPr/>
          <p:nvPr/>
        </p:nvSpPr>
        <p:spPr>
          <a:xfrm rot="10800000">
            <a:off x="8577357" y="574851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633262" y="584897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Google Shape;228;p27"/>
          <p:cNvSpPr txBox="1">
            <a:spLocks/>
          </p:cNvSpPr>
          <p:nvPr/>
        </p:nvSpPr>
        <p:spPr>
          <a:xfrm>
            <a:off x="5143504" y="6094230"/>
            <a:ext cx="3429024" cy="680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3,3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" name="Google Shape;234;p27"/>
          <p:cNvSpPr/>
          <p:nvPr/>
        </p:nvSpPr>
        <p:spPr>
          <a:xfrm rot="10800000">
            <a:off x="8577357" y="623686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633263" y="633732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000992" y="1428736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млн.руб.</a:t>
            </a:r>
            <a:endParaRPr lang="ru-RU" sz="1400" dirty="0"/>
          </a:p>
        </p:txBody>
      </p:sp>
      <p:sp>
        <p:nvSpPr>
          <p:cNvPr id="36" name="Google Shape;399;p38"/>
          <p:cNvSpPr/>
          <p:nvPr/>
        </p:nvSpPr>
        <p:spPr>
          <a:xfrm>
            <a:off x="7858148" y="1857364"/>
            <a:ext cx="1071570" cy="357190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1400" b="1" dirty="0" smtClean="0"/>
              <a:t>  500,0</a:t>
            </a:r>
            <a:endParaRPr lang="ru-RU" sz="1400" b="1" dirty="0"/>
          </a:p>
        </p:txBody>
      </p:sp>
      <p:sp>
        <p:nvSpPr>
          <p:cNvPr id="37" name="Google Shape;399;p38"/>
          <p:cNvSpPr/>
          <p:nvPr/>
        </p:nvSpPr>
        <p:spPr>
          <a:xfrm>
            <a:off x="7858148" y="2357430"/>
            <a:ext cx="1071570" cy="357190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1400" b="1" dirty="0" smtClean="0"/>
              <a:t>     3,4</a:t>
            </a:r>
            <a:endParaRPr lang="ru-RU" sz="1400" b="1" dirty="0"/>
          </a:p>
        </p:txBody>
      </p:sp>
      <p:sp>
        <p:nvSpPr>
          <p:cNvPr id="38" name="Google Shape;399;p38"/>
          <p:cNvSpPr/>
          <p:nvPr/>
        </p:nvSpPr>
        <p:spPr>
          <a:xfrm>
            <a:off x="7858148" y="2857496"/>
            <a:ext cx="1071570" cy="357190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1400" b="1" dirty="0" smtClean="0">
                <a:solidFill>
                  <a:schemeClr val="tx2">
                    <a:lumMod val="10000"/>
                  </a:schemeClr>
                </a:solidFill>
              </a:rPr>
              <a:t>     4,0</a:t>
            </a:r>
            <a:endParaRPr lang="ru-RU" sz="14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9" name="Google Shape;399;p38"/>
          <p:cNvSpPr/>
          <p:nvPr/>
        </p:nvSpPr>
        <p:spPr>
          <a:xfrm>
            <a:off x="7858148" y="3357562"/>
            <a:ext cx="1071570" cy="357190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1400" b="1" dirty="0" smtClean="0"/>
              <a:t>    0,02</a:t>
            </a:r>
            <a:endParaRPr lang="ru-RU" sz="1400" b="1" dirty="0"/>
          </a:p>
        </p:txBody>
      </p:sp>
      <p:sp>
        <p:nvSpPr>
          <p:cNvPr id="40" name="Google Shape;399;p38"/>
          <p:cNvSpPr/>
          <p:nvPr/>
        </p:nvSpPr>
        <p:spPr>
          <a:xfrm>
            <a:off x="7858148" y="3857628"/>
            <a:ext cx="1071570" cy="357190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1400" b="1" dirty="0" smtClean="0"/>
              <a:t>     0,01</a:t>
            </a:r>
            <a:endParaRPr lang="ru-RU" sz="1400" b="1" dirty="0"/>
          </a:p>
        </p:txBody>
      </p:sp>
      <p:sp>
        <p:nvSpPr>
          <p:cNvPr id="41" name="Google Shape;399;p38"/>
          <p:cNvSpPr/>
          <p:nvPr/>
        </p:nvSpPr>
        <p:spPr>
          <a:xfrm>
            <a:off x="7858148" y="4357694"/>
            <a:ext cx="1071570" cy="357190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1400" b="1" dirty="0" smtClean="0"/>
              <a:t>     3,3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xmlns="" val="96645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oogle Shape;199;p24"/>
          <p:cNvGraphicFramePr/>
          <p:nvPr>
            <p:extLst>
              <p:ext uri="{D42A27DB-BD31-4B8C-83A1-F6EECF244321}">
                <p14:modId xmlns:p14="http://schemas.microsoft.com/office/powerpoint/2010/main" xmlns="" val="2092695236"/>
              </p:ext>
            </p:extLst>
          </p:nvPr>
        </p:nvGraphicFramePr>
        <p:xfrm>
          <a:off x="683568" y="2594183"/>
          <a:ext cx="7848870" cy="3906651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102746"/>
                <a:gridCol w="1248708"/>
                <a:gridCol w="1248708"/>
                <a:gridCol w="1248708"/>
              </a:tblGrid>
              <a:tr h="537659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5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2026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7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г.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85008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Доля загрязненных сточных вод в общем объеме отводимых в водных объекты сточных вод, подлежащих очистке , %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8500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Доля экологической безопасности утилизации отходов в общем объеме образовавшихся</a:t>
                      </a:r>
                      <a:r>
                        <a:rPr lang="ru-RU" sz="1400" b="0" baseline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 отходов, %</a:t>
                      </a: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85008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Количество надзорных мероприятий в рамках осуществления государственного экологического контроля</a:t>
                      </a:r>
                      <a:r>
                        <a:rPr lang="ru-RU" sz="1400" b="0" baseline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 (</a:t>
                      </a: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надзора), шт.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0139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Количество населения района, принявшего участие в мероприятиях экологической направленности</a:t>
                      </a:r>
                      <a:r>
                        <a:rPr lang="ru-RU" sz="1400" baseline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, чел.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15100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15200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3648" y="1340768"/>
            <a:ext cx="5526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Сведения о достижении значений показателей (индикаторов)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65144"/>
            <a:ext cx="9144000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Муниципальная программа «Охрана окружающей среды </a:t>
            </a:r>
            <a:b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и рациональное использование природных ресурсов» 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267;p29"/>
          <p:cNvSpPr/>
          <p:nvPr/>
        </p:nvSpPr>
        <p:spPr>
          <a:xfrm>
            <a:off x="642910" y="1500174"/>
            <a:ext cx="568200" cy="51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!</a:t>
            </a:r>
            <a:endParaRPr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745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1"/>
                </a:solidFill>
              </a:rPr>
              <a:t>Муниципальная </a:t>
            </a:r>
            <a:r>
              <a:rPr lang="ru-RU" sz="2000" b="1" dirty="0" smtClean="0">
                <a:solidFill>
                  <a:schemeClr val="accent1"/>
                </a:solidFill>
              </a:rPr>
              <a:t>программа «Обеспечение населения Шекснинского муниципального района доступным жильем и создание благоприятных условий проживания» </a:t>
            </a:r>
            <a:endParaRPr lang="ru-RU" sz="2000" b="1" dirty="0">
              <a:solidFill>
                <a:schemeClr val="accent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28596" y="909290"/>
            <a:ext cx="8215370" cy="1019512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Цель:</a:t>
            </a:r>
            <a:endParaRPr lang="ru-RU" sz="1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обеспечение эффективного использования муниципального жилищного фонда, соответствия жилых помещений установленным санитарно-гигиеническим требованиям, техническим правилам и нормам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7" name="Текст 5"/>
          <p:cNvSpPr txBox="1">
            <a:spLocks/>
          </p:cNvSpPr>
          <p:nvPr/>
        </p:nvSpPr>
        <p:spPr>
          <a:xfrm>
            <a:off x="0" y="2000240"/>
            <a:ext cx="9017578" cy="35128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Lato"/>
              <a:buChar char="▷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fontAlgn="auto">
              <a:spcAft>
                <a:spcPts val="600"/>
              </a:spcAft>
              <a:buNone/>
            </a:pPr>
            <a:endParaRPr lang="ru-RU" sz="1400" dirty="0" smtClean="0"/>
          </a:p>
          <a:p>
            <a:pPr marL="0" indent="0" fontAlgn="auto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 smtClean="0"/>
              <a:t> Муниципальный проект  «Обеспечение жильем отдельных категорий граждан»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endParaRPr lang="ru-RU" sz="1400" b="1" dirty="0" smtClean="0"/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 Муниципальный проект «Ремонт муниципального жилого фонда в многоквартирных  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dirty="0" smtClean="0"/>
              <a:t>домах»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endParaRPr lang="ru-RU" sz="1400" dirty="0" smtClean="0"/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Комплекс процессных мероприятий «Проведение ремонтов муниципального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dirty="0" smtClean="0"/>
              <a:t> жилищного фонда»</a:t>
            </a:r>
            <a:br>
              <a:rPr lang="ru-RU" sz="1400" dirty="0" smtClean="0"/>
            </a:br>
            <a:endParaRPr lang="ru-RU" sz="1400" dirty="0" smtClean="0"/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" name="Google Shape;228;p27"/>
          <p:cNvSpPr txBox="1">
            <a:spLocks/>
          </p:cNvSpPr>
          <p:nvPr/>
        </p:nvSpPr>
        <p:spPr>
          <a:xfrm>
            <a:off x="555018" y="5357826"/>
            <a:ext cx="344547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fontAlgn="auto"/>
            <a:r>
              <a:rPr lang="ru-RU" sz="3600" b="1" kern="0" dirty="0" smtClean="0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111,4 млн.руб.</a:t>
            </a:r>
            <a:endParaRPr lang="en" sz="3600" b="1" kern="0" dirty="0">
              <a:solidFill>
                <a:schemeClr val="accent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" name="Google Shape;229;p27"/>
          <p:cNvSpPr txBox="1">
            <a:spLocks/>
          </p:cNvSpPr>
          <p:nvPr/>
        </p:nvSpPr>
        <p:spPr>
          <a:xfrm>
            <a:off x="2643174" y="5286388"/>
            <a:ext cx="5929354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r" fontAlgn="auto">
              <a:buNone/>
            </a:pPr>
            <a:r>
              <a:rPr lang="ru-RU" sz="1600" i="1" kern="0" dirty="0" smtClean="0"/>
              <a:t>в т.ч. федеральные, областные средства 1,2 млн.руб.</a:t>
            </a:r>
            <a:endParaRPr lang="en-US" sz="1600" i="1" kern="0" dirty="0"/>
          </a:p>
        </p:txBody>
      </p:sp>
      <p:sp>
        <p:nvSpPr>
          <p:cNvPr id="21" name="Google Shape;234;p27"/>
          <p:cNvSpPr/>
          <p:nvPr/>
        </p:nvSpPr>
        <p:spPr>
          <a:xfrm>
            <a:off x="0" y="5691021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2" name="Google Shape;228;p27"/>
          <p:cNvSpPr txBox="1">
            <a:spLocks/>
          </p:cNvSpPr>
          <p:nvPr/>
        </p:nvSpPr>
        <p:spPr>
          <a:xfrm>
            <a:off x="5072066" y="4660410"/>
            <a:ext cx="3500462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7,2 млн.руб.</a:t>
            </a:r>
            <a:endParaRPr lang="en" sz="3600" b="1" kern="0" dirty="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" name="Google Shape;234;p27"/>
          <p:cNvSpPr/>
          <p:nvPr/>
        </p:nvSpPr>
        <p:spPr>
          <a:xfrm rot="10800000">
            <a:off x="8577357" y="501760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71470" y="5786454"/>
            <a:ext cx="582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2024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33261" y="511806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2025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3" name="Группа 49"/>
          <p:cNvGrpSpPr/>
          <p:nvPr/>
        </p:nvGrpSpPr>
        <p:grpSpPr>
          <a:xfrm>
            <a:off x="8577358" y="5527158"/>
            <a:ext cx="638080" cy="142876"/>
            <a:chOff x="8577358" y="6410325"/>
            <a:chExt cx="638080" cy="142876"/>
          </a:xfrm>
        </p:grpSpPr>
        <p:sp>
          <p:nvSpPr>
            <p:cNvPr id="27" name="Блок-схема: узел 26"/>
            <p:cNvSpPr/>
            <p:nvPr/>
          </p:nvSpPr>
          <p:spPr>
            <a:xfrm>
              <a:off x="9072562" y="6410325"/>
              <a:ext cx="142876" cy="142876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10800000" flipV="1">
              <a:off x="8577358" y="6481744"/>
              <a:ext cx="579343" cy="20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Google Shape;228;p27"/>
          <p:cNvSpPr txBox="1">
            <a:spLocks/>
          </p:cNvSpPr>
          <p:nvPr/>
        </p:nvSpPr>
        <p:spPr>
          <a:xfrm>
            <a:off x="5286380" y="5391320"/>
            <a:ext cx="328614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5,2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Google Shape;234;p27"/>
          <p:cNvSpPr/>
          <p:nvPr/>
        </p:nvSpPr>
        <p:spPr>
          <a:xfrm rot="10800000">
            <a:off x="8577357" y="574851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633262" y="584897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Google Shape;228;p27"/>
          <p:cNvSpPr txBox="1">
            <a:spLocks/>
          </p:cNvSpPr>
          <p:nvPr/>
        </p:nvSpPr>
        <p:spPr>
          <a:xfrm>
            <a:off x="5143504" y="6078840"/>
            <a:ext cx="3429024" cy="696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5,8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" name="Google Shape;234;p27"/>
          <p:cNvSpPr/>
          <p:nvPr/>
        </p:nvSpPr>
        <p:spPr>
          <a:xfrm rot="10800000">
            <a:off x="8577357" y="623686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633263" y="633732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715272" y="1928802"/>
            <a:ext cx="1142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млн.руб.</a:t>
            </a:r>
            <a:endParaRPr lang="ru-RU" sz="1400" dirty="0"/>
          </a:p>
        </p:txBody>
      </p:sp>
      <p:sp>
        <p:nvSpPr>
          <p:cNvPr id="36" name="Google Shape;399;p38"/>
          <p:cNvSpPr/>
          <p:nvPr/>
        </p:nvSpPr>
        <p:spPr>
          <a:xfrm>
            <a:off x="7715272" y="2428868"/>
            <a:ext cx="1071570" cy="428628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>
                <a:solidFill>
                  <a:schemeClr val="dk1"/>
                </a:solidFill>
              </a:rPr>
              <a:t>2,7</a:t>
            </a:r>
            <a:endParaRPr sz="1600" b="1">
              <a:solidFill>
                <a:schemeClr val="dk1"/>
              </a:solidFill>
            </a:endParaRPr>
          </a:p>
        </p:txBody>
      </p:sp>
      <p:sp>
        <p:nvSpPr>
          <p:cNvPr id="37" name="Google Shape;399;p38"/>
          <p:cNvSpPr/>
          <p:nvPr/>
        </p:nvSpPr>
        <p:spPr>
          <a:xfrm>
            <a:off x="7715272" y="3071810"/>
            <a:ext cx="1071570" cy="428628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>
                <a:solidFill>
                  <a:schemeClr val="dk1"/>
                </a:solidFill>
              </a:rPr>
              <a:t>3,5</a:t>
            </a:r>
            <a:endParaRPr sz="1600" b="1">
              <a:solidFill>
                <a:schemeClr val="dk1"/>
              </a:solidFill>
            </a:endParaRPr>
          </a:p>
        </p:txBody>
      </p:sp>
      <p:sp>
        <p:nvSpPr>
          <p:cNvPr id="38" name="Google Shape;399;p38"/>
          <p:cNvSpPr/>
          <p:nvPr/>
        </p:nvSpPr>
        <p:spPr>
          <a:xfrm>
            <a:off x="7715272" y="3714752"/>
            <a:ext cx="1071570" cy="428628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>
                <a:solidFill>
                  <a:schemeClr val="dk1"/>
                </a:solidFill>
              </a:rPr>
              <a:t>1,0</a:t>
            </a:r>
            <a:endParaRPr sz="1600" b="1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645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oogle Shape;199;p24"/>
          <p:cNvGraphicFramePr/>
          <p:nvPr>
            <p:extLst>
              <p:ext uri="{D42A27DB-BD31-4B8C-83A1-F6EECF244321}">
                <p14:modId xmlns:p14="http://schemas.microsoft.com/office/powerpoint/2010/main" xmlns="" val="2304380717"/>
              </p:ext>
            </p:extLst>
          </p:nvPr>
        </p:nvGraphicFramePr>
        <p:xfrm>
          <a:off x="683568" y="2428868"/>
          <a:ext cx="7848870" cy="397574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531374"/>
                <a:gridCol w="820080"/>
                <a:gridCol w="1248708"/>
                <a:gridCol w="1248708"/>
              </a:tblGrid>
              <a:tr h="501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5г.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2026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7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г.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Доля населения</a:t>
                      </a:r>
                      <a:r>
                        <a:rPr lang="ru-RU" sz="1400" baseline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 получившего жилые помещения и улучшившего жилищные условия в отчетном году, в общей численности населения, состоящего на учете в качестве нуждающегося в жилых помещениях (%</a:t>
                      </a:r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Доля </a:t>
                      </a:r>
                      <a:r>
                        <a:rPr kumimoji="0" lang="ru-RU" sz="14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жилых помещений муниципального жилищного фонда, отремонтированных за счет средств бюджета района за соответствующий период, в общем числе жилых помещений муниципального жилого фонда (%)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Доля </a:t>
                      </a:r>
                      <a:r>
                        <a:rPr kumimoji="0" lang="ru-RU" sz="14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временно незаселенных</a:t>
                      </a:r>
                      <a:r>
                        <a:rPr kumimoji="0" lang="ru-RU" sz="1400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жилых помещений муниципального жилищного фонда, отремонтированных за соответствующий период,         в общем числе жилых помещений муниципального жилищного фонда </a:t>
                      </a:r>
                      <a:r>
                        <a:rPr kumimoji="0" lang="ru-RU" sz="14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(%)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3648" y="1340768"/>
            <a:ext cx="5526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Сведения о достижении значений показателей (индикаторов)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13831"/>
            <a:ext cx="9144000" cy="92237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ru-RU" sz="2000" b="1" dirty="0" smtClean="0">
                <a:solidFill>
                  <a:schemeClr val="accent1"/>
                </a:solidFill>
              </a:rPr>
              <a:t>Муниципальная программа «Обеспечение населения Шекснинского муниципального района доступным жильем и создание благоприятных условий проживания» 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267;p29"/>
          <p:cNvSpPr/>
          <p:nvPr/>
        </p:nvSpPr>
        <p:spPr>
          <a:xfrm>
            <a:off x="642910" y="1500174"/>
            <a:ext cx="568200" cy="51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!</a:t>
            </a:r>
            <a:endParaRPr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745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76"/>
            <a:ext cx="9144000" cy="107154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1"/>
                </a:solidFill>
              </a:rPr>
              <a:t>Муниципальная </a:t>
            </a:r>
            <a:r>
              <a:rPr lang="ru-RU" sz="2000" b="1" dirty="0" smtClean="0">
                <a:solidFill>
                  <a:schemeClr val="accent1"/>
                </a:solidFill>
              </a:rPr>
              <a:t>программа «Развитие топливно-энергетического комплекса и коммунальной инфраструктуры на территории Шекснинского муниципального района» </a:t>
            </a:r>
            <a:endParaRPr lang="ru-RU" sz="2000" b="1" dirty="0">
              <a:solidFill>
                <a:schemeClr val="accent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0034" y="1000108"/>
            <a:ext cx="8143932" cy="1000132"/>
          </a:xfrm>
        </p:spPr>
        <p:txBody>
          <a:bodyPr/>
          <a:lstStyle/>
          <a:p>
            <a:pPr marL="0" indent="0">
              <a:buNone/>
            </a:pPr>
            <a:r>
              <a:rPr lang="ru-RU" sz="1400" b="1" dirty="0" smtClean="0">
                <a:solidFill>
                  <a:schemeClr val="tx1"/>
                </a:solidFill>
              </a:rPr>
              <a:t>Цель: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развитие топливно-энергетического комплекса коммунальной инфраструктуры и повышение эффективности использования ресурсов</a:t>
            </a:r>
            <a:br>
              <a:rPr lang="ru-RU" sz="1400" dirty="0" smtClean="0">
                <a:solidFill>
                  <a:schemeClr val="tx1"/>
                </a:solidFill>
              </a:rPr>
            </a:b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7" name="Текст 5"/>
          <p:cNvSpPr txBox="1">
            <a:spLocks/>
          </p:cNvSpPr>
          <p:nvPr/>
        </p:nvSpPr>
        <p:spPr>
          <a:xfrm>
            <a:off x="214282" y="1571612"/>
            <a:ext cx="8929718" cy="4714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Lato"/>
              <a:buChar char="▷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fontAlgn="auto">
              <a:spcAft>
                <a:spcPts val="600"/>
              </a:spcAft>
              <a:buNone/>
            </a:pPr>
            <a:endParaRPr lang="ru-RU" sz="1400" dirty="0" smtClean="0"/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Муниципальный проект «Модернизация топливно-энергетического сектора и 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dirty="0" smtClean="0"/>
              <a:t>коммунальной инфраструктуры региона»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endParaRPr lang="ru-RU" sz="1400" dirty="0" smtClean="0"/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Муниципальный проект «Газификация Вологодской области»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endParaRPr lang="ru-RU" sz="1400" dirty="0" smtClean="0"/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Муниципальный проект «Строительство, реконструкция, модернизация и 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dirty="0" smtClean="0"/>
              <a:t>капитальный ремонт систем водоснабжения»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endParaRPr lang="ru-RU" sz="1400" dirty="0" smtClean="0"/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Муниципальный проект «Обеспечение энергосбережения и повышения 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dirty="0" smtClean="0"/>
              <a:t>энергетической эффективности в бюджетной сфере» 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endParaRPr lang="ru-RU" sz="1400" dirty="0" smtClean="0"/>
          </a:p>
          <a:p>
            <a:pPr marL="0" lvl="0" indent="0">
              <a:spcBef>
                <a:spcPts val="0"/>
              </a:spcBef>
              <a:spcAft>
                <a:spcPct val="0"/>
              </a:spcAft>
              <a:buClr>
                <a:srgbClr val="2185C5"/>
              </a:buClr>
              <a:buSzTx/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677480"/>
                </a:solidFill>
                <a:latin typeface="Arial" charset="0"/>
                <a:ea typeface="+mn-ea"/>
                <a:cs typeface="Arial" charset="0"/>
              </a:rPr>
              <a:t> Комплекс процессных мероприятий </a:t>
            </a:r>
            <a:r>
              <a:rPr lang="ru-RU" sz="1400" dirty="0" smtClean="0"/>
              <a:t>«Энергосбережение и комплексная </a:t>
            </a:r>
          </a:p>
          <a:p>
            <a:pPr marL="0" lvl="0" indent="0">
              <a:spcBef>
                <a:spcPts val="0"/>
              </a:spcBef>
              <a:spcAft>
                <a:spcPct val="0"/>
              </a:spcAft>
              <a:buClr>
                <a:srgbClr val="2185C5"/>
              </a:buClr>
              <a:buSzTx/>
              <a:buNone/>
            </a:pPr>
            <a:r>
              <a:rPr lang="ru-RU" sz="1400" dirty="0" smtClean="0"/>
              <a:t>модернизация систем коммунальной инфраструктуры района»</a:t>
            </a:r>
            <a:r>
              <a:rPr lang="ru-RU" sz="1400" dirty="0" smtClean="0">
                <a:solidFill>
                  <a:srgbClr val="677480"/>
                </a:solidFill>
                <a:latin typeface="Arial" charset="0"/>
                <a:ea typeface="+mn-ea"/>
                <a:cs typeface="Arial" charset="0"/>
              </a:rPr>
              <a:t>                                                                                         </a:t>
            </a:r>
            <a:endParaRPr lang="ru-RU" sz="1400" dirty="0">
              <a:solidFill>
                <a:srgbClr val="677480"/>
              </a:solidFill>
              <a:latin typeface="Arial" charset="0"/>
              <a:ea typeface="+mn-ea"/>
              <a:cs typeface="Arial" charset="0"/>
            </a:endParaRP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endParaRPr lang="ru-RU" sz="1400" dirty="0" smtClean="0"/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endParaRPr lang="ru-RU" sz="1400" dirty="0" smtClean="0"/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endParaRPr lang="ru-RU" sz="1400" dirty="0" smtClean="0"/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endParaRPr lang="ru-RU" sz="1400" dirty="0" smtClean="0"/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endParaRPr lang="ru-RU" sz="1400" dirty="0" smtClean="0"/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endParaRPr lang="ru-RU" sz="1400" dirty="0" smtClean="0"/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endParaRPr lang="ru-RU" sz="1400" dirty="0" smtClean="0"/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endParaRPr lang="ru-RU" sz="1400" b="1" dirty="0" smtClean="0"/>
          </a:p>
        </p:txBody>
      </p:sp>
      <p:sp>
        <p:nvSpPr>
          <p:cNvPr id="19" name="Google Shape;228;p27"/>
          <p:cNvSpPr txBox="1">
            <a:spLocks/>
          </p:cNvSpPr>
          <p:nvPr/>
        </p:nvSpPr>
        <p:spPr>
          <a:xfrm>
            <a:off x="555018" y="5357826"/>
            <a:ext cx="344547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fontAlgn="auto"/>
            <a:r>
              <a:rPr lang="ru-RU" sz="3600" b="1" kern="0" dirty="0" smtClean="0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75,4 млн.руб.</a:t>
            </a:r>
            <a:endParaRPr lang="en" sz="3600" b="1" kern="0" dirty="0">
              <a:solidFill>
                <a:schemeClr val="accent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" name="Google Shape;229;p27"/>
          <p:cNvSpPr txBox="1">
            <a:spLocks/>
          </p:cNvSpPr>
          <p:nvPr/>
        </p:nvSpPr>
        <p:spPr>
          <a:xfrm>
            <a:off x="2277757" y="5286388"/>
            <a:ext cx="6294771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r" fontAlgn="auto">
              <a:buNone/>
            </a:pPr>
            <a:r>
              <a:rPr lang="ru-RU" sz="1600" i="1" kern="0" dirty="0"/>
              <a:t>в</a:t>
            </a:r>
            <a:r>
              <a:rPr lang="ru-RU" sz="1600" i="1" kern="0" dirty="0" smtClean="0"/>
              <a:t> т.ч.  безвозмездных поступлений 107,5 </a:t>
            </a:r>
            <a:r>
              <a:rPr lang="ru-RU" sz="1600" i="1" kern="0" dirty="0" err="1" smtClean="0"/>
              <a:t>млн.руб</a:t>
            </a:r>
            <a:r>
              <a:rPr lang="ru-RU" sz="1600" i="1" kern="0" dirty="0" smtClean="0"/>
              <a:t>.</a:t>
            </a:r>
            <a:endParaRPr lang="en-US" sz="1600" i="1" kern="0" dirty="0"/>
          </a:p>
        </p:txBody>
      </p:sp>
      <p:sp>
        <p:nvSpPr>
          <p:cNvPr id="21" name="Google Shape;234;p27"/>
          <p:cNvSpPr/>
          <p:nvPr/>
        </p:nvSpPr>
        <p:spPr>
          <a:xfrm>
            <a:off x="0" y="5691021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2" name="Google Shape;228;p27"/>
          <p:cNvSpPr txBox="1">
            <a:spLocks/>
          </p:cNvSpPr>
          <p:nvPr/>
        </p:nvSpPr>
        <p:spPr>
          <a:xfrm>
            <a:off x="5072066" y="4660410"/>
            <a:ext cx="3500462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113,7 млн.руб.</a:t>
            </a:r>
            <a:endParaRPr lang="en" sz="3600" b="1" kern="0" dirty="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" name="Google Shape;234;p27"/>
          <p:cNvSpPr/>
          <p:nvPr/>
        </p:nvSpPr>
        <p:spPr>
          <a:xfrm rot="10800000">
            <a:off x="8577357" y="501760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71470" y="578645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2024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33261" y="511806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2025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3" name="Группа 49"/>
          <p:cNvGrpSpPr/>
          <p:nvPr/>
        </p:nvGrpSpPr>
        <p:grpSpPr>
          <a:xfrm>
            <a:off x="8577358" y="5527158"/>
            <a:ext cx="638080" cy="142876"/>
            <a:chOff x="8577358" y="6410325"/>
            <a:chExt cx="638080" cy="142876"/>
          </a:xfrm>
        </p:grpSpPr>
        <p:sp>
          <p:nvSpPr>
            <p:cNvPr id="27" name="Блок-схема: узел 26"/>
            <p:cNvSpPr/>
            <p:nvPr/>
          </p:nvSpPr>
          <p:spPr>
            <a:xfrm>
              <a:off x="9072562" y="6410325"/>
              <a:ext cx="142876" cy="142876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10800000" flipV="1">
              <a:off x="8577358" y="6481744"/>
              <a:ext cx="579343" cy="20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Google Shape;228;p27"/>
          <p:cNvSpPr txBox="1">
            <a:spLocks/>
          </p:cNvSpPr>
          <p:nvPr/>
        </p:nvSpPr>
        <p:spPr>
          <a:xfrm>
            <a:off x="4929190" y="5357826"/>
            <a:ext cx="3643338" cy="879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3,8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Google Shape;234;p27"/>
          <p:cNvSpPr/>
          <p:nvPr/>
        </p:nvSpPr>
        <p:spPr>
          <a:xfrm rot="10800000">
            <a:off x="8577357" y="574851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633262" y="584897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Google Shape;228;p27"/>
          <p:cNvSpPr txBox="1">
            <a:spLocks/>
          </p:cNvSpPr>
          <p:nvPr/>
        </p:nvSpPr>
        <p:spPr>
          <a:xfrm>
            <a:off x="5143504" y="6094230"/>
            <a:ext cx="3429024" cy="680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3,7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" name="Google Shape;234;p27"/>
          <p:cNvSpPr/>
          <p:nvPr/>
        </p:nvSpPr>
        <p:spPr>
          <a:xfrm rot="10800000">
            <a:off x="8577357" y="623686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633263" y="633732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43834" y="1643050"/>
            <a:ext cx="1071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млн.руб.</a:t>
            </a:r>
            <a:endParaRPr lang="ru-RU" sz="1400" dirty="0"/>
          </a:p>
        </p:txBody>
      </p:sp>
      <p:sp>
        <p:nvSpPr>
          <p:cNvPr id="36" name="Google Shape;399;p38"/>
          <p:cNvSpPr/>
          <p:nvPr/>
        </p:nvSpPr>
        <p:spPr>
          <a:xfrm>
            <a:off x="7715272" y="2000240"/>
            <a:ext cx="1071570" cy="500066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1400" b="1" dirty="0" smtClean="0"/>
              <a:t>  97,0</a:t>
            </a:r>
            <a:endParaRPr lang="ru-RU" sz="1400" b="1" dirty="0"/>
          </a:p>
        </p:txBody>
      </p:sp>
      <p:sp>
        <p:nvSpPr>
          <p:cNvPr id="37" name="Google Shape;399;p38"/>
          <p:cNvSpPr/>
          <p:nvPr/>
        </p:nvSpPr>
        <p:spPr>
          <a:xfrm>
            <a:off x="7715272" y="2571744"/>
            <a:ext cx="1071570" cy="500066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1400" b="1" dirty="0" smtClean="0"/>
              <a:t>  12,9</a:t>
            </a:r>
            <a:endParaRPr lang="ru-RU" sz="1400" b="1" dirty="0"/>
          </a:p>
        </p:txBody>
      </p:sp>
      <p:sp>
        <p:nvSpPr>
          <p:cNvPr id="38" name="Google Shape;399;p38"/>
          <p:cNvSpPr/>
          <p:nvPr/>
        </p:nvSpPr>
        <p:spPr>
          <a:xfrm>
            <a:off x="7715272" y="3143248"/>
            <a:ext cx="1071570" cy="500066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1400" b="1" dirty="0" smtClean="0"/>
              <a:t>  1,3</a:t>
            </a:r>
            <a:endParaRPr lang="ru-RU" sz="1400" b="1" dirty="0"/>
          </a:p>
        </p:txBody>
      </p:sp>
      <p:sp>
        <p:nvSpPr>
          <p:cNvPr id="39" name="Google Shape;399;p38"/>
          <p:cNvSpPr/>
          <p:nvPr/>
        </p:nvSpPr>
        <p:spPr>
          <a:xfrm>
            <a:off x="7715272" y="3714752"/>
            <a:ext cx="1071570" cy="500066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1400" b="1" dirty="0" smtClean="0"/>
              <a:t>  0,7</a:t>
            </a:r>
            <a:endParaRPr lang="ru-RU" sz="1400" b="1" dirty="0"/>
          </a:p>
        </p:txBody>
      </p:sp>
      <p:sp>
        <p:nvSpPr>
          <p:cNvPr id="28" name="Google Shape;399;p38"/>
          <p:cNvSpPr/>
          <p:nvPr/>
        </p:nvSpPr>
        <p:spPr>
          <a:xfrm>
            <a:off x="7715272" y="4286256"/>
            <a:ext cx="1071570" cy="500066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1400" b="1" dirty="0" smtClean="0"/>
              <a:t>  1,8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xmlns="" val="96645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oogle Shape;199;p24"/>
          <p:cNvGraphicFramePr/>
          <p:nvPr>
            <p:extLst>
              <p:ext uri="{D42A27DB-BD31-4B8C-83A1-F6EECF244321}">
                <p14:modId xmlns:p14="http://schemas.microsoft.com/office/powerpoint/2010/main" xmlns="" val="3671753239"/>
              </p:ext>
            </p:extLst>
          </p:nvPr>
        </p:nvGraphicFramePr>
        <p:xfrm>
          <a:off x="683568" y="2428868"/>
          <a:ext cx="7848870" cy="242889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531374"/>
                <a:gridCol w="1105832"/>
                <a:gridCol w="1105832"/>
                <a:gridCol w="1105832"/>
              </a:tblGrid>
              <a:tr h="59701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5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2026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7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г.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17432"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Доля потерь тепловой энергии при ее передаче       в общем объеме переданной тепловой энергии, %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17432"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Доля коммунальных</a:t>
                      </a:r>
                      <a:r>
                        <a:rPr kumimoji="0" lang="ru-RU" sz="1400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сетей с применением новых энергосберегающих технологий, %</a:t>
                      </a:r>
                      <a:r>
                        <a:rPr kumimoji="0" lang="ru-RU" sz="14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970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Уровень газификации потребителей района природным газом %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3648" y="1340768"/>
            <a:ext cx="5526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Сведения о достижении значений показателей (индикаторов)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144000" cy="721893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ru-RU" sz="2000" b="1" dirty="0" smtClean="0">
                <a:solidFill>
                  <a:schemeClr val="accent1"/>
                </a:solidFill>
              </a:rPr>
              <a:t>Муниципальная программа «Развитие топливно-энергетического комплекса и коммунальной инфраструктуры на территории Шекснинского муниципального района» 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267;p29"/>
          <p:cNvSpPr/>
          <p:nvPr/>
        </p:nvSpPr>
        <p:spPr>
          <a:xfrm>
            <a:off x="642910" y="1500174"/>
            <a:ext cx="568200" cy="51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!</a:t>
            </a:r>
            <a:endParaRPr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745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76"/>
            <a:ext cx="9144000" cy="107154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1"/>
                </a:solidFill>
              </a:rPr>
              <a:t>Муниципальная </a:t>
            </a:r>
            <a:r>
              <a:rPr lang="ru-RU" sz="2000" b="1" dirty="0" smtClean="0">
                <a:solidFill>
                  <a:schemeClr val="accent1"/>
                </a:solidFill>
              </a:rPr>
              <a:t>программа «МП«Обеспечение профилактики правонарушений, безопасности населения и территории Шекснинского муниципального района» </a:t>
            </a:r>
            <a:endParaRPr lang="ru-RU" sz="2000" b="1" dirty="0">
              <a:solidFill>
                <a:schemeClr val="accent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28596" y="928670"/>
            <a:ext cx="8215370" cy="500066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Цель: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600" dirty="0" smtClean="0"/>
              <a:t>обеспечение безопасности  населения  и территории района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7" name="Текст 5"/>
          <p:cNvSpPr txBox="1">
            <a:spLocks/>
          </p:cNvSpPr>
          <p:nvPr/>
        </p:nvSpPr>
        <p:spPr>
          <a:xfrm>
            <a:off x="500034" y="1643050"/>
            <a:ext cx="8215370" cy="3429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Lato"/>
              <a:buChar char="▷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fontAlgn="auto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200" dirty="0" smtClean="0"/>
              <a:t>Муниципальный проект «Обеспечение общественной безопасности на территории                                       Вологодской области» </a:t>
            </a:r>
          </a:p>
          <a:p>
            <a:pPr marL="0" indent="0" algn="just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200" dirty="0" smtClean="0"/>
              <a:t> Муниципальный проект «Развитие системы информирования и оповещения </a:t>
            </a:r>
          </a:p>
          <a:p>
            <a:pPr marL="0" indent="0" algn="just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200" dirty="0" smtClean="0"/>
              <a:t>населения Шекснинского муниципального района Вологодской области</a:t>
            </a:r>
          </a:p>
          <a:p>
            <a:pPr marL="0" indent="0" algn="just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200" dirty="0" smtClean="0"/>
              <a:t> (совершенствование и поддержание в состоянии постоянной готовности</a:t>
            </a:r>
          </a:p>
          <a:p>
            <a:pPr marL="0" indent="0" algn="just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200" dirty="0" smtClean="0"/>
              <a:t> технических систем  управления ГО и системы оповещения населения)</a:t>
            </a:r>
          </a:p>
          <a:p>
            <a:pPr marL="0" indent="0" algn="just">
              <a:spcBef>
                <a:spcPts val="0"/>
              </a:spcBef>
              <a:buClr>
                <a:schemeClr val="accent1"/>
              </a:buClr>
              <a:buNone/>
            </a:pPr>
            <a:endParaRPr lang="ru-RU" sz="1200" dirty="0" smtClean="0"/>
          </a:p>
          <a:p>
            <a:pPr marL="0" indent="0" algn="just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200" dirty="0" smtClean="0"/>
              <a:t> Комплекс процессных мероприятий  «Профилактика преступлений и</a:t>
            </a:r>
          </a:p>
          <a:p>
            <a:pPr marL="0" indent="0" algn="just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200" dirty="0" smtClean="0"/>
              <a:t> иных правонарушений»</a:t>
            </a:r>
            <a:endParaRPr lang="ru-RU" sz="12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200" dirty="0" smtClean="0"/>
              <a:t> Комплекс процессных мероприятий «Формирование законопослушного </a:t>
            </a:r>
          </a:p>
          <a:p>
            <a:pPr marL="0" indent="0" algn="just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200" dirty="0" smtClean="0"/>
              <a:t>поведения участников дорожного движения в Шекснинском муниципальном районе»</a:t>
            </a:r>
          </a:p>
          <a:p>
            <a:pPr marL="0" indent="0" algn="just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200" dirty="0" smtClean="0"/>
              <a:t>                                  </a:t>
            </a:r>
            <a:endParaRPr lang="ru-RU" sz="12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200" b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1200" dirty="0" smtClean="0"/>
              <a:t>Комплекс процессных мероприятий «Противодействие незаконному обороту </a:t>
            </a:r>
          </a:p>
          <a:p>
            <a:pPr marL="0" indent="0" algn="just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200" dirty="0" smtClean="0"/>
              <a:t>наркотиков, снижение масштабов злоупотребления алкогольной продукции,</a:t>
            </a:r>
          </a:p>
          <a:p>
            <a:pPr marL="0" indent="0" algn="just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200" dirty="0" smtClean="0"/>
              <a:t> профилактика алкоголизма и наркомании»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  </a:t>
            </a:r>
            <a:endParaRPr lang="ru-RU" sz="1200" b="1" dirty="0" smtClean="0">
              <a:solidFill>
                <a:srgbClr val="000046"/>
              </a:solidFill>
            </a:endParaRPr>
          </a:p>
          <a:p>
            <a:pPr marL="0" indent="0" algn="just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200" dirty="0" smtClean="0"/>
              <a:t> Комплекс процессных мероприятий «Обеспечение условий реализации </a:t>
            </a:r>
          </a:p>
          <a:p>
            <a:pPr marL="0" indent="0" algn="just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200" dirty="0" smtClean="0"/>
              <a:t>муниципальной программы»</a:t>
            </a:r>
            <a:endParaRPr lang="ru-RU" sz="12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" name="Google Shape;228;p27"/>
          <p:cNvSpPr txBox="1">
            <a:spLocks/>
          </p:cNvSpPr>
          <p:nvPr/>
        </p:nvSpPr>
        <p:spPr>
          <a:xfrm>
            <a:off x="555018" y="5357826"/>
            <a:ext cx="344547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fontAlgn="auto"/>
            <a:r>
              <a:rPr lang="ru-RU" sz="3600" b="1" kern="0" dirty="0" smtClean="0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23,0 млн.руб.</a:t>
            </a:r>
            <a:endParaRPr lang="en" sz="3600" b="1" kern="0" dirty="0">
              <a:solidFill>
                <a:schemeClr val="accent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" name="Google Shape;229;p27"/>
          <p:cNvSpPr txBox="1">
            <a:spLocks/>
          </p:cNvSpPr>
          <p:nvPr/>
        </p:nvSpPr>
        <p:spPr>
          <a:xfrm>
            <a:off x="2928926" y="5286388"/>
            <a:ext cx="5643602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r" fontAlgn="auto">
              <a:buNone/>
            </a:pPr>
            <a:r>
              <a:rPr lang="ru-RU" sz="1600" i="1" kern="0" dirty="0" smtClean="0"/>
              <a:t>в т.ч. областные средства 12,4 млн.руб.</a:t>
            </a:r>
            <a:endParaRPr lang="en-US" sz="1600" i="1" kern="0" dirty="0"/>
          </a:p>
        </p:txBody>
      </p:sp>
      <p:sp>
        <p:nvSpPr>
          <p:cNvPr id="21" name="Google Shape;234;p27"/>
          <p:cNvSpPr/>
          <p:nvPr/>
        </p:nvSpPr>
        <p:spPr>
          <a:xfrm>
            <a:off x="0" y="5691021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2" name="Google Shape;228;p27"/>
          <p:cNvSpPr txBox="1">
            <a:spLocks/>
          </p:cNvSpPr>
          <p:nvPr/>
        </p:nvSpPr>
        <p:spPr>
          <a:xfrm>
            <a:off x="5072066" y="4660410"/>
            <a:ext cx="3500462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21,3 млн.руб.</a:t>
            </a:r>
            <a:endParaRPr lang="en" sz="3600" b="1" kern="0" dirty="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" name="Google Shape;234;p27"/>
          <p:cNvSpPr/>
          <p:nvPr/>
        </p:nvSpPr>
        <p:spPr>
          <a:xfrm rot="10800000">
            <a:off x="8577357" y="501760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71470" y="578645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2024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33261" y="511806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2025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3" name="Группа 49"/>
          <p:cNvGrpSpPr/>
          <p:nvPr/>
        </p:nvGrpSpPr>
        <p:grpSpPr>
          <a:xfrm>
            <a:off x="8577358" y="5527158"/>
            <a:ext cx="638080" cy="142876"/>
            <a:chOff x="8577358" y="6410325"/>
            <a:chExt cx="638080" cy="142876"/>
          </a:xfrm>
        </p:grpSpPr>
        <p:sp>
          <p:nvSpPr>
            <p:cNvPr id="27" name="Блок-схема: узел 26"/>
            <p:cNvSpPr/>
            <p:nvPr/>
          </p:nvSpPr>
          <p:spPr>
            <a:xfrm>
              <a:off x="9072562" y="6410325"/>
              <a:ext cx="142876" cy="142876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10800000" flipV="1">
              <a:off x="8577358" y="6481744"/>
              <a:ext cx="579343" cy="20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Google Shape;228;p27"/>
          <p:cNvSpPr txBox="1">
            <a:spLocks/>
          </p:cNvSpPr>
          <p:nvPr/>
        </p:nvSpPr>
        <p:spPr>
          <a:xfrm>
            <a:off x="4929190" y="5391320"/>
            <a:ext cx="364333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7,7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Google Shape;234;p27"/>
          <p:cNvSpPr/>
          <p:nvPr/>
        </p:nvSpPr>
        <p:spPr>
          <a:xfrm rot="10800000">
            <a:off x="8577357" y="574851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633262" y="584897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Google Shape;228;p27"/>
          <p:cNvSpPr txBox="1">
            <a:spLocks/>
          </p:cNvSpPr>
          <p:nvPr/>
        </p:nvSpPr>
        <p:spPr>
          <a:xfrm>
            <a:off x="5143504" y="6156752"/>
            <a:ext cx="3429024" cy="618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7,6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" name="Google Shape;234;p27"/>
          <p:cNvSpPr/>
          <p:nvPr/>
        </p:nvSpPr>
        <p:spPr>
          <a:xfrm rot="10800000">
            <a:off x="8577357" y="623686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633263" y="633732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00892" y="1428736"/>
            <a:ext cx="1357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млн.руб.</a:t>
            </a:r>
            <a:endParaRPr lang="ru-RU" sz="1400" dirty="0"/>
          </a:p>
        </p:txBody>
      </p:sp>
      <p:sp>
        <p:nvSpPr>
          <p:cNvPr id="28" name="Google Shape;399;p38"/>
          <p:cNvSpPr/>
          <p:nvPr/>
        </p:nvSpPr>
        <p:spPr>
          <a:xfrm>
            <a:off x="7215206" y="1928802"/>
            <a:ext cx="1071570" cy="428628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1400" b="1" dirty="0" smtClean="0"/>
              <a:t>  12,6</a:t>
            </a:r>
            <a:endParaRPr lang="ru-RU" sz="1400" b="1" dirty="0"/>
          </a:p>
        </p:txBody>
      </p:sp>
      <p:sp>
        <p:nvSpPr>
          <p:cNvPr id="36" name="Google Shape;399;p38"/>
          <p:cNvSpPr/>
          <p:nvPr/>
        </p:nvSpPr>
        <p:spPr>
          <a:xfrm>
            <a:off x="7215206" y="2500306"/>
            <a:ext cx="1071570" cy="428628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1400" b="1" dirty="0" smtClean="0"/>
              <a:t>   1,0</a:t>
            </a:r>
            <a:endParaRPr lang="ru-RU" sz="1400" b="1" dirty="0"/>
          </a:p>
        </p:txBody>
      </p:sp>
      <p:sp>
        <p:nvSpPr>
          <p:cNvPr id="37" name="Google Shape;399;p38"/>
          <p:cNvSpPr/>
          <p:nvPr/>
        </p:nvSpPr>
        <p:spPr>
          <a:xfrm>
            <a:off x="7215206" y="3071810"/>
            <a:ext cx="1071570" cy="357190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1400" b="1" dirty="0" smtClean="0"/>
              <a:t>    0,1</a:t>
            </a:r>
            <a:endParaRPr lang="ru-RU" sz="1400" b="1" dirty="0"/>
          </a:p>
        </p:txBody>
      </p:sp>
      <p:sp>
        <p:nvSpPr>
          <p:cNvPr id="38" name="Google Shape;399;p38"/>
          <p:cNvSpPr/>
          <p:nvPr/>
        </p:nvSpPr>
        <p:spPr>
          <a:xfrm>
            <a:off x="7215206" y="3571876"/>
            <a:ext cx="1071570" cy="357190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1400" b="1" dirty="0" smtClean="0"/>
              <a:t>    0,05</a:t>
            </a:r>
            <a:endParaRPr lang="ru-RU" sz="1400" b="1" dirty="0"/>
          </a:p>
        </p:txBody>
      </p:sp>
      <p:sp>
        <p:nvSpPr>
          <p:cNvPr id="39" name="Google Shape;399;p38"/>
          <p:cNvSpPr/>
          <p:nvPr/>
        </p:nvSpPr>
        <p:spPr>
          <a:xfrm>
            <a:off x="7215206" y="4071942"/>
            <a:ext cx="1071570" cy="357190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1400" b="1" dirty="0" smtClean="0"/>
              <a:t>    0,01</a:t>
            </a:r>
            <a:endParaRPr lang="ru-RU" sz="1400" b="1" dirty="0"/>
          </a:p>
        </p:txBody>
      </p:sp>
      <p:sp>
        <p:nvSpPr>
          <p:cNvPr id="40" name="Google Shape;399;p38"/>
          <p:cNvSpPr/>
          <p:nvPr/>
        </p:nvSpPr>
        <p:spPr>
          <a:xfrm>
            <a:off x="7215206" y="4572008"/>
            <a:ext cx="1071570" cy="357190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1400" b="1" dirty="0" smtClean="0"/>
              <a:t>     7,5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xmlns="" val="96645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oogle Shape;199;p24"/>
          <p:cNvGraphicFramePr/>
          <p:nvPr>
            <p:extLst>
              <p:ext uri="{D42A27DB-BD31-4B8C-83A1-F6EECF244321}">
                <p14:modId xmlns:p14="http://schemas.microsoft.com/office/powerpoint/2010/main" xmlns="" val="2738939309"/>
              </p:ext>
            </p:extLst>
          </p:nvPr>
        </p:nvGraphicFramePr>
        <p:xfrm>
          <a:off x="683568" y="2428868"/>
          <a:ext cx="7848870" cy="3286149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531374"/>
                <a:gridCol w="1105832"/>
                <a:gridCol w="1105832"/>
                <a:gridCol w="1105832"/>
              </a:tblGrid>
              <a:tr h="62480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5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2026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7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г.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6556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Уровень преступности (количество зарегистрированных преступлений) на территории</a:t>
                      </a:r>
                      <a:r>
                        <a:rPr lang="ru-RU" sz="1400" baseline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района, ед.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4617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Доля несовершеннолетних,</a:t>
                      </a:r>
                      <a:r>
                        <a:rPr lang="ru-RU" sz="1400" baseline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 совершивших преступления, в возрасте от 14 до 18 лет , %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0,75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24803"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Снижение числа потребителей психоактивных веществ в районе к предыдущему году, %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2480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Тяжесть последствий дорожно-транспортных происшествий, %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3648" y="1340768"/>
            <a:ext cx="5526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Сведения о достижении значений показателей (индикаторов)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144000" cy="721893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ru-RU" sz="2000" b="1" dirty="0" smtClean="0">
                <a:solidFill>
                  <a:schemeClr val="accent1"/>
                </a:solidFill>
              </a:rPr>
              <a:t>Муниципальная программа «МП«Обеспечение профилактики правонарушений, безопасности населения и территории Шекснинского муниципального района» 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267;p29"/>
          <p:cNvSpPr/>
          <p:nvPr/>
        </p:nvSpPr>
        <p:spPr>
          <a:xfrm>
            <a:off x="642910" y="1500174"/>
            <a:ext cx="568200" cy="51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!</a:t>
            </a:r>
            <a:endParaRPr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745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-357222" y="142876"/>
            <a:ext cx="9929882" cy="69383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>Основные параметры бюджета района </a:t>
            </a:r>
            <a:br>
              <a:rPr lang="ru-RU" sz="2400" b="1" dirty="0" smtClean="0">
                <a:solidFill>
                  <a:schemeClr val="accent1"/>
                </a:solidFill>
              </a:rPr>
            </a:br>
            <a:r>
              <a:rPr lang="ru-RU" sz="2400" b="1" dirty="0" smtClean="0">
                <a:solidFill>
                  <a:schemeClr val="accent1"/>
                </a:solidFill>
              </a:rPr>
              <a:t>на 2025-2027 годы, </a:t>
            </a:r>
            <a:r>
              <a:rPr lang="ru-RU" sz="2000" b="1" dirty="0" smtClean="0">
                <a:solidFill>
                  <a:schemeClr val="accent1"/>
                </a:solidFill>
              </a:rPr>
              <a:t>млн.руб.</a:t>
            </a:r>
            <a:endParaRPr lang="ru-RU" sz="20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77839844"/>
              </p:ext>
            </p:extLst>
          </p:nvPr>
        </p:nvGraphicFramePr>
        <p:xfrm>
          <a:off x="0" y="785795"/>
          <a:ext cx="9144001" cy="28956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00232"/>
                <a:gridCol w="928694"/>
                <a:gridCol w="1000132"/>
                <a:gridCol w="1000132"/>
                <a:gridCol w="991927"/>
                <a:gridCol w="1079777"/>
                <a:gridCol w="1071569"/>
                <a:gridCol w="1071538"/>
              </a:tblGrid>
              <a:tr h="57752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Показатели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2023 год</a:t>
                      </a:r>
                      <a:r>
                        <a:rPr lang="ru-RU" sz="1400" baseline="0" dirty="0" smtClean="0"/>
                        <a:t> </a:t>
                      </a:r>
                    </a:p>
                    <a:p>
                      <a:pPr algn="ctr"/>
                      <a:r>
                        <a:rPr lang="ru-RU" sz="1400" dirty="0" smtClean="0"/>
                        <a:t>факт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2024 год </a:t>
                      </a:r>
                    </a:p>
                    <a:p>
                      <a:pPr algn="ctr"/>
                      <a:r>
                        <a:rPr lang="ru-RU" sz="1400" baseline="0" dirty="0" err="1" smtClean="0"/>
                        <a:t>ожид</a:t>
                      </a:r>
                      <a:r>
                        <a:rPr lang="ru-RU" sz="1400" baseline="0" dirty="0" smtClean="0"/>
                        <a:t>.</a:t>
                      </a:r>
                    </a:p>
                    <a:p>
                      <a:pPr algn="ctr"/>
                      <a:r>
                        <a:rPr lang="ru-RU" sz="1400" baseline="0" dirty="0" err="1" smtClean="0"/>
                        <a:t>исполн</a:t>
                      </a:r>
                      <a:r>
                        <a:rPr lang="ru-RU" sz="1400" baseline="0" dirty="0" smtClean="0"/>
                        <a:t>.</a:t>
                      </a:r>
                      <a:endParaRPr lang="ru-RU" sz="14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2025 год</a:t>
                      </a:r>
                    </a:p>
                    <a:p>
                      <a:pPr algn="ctr"/>
                      <a:r>
                        <a:rPr lang="ru-RU" sz="1400" dirty="0" smtClean="0"/>
                        <a:t>план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откл. от  2024 г.</a:t>
                      </a:r>
                    </a:p>
                    <a:p>
                      <a:pPr algn="ctr"/>
                      <a:r>
                        <a:rPr lang="ru-RU" sz="1400" dirty="0" smtClean="0"/>
                        <a:t>(+,-)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% к</a:t>
                      </a:r>
                      <a:r>
                        <a:rPr lang="ru-RU" sz="1400" baseline="0" dirty="0" smtClean="0"/>
                        <a:t> предыд.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году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2026 год план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2027 год план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4063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1575,1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2229,8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1919,0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-310,8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86,1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1784,3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1210,6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0907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Налоговые и неналоговые доходы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491,6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548,5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471,5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-77,0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86,0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478,3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504,1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0907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Безвозмездные  поступления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1083,5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1681,3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1447,5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-233,8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86,1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1306,0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706,5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4063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Расходы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1518,0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2335,5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1919,0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-416,5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82,2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1784,3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1210,6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0907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Дефицит (-) профицит (+)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+57,1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-105,6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х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х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4181899185"/>
              </p:ext>
            </p:extLst>
          </p:nvPr>
        </p:nvGraphicFramePr>
        <p:xfrm>
          <a:off x="-642974" y="3643314"/>
          <a:ext cx="10429948" cy="171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214282" y="5286388"/>
            <a:ext cx="2428892" cy="1571612"/>
          </a:xfrm>
          <a:prstGeom prst="roundRect">
            <a:avLst>
              <a:gd name="adj" fmla="val 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Доходы бюджета </a:t>
            </a:r>
            <a:r>
              <a:rPr lang="ru-RU" sz="1600" dirty="0" smtClean="0">
                <a:solidFill>
                  <a:schemeClr val="tx1"/>
                </a:solidFill>
              </a:rPr>
              <a:t>– поступающие в бюджет денежные средства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488" y="5286388"/>
            <a:ext cx="2500330" cy="157161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Расходы бюджета </a:t>
            </a:r>
            <a:r>
              <a:rPr lang="ru-RU" sz="1600" dirty="0" smtClean="0">
                <a:solidFill>
                  <a:schemeClr val="tx1"/>
                </a:solidFill>
              </a:rPr>
              <a:t>– выплачиваемые из бюджета денежные средства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72132" y="5286388"/>
            <a:ext cx="3357554" cy="157161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Дефицит бюджета </a:t>
            </a:r>
            <a:r>
              <a:rPr lang="ru-RU" sz="1600" dirty="0" smtClean="0">
                <a:solidFill>
                  <a:schemeClr val="tx1"/>
                </a:solidFill>
              </a:rPr>
              <a:t>– превышение расходов бюджета над его доходами, </a:t>
            </a:r>
          </a:p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профицит</a:t>
            </a:r>
            <a:r>
              <a:rPr lang="ru-RU" sz="1600" b="1" dirty="0" smtClean="0">
                <a:solidFill>
                  <a:schemeClr val="tx1"/>
                </a:solidFill>
              </a:rPr>
              <a:t> бюджета </a:t>
            </a:r>
            <a:r>
              <a:rPr lang="ru-RU" sz="1600" dirty="0" smtClean="0">
                <a:solidFill>
                  <a:schemeClr val="tx1"/>
                </a:solidFill>
              </a:rPr>
              <a:t>– превышение доходов                        над его расходами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8042"/>
            <a:ext cx="9144000" cy="85723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1"/>
                </a:solidFill>
              </a:rPr>
              <a:t>Муниципальная </a:t>
            </a:r>
            <a:r>
              <a:rPr lang="ru-RU" sz="2000" b="1" dirty="0" smtClean="0">
                <a:solidFill>
                  <a:schemeClr val="accent1"/>
                </a:solidFill>
              </a:rPr>
              <a:t>программа «Формирование современной </a:t>
            </a:r>
            <a:br>
              <a:rPr lang="ru-RU" sz="2000" b="1" dirty="0" smtClean="0">
                <a:solidFill>
                  <a:schemeClr val="accent1"/>
                </a:solidFill>
              </a:rPr>
            </a:br>
            <a:r>
              <a:rPr lang="ru-RU" sz="2000" b="1" dirty="0" smtClean="0">
                <a:solidFill>
                  <a:schemeClr val="accent1"/>
                </a:solidFill>
              </a:rPr>
              <a:t>городской среды Шекснинского муниципального района» </a:t>
            </a:r>
            <a:br>
              <a:rPr lang="ru-RU" sz="2000" b="1" dirty="0" smtClean="0">
                <a:solidFill>
                  <a:schemeClr val="accent1"/>
                </a:solidFill>
              </a:rPr>
            </a:br>
            <a:r>
              <a:rPr lang="ru-RU" sz="2000" b="1" dirty="0" smtClean="0">
                <a:solidFill>
                  <a:schemeClr val="accent1"/>
                </a:solidFill>
              </a:rPr>
              <a:t>  </a:t>
            </a:r>
            <a:endParaRPr lang="ru-RU" sz="2000" b="1" dirty="0">
              <a:solidFill>
                <a:schemeClr val="accent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28596" y="857232"/>
            <a:ext cx="8143932" cy="642942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Цель: </a:t>
            </a:r>
            <a:r>
              <a:rPr lang="ru-RU" sz="1400" b="1" dirty="0" smtClean="0">
                <a:solidFill>
                  <a:schemeClr val="tx1"/>
                </a:solidFill>
              </a:rPr>
              <a:t>П</a:t>
            </a:r>
            <a:r>
              <a:rPr lang="ru-RU" sz="1800" dirty="0" smtClean="0"/>
              <a:t>овышение уровня благоустройства района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7" name="Текст 5"/>
          <p:cNvSpPr txBox="1">
            <a:spLocks/>
          </p:cNvSpPr>
          <p:nvPr/>
        </p:nvSpPr>
        <p:spPr>
          <a:xfrm>
            <a:off x="285720" y="1500174"/>
            <a:ext cx="7000924" cy="3500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Lato"/>
              <a:buChar char="▷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fontAlgn="auto">
              <a:spcBef>
                <a:spcPts val="0"/>
              </a:spcBef>
              <a:buNone/>
            </a:pPr>
            <a:r>
              <a:rPr lang="ru-RU" sz="1600" b="1" kern="0" dirty="0" smtClean="0">
                <a:solidFill>
                  <a:schemeClr val="tx1"/>
                </a:solidFill>
              </a:rPr>
              <a:t>                                                    </a:t>
            </a:r>
          </a:p>
          <a:p>
            <a:pPr marL="0" indent="0" fontAlgn="auto">
              <a:spcBef>
                <a:spcPts val="0"/>
              </a:spcBef>
              <a:buFont typeface="Wingdings" pitchFamily="2" charset="2"/>
              <a:buChar char="Ø"/>
            </a:pPr>
            <a:r>
              <a:rPr lang="ru-RU" sz="1400" b="1" kern="0" dirty="0" smtClean="0">
                <a:solidFill>
                  <a:schemeClr val="tx1"/>
                </a:solidFill>
              </a:rPr>
              <a:t>  </a:t>
            </a:r>
            <a:r>
              <a:rPr lang="ru-RU" sz="1600" kern="0" dirty="0" smtClean="0">
                <a:solidFill>
                  <a:schemeClr val="tx1"/>
                </a:solidFill>
              </a:rPr>
              <a:t>Региональный проект «Формирование комфортной городской среды» </a:t>
            </a:r>
          </a:p>
          <a:p>
            <a:pPr marL="0" indent="0" fontAlgn="auto">
              <a:spcBef>
                <a:spcPts val="0"/>
              </a:spcBef>
              <a:buNone/>
            </a:pPr>
            <a:endParaRPr lang="ru-RU" sz="1600" kern="0" dirty="0" smtClean="0">
              <a:solidFill>
                <a:schemeClr val="tx1"/>
              </a:solidFill>
            </a:endParaRPr>
          </a:p>
          <a:p>
            <a:pPr marL="0" indent="0" fontAlgn="auto"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kern="0" dirty="0" smtClean="0">
                <a:solidFill>
                  <a:schemeClr val="tx1"/>
                </a:solidFill>
              </a:rPr>
              <a:t>  </a:t>
            </a:r>
            <a:r>
              <a:rPr lang="ru-RU" sz="1600" dirty="0" smtClean="0"/>
              <a:t>Муниципальный проект «</a:t>
            </a:r>
            <a:r>
              <a:rPr lang="ru-RU" sz="1600" kern="0" dirty="0" smtClean="0">
                <a:solidFill>
                  <a:schemeClr val="tx1"/>
                </a:solidFill>
              </a:rPr>
              <a:t>Благоустройство территории»</a:t>
            </a:r>
          </a:p>
          <a:p>
            <a:pPr marL="0" indent="0" fontAlgn="auto">
              <a:spcBef>
                <a:spcPts val="0"/>
              </a:spcBef>
              <a:buNone/>
            </a:pPr>
            <a:endParaRPr lang="ru-RU" sz="1600" kern="0" dirty="0" smtClean="0">
              <a:solidFill>
                <a:schemeClr val="tx1"/>
              </a:solidFill>
            </a:endParaRPr>
          </a:p>
          <a:p>
            <a:pPr marL="0" indent="0" fontAlgn="auto"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kern="0" dirty="0" smtClean="0">
                <a:solidFill>
                  <a:schemeClr val="tx1"/>
                </a:solidFill>
              </a:rPr>
              <a:t> Комплекс процессных мероприятий «Повышение уровня вовлеченности заинтересованных граждан, организаций  в реализацию мероприятий по благоустройству территорий Шекснинского муниципального района</a:t>
            </a:r>
          </a:p>
          <a:p>
            <a:pPr marL="0" indent="0" fontAlgn="auto">
              <a:spcBef>
                <a:spcPts val="0"/>
              </a:spcBef>
              <a:buNone/>
            </a:pPr>
            <a:r>
              <a:rPr lang="ru-RU" sz="1400" kern="0" dirty="0" smtClean="0">
                <a:solidFill>
                  <a:schemeClr val="tx1"/>
                </a:solidFill>
              </a:rPr>
              <a:t>                                                                                                         </a:t>
            </a:r>
            <a:r>
              <a:rPr lang="ru-RU" sz="1600" kern="0" dirty="0" smtClean="0">
                <a:solidFill>
                  <a:schemeClr val="tx1"/>
                </a:solidFill>
              </a:rPr>
              <a:t>                                 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endParaRPr lang="ru-RU" sz="1600" b="1" dirty="0">
              <a:solidFill>
                <a:srgbClr val="677480"/>
              </a:solidFill>
              <a:latin typeface="Arial" charset="0"/>
              <a:ea typeface="+mn-ea"/>
              <a:cs typeface="Arial" charset="0"/>
            </a:endParaRPr>
          </a:p>
          <a:p>
            <a:pPr marL="0" indent="0">
              <a:lnSpc>
                <a:spcPct val="20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endParaRPr lang="ru-RU" sz="1600" b="1" dirty="0" smtClean="0"/>
          </a:p>
          <a:p>
            <a:pPr marL="0" indent="0">
              <a:lnSpc>
                <a:spcPct val="200000"/>
              </a:lnSpc>
              <a:spcBef>
                <a:spcPts val="0"/>
              </a:spcBef>
              <a:buClr>
                <a:schemeClr val="accent1"/>
              </a:buClr>
              <a:buNone/>
            </a:pPr>
            <a:endParaRPr lang="ru-RU" sz="1600" dirty="0" smtClean="0"/>
          </a:p>
        </p:txBody>
      </p:sp>
      <p:sp>
        <p:nvSpPr>
          <p:cNvPr id="19" name="Google Shape;228;p27"/>
          <p:cNvSpPr txBox="1">
            <a:spLocks/>
          </p:cNvSpPr>
          <p:nvPr/>
        </p:nvSpPr>
        <p:spPr>
          <a:xfrm>
            <a:off x="555018" y="5357826"/>
            <a:ext cx="344547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fontAlgn="auto"/>
            <a:r>
              <a:rPr lang="ru-RU" sz="3600" b="1" kern="0" dirty="0" smtClean="0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39,0 млн.руб.</a:t>
            </a:r>
            <a:endParaRPr lang="en" sz="3600" b="1" kern="0" dirty="0">
              <a:solidFill>
                <a:schemeClr val="accent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" name="Google Shape;229;p27"/>
          <p:cNvSpPr txBox="1">
            <a:spLocks/>
          </p:cNvSpPr>
          <p:nvPr/>
        </p:nvSpPr>
        <p:spPr>
          <a:xfrm>
            <a:off x="2928926" y="5143512"/>
            <a:ext cx="5643602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r" fontAlgn="auto">
              <a:buNone/>
            </a:pPr>
            <a:r>
              <a:rPr lang="ru-RU" sz="1600" i="1" kern="0" dirty="0" smtClean="0"/>
              <a:t>  в т.ч. Безвозмездных поступлений  4,1 млн.руб.</a:t>
            </a:r>
            <a:endParaRPr lang="en-US" sz="1600" i="1" kern="0" dirty="0"/>
          </a:p>
        </p:txBody>
      </p:sp>
      <p:sp>
        <p:nvSpPr>
          <p:cNvPr id="21" name="Google Shape;234;p27"/>
          <p:cNvSpPr/>
          <p:nvPr/>
        </p:nvSpPr>
        <p:spPr>
          <a:xfrm>
            <a:off x="0" y="5691021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2" name="Google Shape;228;p27"/>
          <p:cNvSpPr txBox="1">
            <a:spLocks/>
          </p:cNvSpPr>
          <p:nvPr/>
        </p:nvSpPr>
        <p:spPr>
          <a:xfrm>
            <a:off x="5143504" y="4429132"/>
            <a:ext cx="3500462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6,4 млн.руб.</a:t>
            </a:r>
            <a:endParaRPr lang="en" sz="3600" b="1" kern="0" dirty="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" name="Google Shape;234;p27"/>
          <p:cNvSpPr/>
          <p:nvPr/>
        </p:nvSpPr>
        <p:spPr>
          <a:xfrm rot="10800000">
            <a:off x="8577357" y="4786322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71470" y="578645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2024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561789" y="4857760"/>
            <a:ext cx="582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2025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3" name="Группа 49"/>
          <p:cNvGrpSpPr/>
          <p:nvPr/>
        </p:nvGrpSpPr>
        <p:grpSpPr>
          <a:xfrm>
            <a:off x="8577358" y="5527158"/>
            <a:ext cx="638080" cy="142876"/>
            <a:chOff x="8577358" y="6410325"/>
            <a:chExt cx="638080" cy="142876"/>
          </a:xfrm>
        </p:grpSpPr>
        <p:sp>
          <p:nvSpPr>
            <p:cNvPr id="27" name="Блок-схема: узел 26"/>
            <p:cNvSpPr/>
            <p:nvPr/>
          </p:nvSpPr>
          <p:spPr>
            <a:xfrm>
              <a:off x="9072562" y="6410325"/>
              <a:ext cx="142876" cy="142876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10800000" flipV="1">
              <a:off x="8577358" y="6481744"/>
              <a:ext cx="579343" cy="20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Google Shape;228;p27"/>
          <p:cNvSpPr txBox="1">
            <a:spLocks/>
          </p:cNvSpPr>
          <p:nvPr/>
        </p:nvSpPr>
        <p:spPr>
          <a:xfrm>
            <a:off x="4929190" y="5391320"/>
            <a:ext cx="364333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1,7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Google Shape;234;p27"/>
          <p:cNvSpPr/>
          <p:nvPr/>
        </p:nvSpPr>
        <p:spPr>
          <a:xfrm rot="10800000">
            <a:off x="8577357" y="574851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633262" y="584897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Google Shape;228;p27"/>
          <p:cNvSpPr txBox="1">
            <a:spLocks/>
          </p:cNvSpPr>
          <p:nvPr/>
        </p:nvSpPr>
        <p:spPr>
          <a:xfrm>
            <a:off x="5143504" y="5879670"/>
            <a:ext cx="3429024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1,5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" name="Google Shape;234;p27"/>
          <p:cNvSpPr/>
          <p:nvPr/>
        </p:nvSpPr>
        <p:spPr>
          <a:xfrm rot="10800000">
            <a:off x="8577357" y="623686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633263" y="633732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43768" y="1405042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млн. руб.</a:t>
            </a:r>
            <a:endParaRPr lang="ru-RU" sz="1400" dirty="0"/>
          </a:p>
        </p:txBody>
      </p:sp>
      <p:sp>
        <p:nvSpPr>
          <p:cNvPr id="28" name="Google Shape;399;p38"/>
          <p:cNvSpPr/>
          <p:nvPr/>
        </p:nvSpPr>
        <p:spPr>
          <a:xfrm>
            <a:off x="7143768" y="1857364"/>
            <a:ext cx="1143008" cy="500066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1400" b="1" dirty="0" smtClean="0"/>
              <a:t>      0,5</a:t>
            </a:r>
            <a:endParaRPr lang="ru-RU" sz="1400" b="1" dirty="0"/>
          </a:p>
        </p:txBody>
      </p:sp>
      <p:sp>
        <p:nvSpPr>
          <p:cNvPr id="36" name="Google Shape;399;p38"/>
          <p:cNvSpPr/>
          <p:nvPr/>
        </p:nvSpPr>
        <p:spPr>
          <a:xfrm>
            <a:off x="7143768" y="2571744"/>
            <a:ext cx="1143008" cy="500066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1400" b="1" dirty="0" smtClean="0"/>
              <a:t>     3,7</a:t>
            </a:r>
            <a:endParaRPr lang="ru-RU" sz="1400" b="1" dirty="0"/>
          </a:p>
        </p:txBody>
      </p:sp>
      <p:sp>
        <p:nvSpPr>
          <p:cNvPr id="37" name="Google Shape;399;p38"/>
          <p:cNvSpPr/>
          <p:nvPr/>
        </p:nvSpPr>
        <p:spPr>
          <a:xfrm>
            <a:off x="7143768" y="3286124"/>
            <a:ext cx="1143008" cy="500066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1400" b="1" dirty="0" smtClean="0"/>
              <a:t>    2,2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xmlns="" val="96645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oogle Shape;199;p24"/>
          <p:cNvGraphicFramePr/>
          <p:nvPr>
            <p:extLst>
              <p:ext uri="{D42A27DB-BD31-4B8C-83A1-F6EECF244321}">
                <p14:modId xmlns:p14="http://schemas.microsoft.com/office/powerpoint/2010/main" xmlns="" val="845919519"/>
              </p:ext>
            </p:extLst>
          </p:nvPr>
        </p:nvGraphicFramePr>
        <p:xfrm>
          <a:off x="683568" y="2428868"/>
          <a:ext cx="7888959" cy="245363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554519"/>
                <a:gridCol w="1111480"/>
                <a:gridCol w="1111480"/>
                <a:gridCol w="1111480"/>
              </a:tblGrid>
              <a:tr h="62480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2025 г.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2026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7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г.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46171"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Доля благоустроенных дворовых территорий от общего количества дворовых территорий Шекснинского муниципального района, %</a:t>
                      </a: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248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Доля благоустроенных территорий общего пользования от общего количества подлежащих благоустройству таких территорий Шекснинского муниципального района, нарастающим итогом, %</a:t>
                      </a: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3648" y="1340768"/>
            <a:ext cx="5526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Сведения о достижении значений показателей (индикаторов)</a:t>
            </a:r>
          </a:p>
        </p:txBody>
      </p:sp>
      <p:sp>
        <p:nvSpPr>
          <p:cNvPr id="8" name="Google Shape;267;p29"/>
          <p:cNvSpPr/>
          <p:nvPr/>
        </p:nvSpPr>
        <p:spPr>
          <a:xfrm>
            <a:off x="642910" y="1500174"/>
            <a:ext cx="568200" cy="51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!</a:t>
            </a:r>
            <a:endParaRPr sz="2400">
              <a:solidFill>
                <a:schemeClr val="bg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285752"/>
            <a:ext cx="9144000" cy="85723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Муниципальная программа «Формирование современной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городской среды Шекснинского муниципального района» 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745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1"/>
                </a:solidFill>
              </a:rPr>
              <a:t>Муниципальная программа </a:t>
            </a:r>
            <a:r>
              <a:rPr lang="ru-RU" sz="2000" b="1" dirty="0">
                <a:solidFill>
                  <a:schemeClr val="accent1"/>
                </a:solidFill>
              </a:rPr>
              <a:t>«Экономическое развитие   </a:t>
            </a:r>
            <a:br>
              <a:rPr lang="ru-RU" sz="2000" b="1" dirty="0">
                <a:solidFill>
                  <a:schemeClr val="accent1"/>
                </a:solidFill>
              </a:rPr>
            </a:br>
            <a:r>
              <a:rPr lang="ru-RU" sz="2000" b="1" dirty="0">
                <a:solidFill>
                  <a:schemeClr val="accent1"/>
                </a:solidFill>
              </a:rPr>
              <a:t>  Шекснинского муниципального </a:t>
            </a:r>
            <a:r>
              <a:rPr lang="ru-RU" sz="2000" b="1" dirty="0" smtClean="0">
                <a:solidFill>
                  <a:schemeClr val="accent1"/>
                </a:solidFill>
              </a:rPr>
              <a:t>района»</a:t>
            </a:r>
            <a:endParaRPr lang="ru-RU" sz="16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55018" y="500042"/>
            <a:ext cx="8017510" cy="785818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Цель: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создание условий для </a:t>
            </a:r>
            <a:r>
              <a:rPr lang="ru-RU" sz="1600" dirty="0">
                <a:solidFill>
                  <a:schemeClr val="tx1"/>
                </a:solidFill>
              </a:rPr>
              <a:t>повышения </a:t>
            </a:r>
            <a:r>
              <a:rPr lang="ru-RU" sz="1600" dirty="0" smtClean="0">
                <a:solidFill>
                  <a:schemeClr val="tx1"/>
                </a:solidFill>
              </a:rPr>
              <a:t>темпов и </a:t>
            </a:r>
            <a:r>
              <a:rPr lang="ru-RU" sz="1600" dirty="0">
                <a:solidFill>
                  <a:schemeClr val="tx1"/>
                </a:solidFill>
              </a:rPr>
              <a:t>обеспечения </a:t>
            </a:r>
            <a:r>
              <a:rPr lang="ru-RU" sz="1600" dirty="0" smtClean="0">
                <a:solidFill>
                  <a:schemeClr val="tx1"/>
                </a:solidFill>
              </a:rPr>
              <a:t>устойчивости экономического развития </a:t>
            </a:r>
            <a:r>
              <a:rPr lang="ru-RU" sz="1600" dirty="0">
                <a:solidFill>
                  <a:schemeClr val="tx1"/>
                </a:solidFill>
              </a:rPr>
              <a:t>района</a:t>
            </a:r>
          </a:p>
        </p:txBody>
      </p:sp>
      <p:sp>
        <p:nvSpPr>
          <p:cNvPr id="57" name="Текст 5"/>
          <p:cNvSpPr txBox="1">
            <a:spLocks/>
          </p:cNvSpPr>
          <p:nvPr/>
        </p:nvSpPr>
        <p:spPr>
          <a:xfrm>
            <a:off x="0" y="785794"/>
            <a:ext cx="9144000" cy="5000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Lato"/>
              <a:buChar char="▷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600"/>
              </a:spcAft>
              <a:buNone/>
            </a:pPr>
            <a:endParaRPr lang="ru-RU" sz="1400" b="1" kern="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Муниципальный проект «Организация проведения комплексных кадастровых работ»  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                                                              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 Муниципальный проект «Вовлечение в оборот земель сельскохозяйственного назначения»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 Муниципальный проект «Развитие торговли и услуг»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 Комплекс процессных мероприятий «Повышение инвестиционной привлекательности 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Шекснинского муниципального района»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 Комплекс процессных мероприятий «Развитие малого и среднего предпринимательства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 на территории Шекснинского муниципального района»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 Комплекс процессных мероприятий  «Совершенствование системы управления и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 распоряжения земельно-имущественным комплексом районом»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 Комплекс процессных мероприятий «Финансовая поддержка семей при рождении детей»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 в части организации и предоставления денежной выплаты взамен предоставления 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земельного участка гражданам, имеющих трех и более детей»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 Комплекс процессных мероприятий «Обеспечение реализации муниципальной программы»</a:t>
            </a:r>
            <a:endParaRPr lang="ru-RU" sz="14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endParaRPr lang="ru-RU" sz="1400" b="1" dirty="0"/>
          </a:p>
        </p:txBody>
      </p:sp>
      <p:sp>
        <p:nvSpPr>
          <p:cNvPr id="19" name="Google Shape;228;p27"/>
          <p:cNvSpPr txBox="1">
            <a:spLocks/>
          </p:cNvSpPr>
          <p:nvPr/>
        </p:nvSpPr>
        <p:spPr>
          <a:xfrm>
            <a:off x="555018" y="5357826"/>
            <a:ext cx="344547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fontAlgn="auto"/>
            <a:r>
              <a:rPr lang="ru-RU" sz="3600" b="1" kern="0" dirty="0" smtClean="0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25,6 млн.руб.</a:t>
            </a:r>
            <a:endParaRPr lang="en" sz="3600" b="1" kern="0" dirty="0">
              <a:solidFill>
                <a:schemeClr val="accent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" name="Google Shape;229;p27"/>
          <p:cNvSpPr txBox="1">
            <a:spLocks/>
          </p:cNvSpPr>
          <p:nvPr/>
        </p:nvSpPr>
        <p:spPr>
          <a:xfrm>
            <a:off x="2928926" y="5286388"/>
            <a:ext cx="5643602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r" fontAlgn="auto">
              <a:buNone/>
            </a:pPr>
            <a:r>
              <a:rPr lang="ru-RU" sz="1600" i="1" kern="0" dirty="0" smtClean="0"/>
              <a:t>в т.ч. областные средства 2,9 млн.руб.</a:t>
            </a:r>
            <a:endParaRPr lang="en-US" sz="1600" i="1" kern="0" dirty="0"/>
          </a:p>
        </p:txBody>
      </p:sp>
      <p:sp>
        <p:nvSpPr>
          <p:cNvPr id="21" name="Google Shape;234;p27"/>
          <p:cNvSpPr/>
          <p:nvPr/>
        </p:nvSpPr>
        <p:spPr>
          <a:xfrm>
            <a:off x="0" y="5691021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2" name="Google Shape;228;p27"/>
          <p:cNvSpPr txBox="1">
            <a:spLocks/>
          </p:cNvSpPr>
          <p:nvPr/>
        </p:nvSpPr>
        <p:spPr>
          <a:xfrm>
            <a:off x="5072066" y="4660410"/>
            <a:ext cx="3500462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23,3 млн.руб.</a:t>
            </a:r>
            <a:endParaRPr lang="en" sz="3600" b="1" kern="0" dirty="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" name="Google Shape;234;p27"/>
          <p:cNvSpPr/>
          <p:nvPr/>
        </p:nvSpPr>
        <p:spPr>
          <a:xfrm rot="10800000">
            <a:off x="8577357" y="501760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71470" y="578645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2024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33261" y="511806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2025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26" name="Группа 49"/>
          <p:cNvGrpSpPr/>
          <p:nvPr/>
        </p:nvGrpSpPr>
        <p:grpSpPr>
          <a:xfrm>
            <a:off x="8577358" y="5527158"/>
            <a:ext cx="638080" cy="142876"/>
            <a:chOff x="8577358" y="6410325"/>
            <a:chExt cx="638080" cy="142876"/>
          </a:xfrm>
        </p:grpSpPr>
        <p:sp>
          <p:nvSpPr>
            <p:cNvPr id="27" name="Блок-схема: узел 26"/>
            <p:cNvSpPr/>
            <p:nvPr/>
          </p:nvSpPr>
          <p:spPr>
            <a:xfrm>
              <a:off x="9072562" y="6410325"/>
              <a:ext cx="142876" cy="142876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10800000" flipV="1">
              <a:off x="8577358" y="6481744"/>
              <a:ext cx="579343" cy="20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Google Shape;228;p27"/>
          <p:cNvSpPr txBox="1">
            <a:spLocks/>
          </p:cNvSpPr>
          <p:nvPr/>
        </p:nvSpPr>
        <p:spPr>
          <a:xfrm>
            <a:off x="5286380" y="5691020"/>
            <a:ext cx="3286148" cy="595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19,6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Google Shape;234;p27"/>
          <p:cNvSpPr/>
          <p:nvPr/>
        </p:nvSpPr>
        <p:spPr>
          <a:xfrm rot="10800000">
            <a:off x="8577357" y="574851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633262" y="584897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Google Shape;228;p27"/>
          <p:cNvSpPr txBox="1">
            <a:spLocks/>
          </p:cNvSpPr>
          <p:nvPr/>
        </p:nvSpPr>
        <p:spPr>
          <a:xfrm>
            <a:off x="5143504" y="6103592"/>
            <a:ext cx="3357586" cy="744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19,0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" name="Google Shape;234;p27"/>
          <p:cNvSpPr/>
          <p:nvPr/>
        </p:nvSpPr>
        <p:spPr>
          <a:xfrm rot="10800000">
            <a:off x="8577357" y="623686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633263" y="633732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929554" y="928670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млн.руб.</a:t>
            </a:r>
            <a:endParaRPr lang="ru-RU" sz="1400" dirty="0"/>
          </a:p>
        </p:txBody>
      </p:sp>
      <p:sp>
        <p:nvSpPr>
          <p:cNvPr id="36" name="Пятиугольник 35"/>
          <p:cNvSpPr/>
          <p:nvPr/>
        </p:nvSpPr>
        <p:spPr>
          <a:xfrm>
            <a:off x="8165592" y="1214422"/>
            <a:ext cx="978408" cy="428628"/>
          </a:xfrm>
          <a:prstGeom prst="homePlat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0,1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8" name="Пятиугольник 37"/>
          <p:cNvSpPr/>
          <p:nvPr/>
        </p:nvSpPr>
        <p:spPr>
          <a:xfrm>
            <a:off x="8165592" y="1714488"/>
            <a:ext cx="978408" cy="357190"/>
          </a:xfrm>
          <a:prstGeom prst="homePlat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0,1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9" name="Пятиугольник 38"/>
          <p:cNvSpPr/>
          <p:nvPr/>
        </p:nvSpPr>
        <p:spPr>
          <a:xfrm>
            <a:off x="8165592" y="2143116"/>
            <a:ext cx="978408" cy="357190"/>
          </a:xfrm>
          <a:prstGeom prst="homePlat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2,2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0" name="Пятиугольник 39"/>
          <p:cNvSpPr/>
          <p:nvPr/>
        </p:nvSpPr>
        <p:spPr>
          <a:xfrm>
            <a:off x="8165592" y="2571744"/>
            <a:ext cx="978408" cy="357190"/>
          </a:xfrm>
          <a:prstGeom prst="homePlat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2,4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1" name="Пятиугольник 40"/>
          <p:cNvSpPr/>
          <p:nvPr/>
        </p:nvSpPr>
        <p:spPr>
          <a:xfrm>
            <a:off x="8165592" y="3000372"/>
            <a:ext cx="978408" cy="357190"/>
          </a:xfrm>
          <a:prstGeom prst="homePlat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0,02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2" name="Пятиугольник 41"/>
          <p:cNvSpPr/>
          <p:nvPr/>
        </p:nvSpPr>
        <p:spPr>
          <a:xfrm>
            <a:off x="8165592" y="3429000"/>
            <a:ext cx="978408" cy="428628"/>
          </a:xfrm>
          <a:prstGeom prst="homePlat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7,2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3" name="Пятиугольник 42"/>
          <p:cNvSpPr/>
          <p:nvPr/>
        </p:nvSpPr>
        <p:spPr>
          <a:xfrm>
            <a:off x="8165592" y="3929066"/>
            <a:ext cx="978408" cy="357190"/>
          </a:xfrm>
          <a:prstGeom prst="homePlat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0,7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4" name="Пятиугольник 43"/>
          <p:cNvSpPr/>
          <p:nvPr/>
        </p:nvSpPr>
        <p:spPr>
          <a:xfrm>
            <a:off x="8165592" y="4357694"/>
            <a:ext cx="978408" cy="428628"/>
          </a:xfrm>
          <a:prstGeom prst="homePlate">
            <a:avLst/>
          </a:prstGeom>
          <a:solidFill>
            <a:srgbClr val="D6EDB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10,6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189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42875"/>
            <a:ext cx="9144000" cy="8636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1"/>
                </a:solidFill>
              </a:rPr>
              <a:t>Муниципальная программа </a:t>
            </a:r>
            <a:r>
              <a:rPr lang="ru-RU" sz="2000" b="1" dirty="0">
                <a:solidFill>
                  <a:schemeClr val="accent1"/>
                </a:solidFill>
              </a:rPr>
              <a:t>«Экономическое развитие   </a:t>
            </a:r>
            <a:br>
              <a:rPr lang="ru-RU" sz="2000" b="1" dirty="0">
                <a:solidFill>
                  <a:schemeClr val="accent1"/>
                </a:solidFill>
              </a:rPr>
            </a:br>
            <a:r>
              <a:rPr lang="ru-RU" sz="2000" b="1" dirty="0">
                <a:solidFill>
                  <a:schemeClr val="accent1"/>
                </a:solidFill>
              </a:rPr>
              <a:t>  Шекснинского муниципального </a:t>
            </a:r>
            <a:r>
              <a:rPr lang="ru-RU" sz="2000" b="1" dirty="0" smtClean="0">
                <a:solidFill>
                  <a:schemeClr val="accent1"/>
                </a:solidFill>
              </a:rPr>
              <a:t>района»</a:t>
            </a:r>
            <a:endParaRPr lang="ru-RU" sz="1600" b="1" dirty="0">
              <a:solidFill>
                <a:schemeClr val="accent1"/>
              </a:solidFill>
              <a:latin typeface="+mn-lt"/>
            </a:endParaRPr>
          </a:p>
        </p:txBody>
      </p:sp>
      <p:graphicFrame>
        <p:nvGraphicFramePr>
          <p:cNvPr id="14" name="Google Shape;199;p24"/>
          <p:cNvGraphicFramePr/>
          <p:nvPr>
            <p:extLst>
              <p:ext uri="{D42A27DB-BD31-4B8C-83A1-F6EECF244321}">
                <p14:modId xmlns:p14="http://schemas.microsoft.com/office/powerpoint/2010/main" xmlns="" val="2288110283"/>
              </p:ext>
            </p:extLst>
          </p:nvPr>
        </p:nvGraphicFramePr>
        <p:xfrm>
          <a:off x="683568" y="2980134"/>
          <a:ext cx="7848871" cy="223481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514420"/>
                <a:gridCol w="1444817"/>
                <a:gridCol w="1444817"/>
                <a:gridCol w="1444817"/>
              </a:tblGrid>
              <a:tr h="63957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5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2026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7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г.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6144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</a:rPr>
                        <a:t>Объем инвестиций в основной капитал (млн.руб.)</a:t>
                      </a:r>
                      <a:endParaRPr lang="ru-RU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93380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</a:rPr>
                        <a:t>Число субъектов малого и среднего предпринимательства в расчете на 10 тыс.чел. населения (ед.)</a:t>
                      </a:r>
                      <a:endParaRPr lang="ru-RU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3648" y="1611982"/>
            <a:ext cx="5526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Сведения о достижении значений показателей (индикаторов)</a:t>
            </a:r>
          </a:p>
        </p:txBody>
      </p:sp>
      <p:sp>
        <p:nvSpPr>
          <p:cNvPr id="7" name="Google Shape;267;p29"/>
          <p:cNvSpPr/>
          <p:nvPr/>
        </p:nvSpPr>
        <p:spPr>
          <a:xfrm>
            <a:off x="636627" y="1766692"/>
            <a:ext cx="568200" cy="51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!</a:t>
            </a:r>
            <a:endParaRPr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627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71438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1"/>
                </a:solidFill>
              </a:rPr>
              <a:t>Муниципальная </a:t>
            </a:r>
            <a:r>
              <a:rPr lang="ru-RU" sz="2000" b="1" dirty="0" smtClean="0">
                <a:solidFill>
                  <a:schemeClr val="accent1"/>
                </a:solidFill>
              </a:rPr>
              <a:t>программа «Совершенствование муниципального управления в Шекснинском муниципальном районе» </a:t>
            </a:r>
            <a:endParaRPr lang="ru-RU" sz="2000" b="1" dirty="0">
              <a:solidFill>
                <a:schemeClr val="accent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28596" y="516060"/>
            <a:ext cx="8215370" cy="1019512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Цель: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создание условий для динамичного социально-экономического развития района за счет эффективного функционирования системы муниципального управления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7" name="Текст 5"/>
          <p:cNvSpPr txBox="1">
            <a:spLocks/>
          </p:cNvSpPr>
          <p:nvPr/>
        </p:nvSpPr>
        <p:spPr>
          <a:xfrm>
            <a:off x="142844" y="1343443"/>
            <a:ext cx="9001156" cy="3585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Lato"/>
              <a:buChar char="▷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fontAlgn="auto">
              <a:spcAft>
                <a:spcPts val="600"/>
              </a:spcAft>
              <a:buNone/>
            </a:pPr>
            <a:endParaRPr lang="ru-RU" sz="1600" b="1" kern="0" dirty="0" smtClean="0">
              <a:solidFill>
                <a:schemeClr val="tx1"/>
              </a:solidFill>
            </a:endParaRPr>
          </a:p>
          <a:p>
            <a:pPr marL="0" indent="0" fontAlgn="auto">
              <a:spcAft>
                <a:spcPts val="600"/>
              </a:spcAft>
              <a:buNone/>
            </a:pPr>
            <a:endParaRPr lang="ru-RU" sz="1600" b="1" kern="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Муниципальный проект «Укрепление материально-технической базы 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dirty="0" smtClean="0"/>
              <a:t>администрации района, в том числе за счет внедрения информационных технологий»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endParaRPr lang="ru-RU" sz="1400" dirty="0" smtClean="0"/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Комплекс процессных мероприятий «Развитие системы муниципальной службы»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endParaRPr lang="ru-RU" sz="1400" dirty="0" smtClean="0"/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Комплекс процессных мероприятий «Развитие многофункционального центра района»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endParaRPr lang="ru-RU" sz="1400" dirty="0" smtClean="0"/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Комплекс процессных мероприятий «Обеспечение условий реализации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dirty="0" smtClean="0"/>
              <a:t>     муниципальной программы»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endParaRPr lang="ru-RU" sz="14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b="1" dirty="0" smtClean="0"/>
              <a:t/>
            </a:r>
            <a:br>
              <a:rPr lang="ru-RU" sz="1400" b="1" dirty="0" smtClean="0"/>
            </a:br>
            <a:endParaRPr lang="ru-RU" sz="1400" b="1" dirty="0" smtClean="0"/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" name="Google Shape;228;p27"/>
          <p:cNvSpPr txBox="1">
            <a:spLocks/>
          </p:cNvSpPr>
          <p:nvPr/>
        </p:nvSpPr>
        <p:spPr>
          <a:xfrm>
            <a:off x="555018" y="5357826"/>
            <a:ext cx="344547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fontAlgn="auto"/>
            <a:r>
              <a:rPr lang="ru-RU" sz="3600" b="1" kern="0" dirty="0" smtClean="0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114,0 млн.руб.</a:t>
            </a:r>
            <a:endParaRPr lang="en" sz="3600" b="1" kern="0" dirty="0">
              <a:solidFill>
                <a:schemeClr val="accent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" name="Google Shape;229;p27"/>
          <p:cNvSpPr txBox="1">
            <a:spLocks/>
          </p:cNvSpPr>
          <p:nvPr/>
        </p:nvSpPr>
        <p:spPr>
          <a:xfrm>
            <a:off x="2928926" y="5286388"/>
            <a:ext cx="5643602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r" fontAlgn="auto">
              <a:buNone/>
            </a:pPr>
            <a:r>
              <a:rPr lang="ru-RU" sz="1600" i="1" kern="0" dirty="0" smtClean="0"/>
              <a:t>в т.ч. Безвозмездных поступлений 15,2 млн.руб.</a:t>
            </a:r>
            <a:endParaRPr lang="en-US" sz="1600" i="1" kern="0" dirty="0"/>
          </a:p>
        </p:txBody>
      </p:sp>
      <p:sp>
        <p:nvSpPr>
          <p:cNvPr id="21" name="Google Shape;234;p27"/>
          <p:cNvSpPr/>
          <p:nvPr/>
        </p:nvSpPr>
        <p:spPr>
          <a:xfrm>
            <a:off x="0" y="5691021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2" name="Google Shape;228;p27"/>
          <p:cNvSpPr txBox="1">
            <a:spLocks/>
          </p:cNvSpPr>
          <p:nvPr/>
        </p:nvSpPr>
        <p:spPr>
          <a:xfrm>
            <a:off x="5000628" y="4500570"/>
            <a:ext cx="3500462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117,2 млн.руб.</a:t>
            </a:r>
            <a:endParaRPr lang="en" sz="3600" b="1" kern="0" dirty="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" name="Google Shape;234;p27"/>
          <p:cNvSpPr/>
          <p:nvPr/>
        </p:nvSpPr>
        <p:spPr>
          <a:xfrm rot="10800000">
            <a:off x="8429651" y="4786322"/>
            <a:ext cx="714348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71470" y="578645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2024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429653" y="4929198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2025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3" name="Группа 49"/>
          <p:cNvGrpSpPr/>
          <p:nvPr/>
        </p:nvGrpSpPr>
        <p:grpSpPr>
          <a:xfrm>
            <a:off x="8577358" y="5527158"/>
            <a:ext cx="638080" cy="142876"/>
            <a:chOff x="8577358" y="6410325"/>
            <a:chExt cx="638080" cy="142876"/>
          </a:xfrm>
        </p:grpSpPr>
        <p:sp>
          <p:nvSpPr>
            <p:cNvPr id="27" name="Блок-схема: узел 26"/>
            <p:cNvSpPr/>
            <p:nvPr/>
          </p:nvSpPr>
          <p:spPr>
            <a:xfrm>
              <a:off x="9072562" y="6410325"/>
              <a:ext cx="142876" cy="142876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10800000" flipV="1">
              <a:off x="8577358" y="6481744"/>
              <a:ext cx="579343" cy="20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Google Shape;228;p27"/>
          <p:cNvSpPr txBox="1">
            <a:spLocks/>
          </p:cNvSpPr>
          <p:nvPr/>
        </p:nvSpPr>
        <p:spPr>
          <a:xfrm>
            <a:off x="4932040" y="5391320"/>
            <a:ext cx="364048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123,2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Google Shape;234;p27"/>
          <p:cNvSpPr/>
          <p:nvPr/>
        </p:nvSpPr>
        <p:spPr>
          <a:xfrm rot="10800000">
            <a:off x="8577357" y="574851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633262" y="584897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Google Shape;228;p27"/>
          <p:cNvSpPr txBox="1">
            <a:spLocks/>
          </p:cNvSpPr>
          <p:nvPr/>
        </p:nvSpPr>
        <p:spPr>
          <a:xfrm>
            <a:off x="5143504" y="5879670"/>
            <a:ext cx="3429024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122,5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" name="Google Shape;234;p27"/>
          <p:cNvSpPr/>
          <p:nvPr/>
        </p:nvSpPr>
        <p:spPr>
          <a:xfrm rot="10800000">
            <a:off x="8577357" y="623686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633263" y="633732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72396" y="1571612"/>
            <a:ext cx="1071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млн.руб.</a:t>
            </a:r>
            <a:endParaRPr lang="ru-RU" sz="1400" dirty="0"/>
          </a:p>
        </p:txBody>
      </p:sp>
      <p:sp>
        <p:nvSpPr>
          <p:cNvPr id="38" name="Пятиугольник 37"/>
          <p:cNvSpPr/>
          <p:nvPr/>
        </p:nvSpPr>
        <p:spPr>
          <a:xfrm>
            <a:off x="7786710" y="2143116"/>
            <a:ext cx="978408" cy="500066"/>
          </a:xfrm>
          <a:prstGeom prst="homePlat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1,0</a:t>
            </a:r>
            <a:endParaRPr lang="ru-RU" b="1" dirty="0"/>
          </a:p>
        </p:txBody>
      </p:sp>
      <p:sp>
        <p:nvSpPr>
          <p:cNvPr id="39" name="Пятиугольник 38"/>
          <p:cNvSpPr/>
          <p:nvPr/>
        </p:nvSpPr>
        <p:spPr>
          <a:xfrm>
            <a:off x="7786710" y="2714620"/>
            <a:ext cx="978408" cy="484632"/>
          </a:xfrm>
          <a:prstGeom prst="homePlat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0,6</a:t>
            </a:r>
            <a:endParaRPr lang="ru-RU" b="1" dirty="0"/>
          </a:p>
        </p:txBody>
      </p:sp>
      <p:sp>
        <p:nvSpPr>
          <p:cNvPr id="40" name="Пятиугольник 39"/>
          <p:cNvSpPr/>
          <p:nvPr/>
        </p:nvSpPr>
        <p:spPr>
          <a:xfrm>
            <a:off x="7786710" y="3286124"/>
            <a:ext cx="978408" cy="484632"/>
          </a:xfrm>
          <a:prstGeom prst="homePlat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10,5</a:t>
            </a:r>
            <a:endParaRPr lang="ru-RU" b="1" dirty="0"/>
          </a:p>
        </p:txBody>
      </p:sp>
      <p:sp>
        <p:nvSpPr>
          <p:cNvPr id="41" name="Пятиугольник 40"/>
          <p:cNvSpPr/>
          <p:nvPr/>
        </p:nvSpPr>
        <p:spPr>
          <a:xfrm>
            <a:off x="7786710" y="3857628"/>
            <a:ext cx="1000132" cy="484632"/>
          </a:xfrm>
          <a:prstGeom prst="homePlat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105,1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96645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oogle Shape;199;p24"/>
          <p:cNvGraphicFramePr/>
          <p:nvPr>
            <p:extLst>
              <p:ext uri="{D42A27DB-BD31-4B8C-83A1-F6EECF244321}">
                <p14:modId xmlns:p14="http://schemas.microsoft.com/office/powerpoint/2010/main" xmlns="" val="2109277473"/>
              </p:ext>
            </p:extLst>
          </p:nvPr>
        </p:nvGraphicFramePr>
        <p:xfrm>
          <a:off x="683568" y="2428868"/>
          <a:ext cx="7848870" cy="385382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317060"/>
                <a:gridCol w="1177270"/>
                <a:gridCol w="1177270"/>
                <a:gridCol w="1177270"/>
              </a:tblGrid>
              <a:tr h="501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5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2026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7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г.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Количество граждан,</a:t>
                      </a:r>
                      <a:r>
                        <a:rPr lang="ru-RU" sz="1400" baseline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 замещающих должности муниципальной  службы в органах местного самоуправления района на 10 тыс.чел. населения, %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Доля лиц, включенных в резерв управленческих кадров муниципального образования, назначенных на должности от общего числа лиц, включенных в резерв управленческих кадров муниципального образования, %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Оценка удовлетворенностью заявителей качеством и доступностью предоставления</a:t>
                      </a:r>
                      <a:r>
                        <a:rPr lang="ru-RU" sz="1400" baseline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 муниципальных услуг, %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Доля реализованных мероприятий по противодействию коррупции, %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3648" y="1340768"/>
            <a:ext cx="5526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Сведения о достижении значений показателей (индикаторов)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71414"/>
            <a:ext cx="9144000" cy="650479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ru-RU" sz="2000" b="1" dirty="0" smtClean="0">
                <a:solidFill>
                  <a:schemeClr val="accent1"/>
                </a:solidFill>
              </a:rPr>
              <a:t>Муниципальная программа «Совершенствование муниципального управления в Шекснинском муниципальном районе» 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267;p29"/>
          <p:cNvSpPr/>
          <p:nvPr/>
        </p:nvSpPr>
        <p:spPr>
          <a:xfrm>
            <a:off x="642910" y="1500174"/>
            <a:ext cx="568200" cy="51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!</a:t>
            </a:r>
            <a:endParaRPr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745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1"/>
                </a:solidFill>
              </a:rPr>
              <a:t>Муниципальная </a:t>
            </a:r>
            <a:r>
              <a:rPr lang="ru-RU" sz="2000" b="1" dirty="0" smtClean="0">
                <a:solidFill>
                  <a:schemeClr val="accent1"/>
                </a:solidFill>
              </a:rPr>
              <a:t>программа «Управление муниципальными финансами Шекснинского муниципального района» </a:t>
            </a:r>
            <a:endParaRPr lang="ru-RU" sz="2000" b="1" dirty="0">
              <a:solidFill>
                <a:schemeClr val="accent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28596" y="500042"/>
            <a:ext cx="8215370" cy="785818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Цель:</a:t>
            </a:r>
            <a:endParaRPr lang="ru-RU" sz="1400" b="1" dirty="0">
              <a:solidFill>
                <a:schemeClr val="tx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</a:rPr>
              <a:t>обеспечение долгосрочной сбалансированности и устойчивости бюджета района</a:t>
            </a:r>
            <a:endParaRPr lang="ru-RU" sz="16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57" name="Текст 5"/>
          <p:cNvSpPr txBox="1">
            <a:spLocks/>
          </p:cNvSpPr>
          <p:nvPr/>
        </p:nvSpPr>
        <p:spPr>
          <a:xfrm>
            <a:off x="0" y="1214422"/>
            <a:ext cx="9144000" cy="3643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Lato"/>
              <a:buChar char="▷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fontAlgn="auto">
              <a:lnSpc>
                <a:spcPct val="20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 Муниципальный проект «Укрепление материально-технической базы КУ «ЦБУ»</a:t>
            </a:r>
            <a:endParaRPr lang="ru-RU" sz="14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endParaRPr lang="ru-RU" sz="14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 Комплекс процессных мероприятий «Поддержка и организация направления бюджетам 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муниципальных образований области межбюджетных трансфертов в целях выравнивания 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бюджетной обеспеченности, обеспечения сбалансированности местных бюджетов, 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социально-экономического развития и исполнения делегированных полномочий»</a:t>
            </a:r>
            <a:endParaRPr lang="ru-RU" sz="14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endParaRPr lang="ru-RU" sz="14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 Комплекс процессных мероприятий «Обеспечение деятельности Финансового 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управления администрации Шекснинского муниципального района и 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подведомственного учреждения»                                   </a:t>
            </a:r>
            <a:endParaRPr lang="ru-RU" sz="14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endParaRPr lang="ru-RU" sz="14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 Комплекс процессных мероприятий «Эффективное управление муниципальными 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финансами»</a:t>
            </a:r>
            <a:endParaRPr lang="ru-RU" sz="1400" b="1" dirty="0" smtClean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9" name="Google Shape;228;p27"/>
          <p:cNvSpPr txBox="1">
            <a:spLocks/>
          </p:cNvSpPr>
          <p:nvPr/>
        </p:nvSpPr>
        <p:spPr>
          <a:xfrm>
            <a:off x="555018" y="5357826"/>
            <a:ext cx="344547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fontAlgn="auto"/>
            <a:r>
              <a:rPr lang="ru-RU" sz="3600" b="1" kern="0" dirty="0" smtClean="0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86,2 млн.руб.</a:t>
            </a:r>
            <a:endParaRPr lang="en" sz="3600" b="1" kern="0" dirty="0">
              <a:solidFill>
                <a:schemeClr val="accent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" name="Google Shape;229;p27"/>
          <p:cNvSpPr txBox="1">
            <a:spLocks/>
          </p:cNvSpPr>
          <p:nvPr/>
        </p:nvSpPr>
        <p:spPr>
          <a:xfrm>
            <a:off x="2928926" y="5286388"/>
            <a:ext cx="5643602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r" fontAlgn="auto">
              <a:buNone/>
            </a:pPr>
            <a:r>
              <a:rPr lang="ru-RU" sz="1600" i="1" kern="0" dirty="0" smtClean="0"/>
              <a:t>в т.ч. Безвозмездных поступлений 19,4 млн.руб.</a:t>
            </a:r>
            <a:endParaRPr lang="en-US" sz="1600" i="1" kern="0" dirty="0"/>
          </a:p>
        </p:txBody>
      </p:sp>
      <p:sp>
        <p:nvSpPr>
          <p:cNvPr id="21" name="Google Shape;234;p27"/>
          <p:cNvSpPr/>
          <p:nvPr/>
        </p:nvSpPr>
        <p:spPr>
          <a:xfrm>
            <a:off x="0" y="5691021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2" name="Google Shape;228;p27"/>
          <p:cNvSpPr txBox="1">
            <a:spLocks/>
          </p:cNvSpPr>
          <p:nvPr/>
        </p:nvSpPr>
        <p:spPr>
          <a:xfrm>
            <a:off x="5072066" y="4660410"/>
            <a:ext cx="3500462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66,5 млн.руб.</a:t>
            </a:r>
            <a:endParaRPr lang="en" sz="3600" b="1" kern="0" dirty="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" name="Google Shape;234;p27"/>
          <p:cNvSpPr/>
          <p:nvPr/>
        </p:nvSpPr>
        <p:spPr>
          <a:xfrm rot="10800000">
            <a:off x="8577357" y="501760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71470" y="578645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2024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33261" y="511806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2025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3" name="Группа 49"/>
          <p:cNvGrpSpPr/>
          <p:nvPr/>
        </p:nvGrpSpPr>
        <p:grpSpPr>
          <a:xfrm>
            <a:off x="8577358" y="5527158"/>
            <a:ext cx="638080" cy="142876"/>
            <a:chOff x="8577358" y="6410325"/>
            <a:chExt cx="638080" cy="142876"/>
          </a:xfrm>
        </p:grpSpPr>
        <p:sp>
          <p:nvSpPr>
            <p:cNvPr id="27" name="Блок-схема: узел 26"/>
            <p:cNvSpPr/>
            <p:nvPr/>
          </p:nvSpPr>
          <p:spPr>
            <a:xfrm>
              <a:off x="9072562" y="6410325"/>
              <a:ext cx="142876" cy="142876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10800000" flipV="1">
              <a:off x="8577358" y="6481744"/>
              <a:ext cx="579343" cy="20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Google Shape;228;p27"/>
          <p:cNvSpPr txBox="1">
            <a:spLocks/>
          </p:cNvSpPr>
          <p:nvPr/>
        </p:nvSpPr>
        <p:spPr>
          <a:xfrm>
            <a:off x="4929190" y="5391320"/>
            <a:ext cx="364333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66,1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Google Shape;234;p27"/>
          <p:cNvSpPr/>
          <p:nvPr/>
        </p:nvSpPr>
        <p:spPr>
          <a:xfrm rot="10800000">
            <a:off x="8577357" y="574851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633262" y="584897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Google Shape;228;p27"/>
          <p:cNvSpPr txBox="1">
            <a:spLocks/>
          </p:cNvSpPr>
          <p:nvPr/>
        </p:nvSpPr>
        <p:spPr>
          <a:xfrm>
            <a:off x="5143504" y="5879670"/>
            <a:ext cx="3429024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61,4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" name="Google Shape;234;p27"/>
          <p:cNvSpPr/>
          <p:nvPr/>
        </p:nvSpPr>
        <p:spPr>
          <a:xfrm rot="10800000">
            <a:off x="8577357" y="623686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633263" y="633732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072462" y="1214422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млн.руб.</a:t>
            </a:r>
            <a:endParaRPr lang="ru-RU" sz="1400" dirty="0"/>
          </a:p>
        </p:txBody>
      </p:sp>
      <p:sp>
        <p:nvSpPr>
          <p:cNvPr id="26" name="Google Shape;399;p38"/>
          <p:cNvSpPr/>
          <p:nvPr/>
        </p:nvSpPr>
        <p:spPr>
          <a:xfrm>
            <a:off x="8001024" y="1571612"/>
            <a:ext cx="1000132" cy="500066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0,3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36" name="Google Shape;399;p38"/>
          <p:cNvSpPr/>
          <p:nvPr/>
        </p:nvSpPr>
        <p:spPr>
          <a:xfrm>
            <a:off x="8001024" y="2357430"/>
            <a:ext cx="1000132" cy="500066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</a:rPr>
              <a:t>42,2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39" name="Google Shape;399;p38"/>
          <p:cNvSpPr/>
          <p:nvPr/>
        </p:nvSpPr>
        <p:spPr>
          <a:xfrm>
            <a:off x="8001024" y="3143248"/>
            <a:ext cx="1000132" cy="500066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    </a:t>
            </a:r>
            <a:r>
              <a:rPr lang="ru-RU" sz="1200" b="1" dirty="0" smtClean="0">
                <a:solidFill>
                  <a:schemeClr val="tx1"/>
                </a:solidFill>
              </a:rPr>
              <a:t>24,0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1" name="Google Shape;399;p38"/>
          <p:cNvSpPr/>
          <p:nvPr/>
        </p:nvSpPr>
        <p:spPr>
          <a:xfrm>
            <a:off x="8001024" y="3929066"/>
            <a:ext cx="1000164" cy="500066"/>
          </a:xfrm>
          <a:prstGeom prst="homePlate">
            <a:avLst>
              <a:gd name="adj" fmla="val 3203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</a:rPr>
              <a:t>  </a:t>
            </a:r>
            <a:r>
              <a:rPr lang="ru-RU" sz="1200" b="1" dirty="0" smtClean="0">
                <a:solidFill>
                  <a:schemeClr val="tx1"/>
                </a:solidFill>
              </a:rPr>
              <a:t>0,02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645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oogle Shape;199;p24"/>
          <p:cNvGraphicFramePr/>
          <p:nvPr>
            <p:extLst>
              <p:ext uri="{D42A27DB-BD31-4B8C-83A1-F6EECF244321}">
                <p14:modId xmlns:p14="http://schemas.microsoft.com/office/powerpoint/2010/main" xmlns="" val="1686828007"/>
              </p:ext>
            </p:extLst>
          </p:nvPr>
        </p:nvGraphicFramePr>
        <p:xfrm>
          <a:off x="857224" y="2556772"/>
          <a:ext cx="7675215" cy="293886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431117"/>
                <a:gridCol w="1081366"/>
                <a:gridCol w="1081366"/>
                <a:gridCol w="1081366"/>
              </a:tblGrid>
              <a:tr h="53094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</a:t>
                      </a:r>
                      <a:r>
                        <a:rPr lang="en-US" sz="12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</a:t>
                      </a:r>
                      <a:r>
                        <a:rPr lang="ru-RU" sz="12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5 г. </a:t>
                      </a:r>
                      <a:endParaRPr sz="12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2026 г. </a:t>
                      </a:r>
                      <a:endParaRPr sz="12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</a:t>
                      </a:r>
                      <a:r>
                        <a:rPr lang="ru-RU" sz="12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7</a:t>
                      </a:r>
                      <a:r>
                        <a:rPr lang="en-US" sz="12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г.</a:t>
                      </a:r>
                      <a:endParaRPr sz="12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505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Отношение дефицита бюджета района к объему налоговых и неналоговых</a:t>
                      </a:r>
                      <a:r>
                        <a:rPr lang="ru-RU" sz="1400" baseline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 доходов бюджета района  (%)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21634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Доля расходов бюджета района, формируемых в рамках программ к общему</a:t>
                      </a:r>
                      <a:r>
                        <a:rPr lang="ru-RU" sz="1400" b="0" baseline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 объему расходов бюджета района (%)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2163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Отношение максимального к минимальному значению итоговых оценок по результатам оценки качества управления муниципальными финансами</a:t>
                      </a:r>
                      <a:r>
                        <a:rPr lang="ru-RU" sz="1400" baseline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 (раз)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более 1,2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более 1,2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более 1,2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3648" y="1340768"/>
            <a:ext cx="75260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Сведения о достижении значений показателей (индикаторов)</a:t>
            </a:r>
          </a:p>
        </p:txBody>
      </p:sp>
      <p:sp>
        <p:nvSpPr>
          <p:cNvPr id="8" name="Google Shape;267;p29"/>
          <p:cNvSpPr/>
          <p:nvPr/>
        </p:nvSpPr>
        <p:spPr>
          <a:xfrm>
            <a:off x="642910" y="1500174"/>
            <a:ext cx="568200" cy="51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!</a:t>
            </a:r>
            <a:endParaRPr sz="2400">
              <a:solidFill>
                <a:schemeClr val="bg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285752"/>
            <a:ext cx="9144000" cy="85723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Муниципальная </a:t>
            </a:r>
            <a:r>
              <a:rPr lang="ru-RU" sz="2000" b="1" kern="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программа «Управление муниципальными финансами Шекснинского муниципального района» 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745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хема 11"/>
          <p:cNvGraphicFramePr/>
          <p:nvPr/>
        </p:nvGraphicFramePr>
        <p:xfrm>
          <a:off x="428596" y="5643578"/>
          <a:ext cx="8286808" cy="1000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85813"/>
          </a:xfrm>
        </p:spPr>
        <p:txBody>
          <a:bodyPr anchor="ctr"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bg2"/>
                </a:solidFill>
              </a:rPr>
              <a:t>    </a:t>
            </a:r>
            <a:r>
              <a:rPr lang="ru-RU" sz="2400" b="1" dirty="0" smtClean="0">
                <a:solidFill>
                  <a:schemeClr val="bg2"/>
                </a:solidFill>
              </a:rPr>
              <a:t>Межбюджетные отношения </a:t>
            </a:r>
            <a:br>
              <a:rPr lang="ru-RU" sz="2400" b="1" dirty="0" smtClean="0">
                <a:solidFill>
                  <a:schemeClr val="bg2"/>
                </a:solidFill>
              </a:rPr>
            </a:br>
            <a:r>
              <a:rPr lang="ru-RU" sz="2400" b="1" dirty="0" smtClean="0">
                <a:solidFill>
                  <a:schemeClr val="bg2"/>
                </a:solidFill>
              </a:rPr>
              <a:t>с муниципальными образованиями района, </a:t>
            </a:r>
            <a:r>
              <a:rPr lang="ru-RU" sz="1800" b="1" dirty="0" smtClean="0">
                <a:solidFill>
                  <a:schemeClr val="bg2"/>
                </a:solidFill>
              </a:rPr>
              <a:t>млн.руб.</a:t>
            </a:r>
            <a:endParaRPr lang="ru-RU" sz="2400" b="1" dirty="0">
              <a:solidFill>
                <a:schemeClr val="bg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4258085914"/>
              </p:ext>
            </p:extLst>
          </p:nvPr>
        </p:nvGraphicFramePr>
        <p:xfrm>
          <a:off x="0" y="1000125"/>
          <a:ext cx="9144000" cy="24993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360606"/>
                <a:gridCol w="859699"/>
                <a:gridCol w="937853"/>
                <a:gridCol w="1016008"/>
                <a:gridCol w="1016008"/>
                <a:gridCol w="1016008"/>
                <a:gridCol w="937818"/>
              </a:tblGrid>
              <a:tr h="66294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Показатели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2024 г. 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план</a:t>
                      </a:r>
                      <a:endParaRPr lang="ru-RU" sz="14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2025 г.</a:t>
                      </a:r>
                    </a:p>
                    <a:p>
                      <a:pPr algn="ctr"/>
                      <a:r>
                        <a:rPr lang="ru-RU" sz="1400" dirty="0" smtClean="0"/>
                        <a:t>план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откл. от  2024 г.</a:t>
                      </a:r>
                    </a:p>
                    <a:p>
                      <a:pPr algn="ctr"/>
                      <a:r>
                        <a:rPr lang="ru-RU" sz="1400" dirty="0" smtClean="0"/>
                        <a:t>(+,-)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% к</a:t>
                      </a:r>
                      <a:r>
                        <a:rPr lang="ru-RU" sz="1400" baseline="0" dirty="0" smtClean="0"/>
                        <a:t> предыд.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году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2026 г. план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2027 г. план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958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Дотация на выравнивание бюджетной обеспеченности поселений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-0,2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95,0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6294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Дотация на  поддержку мер по обеспечению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сбалансированности местных бюджетов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60,5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38,4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-22,1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63,5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37,8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35,3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7622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ИТОГО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64,5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42,2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-22,3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65,4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41,7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39,4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208932789"/>
              </p:ext>
            </p:extLst>
          </p:nvPr>
        </p:nvGraphicFramePr>
        <p:xfrm>
          <a:off x="0" y="3500438"/>
          <a:ext cx="9144000" cy="135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0" y="485776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Передаваемые полномочия с уровня района на уровень поселений в 2025 году</a:t>
            </a:r>
          </a:p>
          <a:p>
            <a:pPr algn="ctr"/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 соглашениям с 9 муниципальными образованиями</a:t>
            </a:r>
            <a:endParaRPr lang="ru-RU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69336" y="5888386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16 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полномочий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715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>Муниципальный долг района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3571875" y="928688"/>
            <a:ext cx="5572125" cy="3786187"/>
          </a:xfrm>
        </p:spPr>
        <p:txBody>
          <a:bodyPr>
            <a:normAutofit/>
          </a:bodyPr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000" dirty="0" smtClean="0">
              <a:solidFill>
                <a:srgbClr val="000000"/>
              </a:solidFill>
            </a:endParaRP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10" y="571480"/>
            <a:ext cx="8001056" cy="85725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Муниципальный долг </a:t>
            </a:r>
            <a:r>
              <a:rPr lang="ru-RU" sz="1600" dirty="0" smtClean="0">
                <a:solidFill>
                  <a:schemeClr val="tx1"/>
                </a:solidFill>
              </a:rPr>
              <a:t>– это долговые обязательства, возникающие из привлечения заемных средств в форме кредитов из областного бюджета, кредитных организаций и предоставленных муниципальных гарантий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2910" y="1571612"/>
            <a:ext cx="8001056" cy="85725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Расходы  бюджета на обслуживание муниципального долга </a:t>
            </a:r>
            <a:r>
              <a:rPr lang="ru-RU" sz="1600" dirty="0" smtClean="0">
                <a:solidFill>
                  <a:schemeClr val="tx1"/>
                </a:solidFill>
              </a:rPr>
              <a:t>– средства, направляемые на уплату процентов за пользование кредитными ресурсами (проценты по кредитам кредитных организаций, привлеченным в бюджет района</a:t>
            </a: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xmlns="" val="2578943283"/>
              </p:ext>
            </p:extLst>
          </p:nvPr>
        </p:nvGraphicFramePr>
        <p:xfrm>
          <a:off x="0" y="2500306"/>
          <a:ext cx="9144000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xmlns="" val="1161148284"/>
              </p:ext>
            </p:extLst>
          </p:nvPr>
        </p:nvGraphicFramePr>
        <p:xfrm>
          <a:off x="0" y="4357694"/>
          <a:ext cx="9144000" cy="2500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2908" y="0"/>
            <a:ext cx="9501254" cy="85723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2"/>
                </a:solidFill>
              </a:rPr>
              <a:t>Динамика налоговых и неналоговых доходов бюджета района, </a:t>
            </a:r>
            <a:r>
              <a:rPr lang="ru-RU" sz="1600" b="1" dirty="0" smtClean="0">
                <a:solidFill>
                  <a:schemeClr val="bg2"/>
                </a:solidFill>
              </a:rPr>
              <a:t>млн.руб. </a:t>
            </a:r>
            <a:br>
              <a:rPr lang="ru-RU" sz="1600" b="1" dirty="0" smtClean="0">
                <a:solidFill>
                  <a:schemeClr val="bg2"/>
                </a:solidFill>
              </a:rPr>
            </a:br>
            <a:r>
              <a:rPr lang="ru-RU" sz="2400" b="1" dirty="0" smtClean="0">
                <a:solidFill>
                  <a:schemeClr val="bg2"/>
                </a:solidFill>
              </a:rPr>
              <a:t>(</a:t>
            </a:r>
            <a:r>
              <a:rPr lang="ru-RU" sz="1600" b="1" dirty="0" smtClean="0">
                <a:solidFill>
                  <a:schemeClr val="bg2"/>
                </a:solidFill>
              </a:rPr>
              <a:t>на основе базового варианта прогноза социально-экономического развития района)</a:t>
            </a:r>
            <a:endParaRPr lang="ru-RU" sz="2400" b="1" dirty="0">
              <a:solidFill>
                <a:schemeClr val="bg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27584944"/>
              </p:ext>
            </p:extLst>
          </p:nvPr>
        </p:nvGraphicFramePr>
        <p:xfrm>
          <a:off x="-1" y="814382"/>
          <a:ext cx="9144001" cy="184307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14613"/>
                <a:gridCol w="1214446"/>
                <a:gridCol w="1143008"/>
                <a:gridCol w="1000132"/>
                <a:gridCol w="1071570"/>
                <a:gridCol w="928694"/>
                <a:gridCol w="1071538"/>
              </a:tblGrid>
              <a:tr h="47147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Показатели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2023 год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факт 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2024 год</a:t>
                      </a:r>
                      <a:r>
                        <a:rPr lang="ru-RU" sz="1200" baseline="0" dirty="0" smtClean="0"/>
                        <a:t> </a:t>
                      </a:r>
                    </a:p>
                    <a:p>
                      <a:pPr algn="ctr"/>
                      <a:r>
                        <a:rPr lang="ru-RU" sz="1200" baseline="0" dirty="0" err="1" smtClean="0"/>
                        <a:t>ожид.испол</a:t>
                      </a:r>
                      <a:r>
                        <a:rPr lang="ru-RU" sz="1200" baseline="0" dirty="0" smtClean="0"/>
                        <a:t>.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2025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год</a:t>
                      </a:r>
                    </a:p>
                    <a:p>
                      <a:pPr algn="ctr"/>
                      <a:r>
                        <a:rPr lang="ru-RU" sz="1200" dirty="0" smtClean="0"/>
                        <a:t>план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откл. от  2024 г. (+,-)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2026 год план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2027 год план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574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Налоговые доходы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441,7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499,0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433,3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-65,7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439,8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465,4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5745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200" dirty="0" smtClean="0"/>
                        <a:t>Налог на доходы физических лиц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379,6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418,0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343,8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-74,2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343,9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364,2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5745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200" dirty="0" smtClean="0"/>
                        <a:t>Налоги на совокупный доход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574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Акцизы на нефтепродукты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574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Иные налоговые</a:t>
                      </a:r>
                      <a:r>
                        <a:rPr lang="ru-RU" sz="1200" baseline="0" dirty="0" smtClean="0"/>
                        <a:t> доходы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1526050"/>
              </p:ext>
            </p:extLst>
          </p:nvPr>
        </p:nvGraphicFramePr>
        <p:xfrm>
          <a:off x="0" y="3786190"/>
          <a:ext cx="9144001" cy="20116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214678"/>
                <a:gridCol w="1000132"/>
                <a:gridCol w="1143009"/>
                <a:gridCol w="857256"/>
                <a:gridCol w="1071569"/>
                <a:gridCol w="928694"/>
                <a:gridCol w="928663"/>
              </a:tblGrid>
              <a:tr h="39921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Показатели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2023 год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факт 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2024 год</a:t>
                      </a:r>
                      <a:r>
                        <a:rPr lang="ru-RU" sz="1200" baseline="0" dirty="0" smtClean="0"/>
                        <a:t> </a:t>
                      </a:r>
                    </a:p>
                    <a:p>
                      <a:pPr algn="ctr"/>
                      <a:r>
                        <a:rPr lang="ru-RU" sz="1200" baseline="0" dirty="0" err="1" smtClean="0"/>
                        <a:t>ожид.испол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2025 год</a:t>
                      </a:r>
                    </a:p>
                    <a:p>
                      <a:pPr algn="ctr"/>
                      <a:r>
                        <a:rPr lang="ru-RU" sz="1200" dirty="0" smtClean="0"/>
                        <a:t>план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откл. от  2024 г. (+,-)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2026 год план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2027 год план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52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Неналоговые доходы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527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200" dirty="0" smtClean="0"/>
                        <a:t>Доходы</a:t>
                      </a:r>
                      <a:r>
                        <a:rPr lang="ru-RU" sz="1200" baseline="0" dirty="0" smtClean="0"/>
                        <a:t> о</a:t>
                      </a:r>
                      <a:r>
                        <a:rPr lang="ru-RU" sz="1200" dirty="0" smtClean="0"/>
                        <a:t>т использования и продажи имущества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527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200" dirty="0" smtClean="0"/>
                        <a:t>Доходы от оказания платных услуг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527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200" dirty="0" smtClean="0"/>
                        <a:t>Штрафы, санкции, возмещение ущерба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52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Иные неналоговые</a:t>
                      </a:r>
                      <a:r>
                        <a:rPr lang="ru-RU" sz="1200" baseline="0" dirty="0" smtClean="0"/>
                        <a:t> доходы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1359408444"/>
              </p:ext>
            </p:extLst>
          </p:nvPr>
        </p:nvGraphicFramePr>
        <p:xfrm>
          <a:off x="0" y="2571744"/>
          <a:ext cx="9144000" cy="1214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2965749430"/>
              </p:ext>
            </p:extLst>
          </p:nvPr>
        </p:nvGraphicFramePr>
        <p:xfrm>
          <a:off x="0" y="5661248"/>
          <a:ext cx="9144000" cy="134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2"/>
                </a:solidFill>
                <a:latin typeface="+mn-lt"/>
              </a:rPr>
              <a:t>Основные подходы к формированию бюджета района </a:t>
            </a:r>
            <a:endParaRPr lang="ru-RU" sz="2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8563" y="714356"/>
            <a:ext cx="5143536" cy="78581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84138" algn="ctr">
              <a:lnSpc>
                <a:spcPct val="110000"/>
              </a:lnSpc>
              <a:spcBef>
                <a:spcPts val="0"/>
              </a:spcBef>
            </a:pPr>
            <a:r>
              <a:rPr lang="ru-RU" sz="1300" b="0" dirty="0" smtClean="0">
                <a:solidFill>
                  <a:schemeClr val="tx2">
                    <a:lumMod val="10000"/>
                  </a:schemeClr>
                </a:solidFill>
                <a:latin typeface="+mn-lt"/>
                <a:cs typeface="Times New Roman" pitchFamily="18" charset="0"/>
              </a:rPr>
              <a:t>Сохранение социальной направленности бюджета</a:t>
            </a:r>
            <a:r>
              <a:rPr lang="en-US" sz="1300" b="0" dirty="0" smtClean="0">
                <a:solidFill>
                  <a:schemeClr val="tx2">
                    <a:lumMod val="1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1300" b="0" dirty="0" smtClean="0">
                <a:solidFill>
                  <a:schemeClr val="tx2">
                    <a:lumMod val="10000"/>
                  </a:schemeClr>
                </a:solidFill>
                <a:latin typeface="+mn-lt"/>
                <a:cs typeface="Times New Roman" pitchFamily="18" charset="0"/>
              </a:rPr>
              <a:t>за счет концентрации расходов на приоритетные направления </a:t>
            </a:r>
            <a:endParaRPr lang="ru-RU" sz="1300" b="0" dirty="0">
              <a:solidFill>
                <a:schemeClr val="tx2">
                  <a:lumMod val="10000"/>
                </a:schemeClr>
              </a:solidFill>
              <a:latin typeface="+mn-lt"/>
              <a:cs typeface="Times New Roman" pitchFamily="18" charset="0"/>
            </a:endParaRPr>
          </a:p>
        </p:txBody>
      </p:sp>
      <p:graphicFrame>
        <p:nvGraphicFramePr>
          <p:cNvPr id="29" name="Содержимое 2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426829483"/>
              </p:ext>
            </p:extLst>
          </p:nvPr>
        </p:nvGraphicFramePr>
        <p:xfrm>
          <a:off x="-108520" y="1785938"/>
          <a:ext cx="5430619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5464974" y="717630"/>
            <a:ext cx="3464743" cy="78707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179388" algn="ctr">
              <a:lnSpc>
                <a:spcPct val="100000"/>
              </a:lnSpc>
              <a:spcBef>
                <a:spcPts val="0"/>
              </a:spcBef>
            </a:pP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  <a:latin typeface="+mn-lt"/>
                <a:cs typeface="Times New Roman" pitchFamily="18" charset="0"/>
              </a:rPr>
              <a:t>Дальнейшее развитие муниципальных программ на проектных принципах управления 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2786050" y="1500174"/>
            <a:ext cx="428628" cy="214314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6929454" y="1514029"/>
            <a:ext cx="428628" cy="214314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179512" y="3786190"/>
            <a:ext cx="5142587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45720" tIns="0" rIns="45720" bIns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130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Обеспечение реализации Указов</a:t>
            </a:r>
            <a:r>
              <a:rPr kumimoji="0" lang="ru-RU" sz="130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Президента РФ, тыс.руб</a:t>
            </a:r>
            <a:r>
              <a:rPr kumimoji="0" lang="ru-RU" sz="13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.</a:t>
            </a:r>
            <a:endParaRPr kumimoji="0" lang="ru-RU" sz="13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sp>
        <p:nvSpPr>
          <p:cNvPr id="12" name="Текст 3"/>
          <p:cNvSpPr txBox="1">
            <a:spLocks/>
          </p:cNvSpPr>
          <p:nvPr/>
        </p:nvSpPr>
        <p:spPr>
          <a:xfrm>
            <a:off x="5464974" y="3784922"/>
            <a:ext cx="3464743" cy="5671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45720" tIns="0" rIns="45720" bIns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Обеспечение </a:t>
            </a:r>
            <a:r>
              <a:rPr kumimoji="0" lang="ru-RU" sz="1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софинансирования</a:t>
            </a: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субсидий             из областного бюджета в полном объеме</a:t>
            </a: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sp>
        <p:nvSpPr>
          <p:cNvPr id="13" name="Текст 3"/>
          <p:cNvSpPr txBox="1">
            <a:spLocks/>
          </p:cNvSpPr>
          <p:nvPr/>
        </p:nvSpPr>
        <p:spPr>
          <a:xfrm>
            <a:off x="5464974" y="4572008"/>
            <a:ext cx="3464743" cy="6429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45720" tIns="0" rIns="45720" b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Обеспечение публичности процесса управления финансами</a:t>
            </a: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6929454" y="5214949"/>
            <a:ext cx="428628" cy="214314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2786050" y="4357694"/>
            <a:ext cx="428628" cy="214314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572132" y="5429263"/>
            <a:ext cx="3429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+mn-lt"/>
                <a:cs typeface="Times New Roman" pitchFamily="18" charset="0"/>
              </a:rPr>
              <a:t> Информационный ресурс</a:t>
            </a:r>
            <a:r>
              <a:rPr lang="en-US" sz="1200" dirty="0" smtClean="0">
                <a:latin typeface="+mn-lt"/>
                <a:cs typeface="Times New Roman" pitchFamily="18" charset="0"/>
              </a:rPr>
              <a:t> </a:t>
            </a:r>
            <a:r>
              <a:rPr lang="ru-RU" sz="1200" dirty="0" smtClean="0">
                <a:latin typeface="+mn-lt"/>
                <a:cs typeface="Times New Roman" pitchFamily="18" charset="0"/>
              </a:rPr>
              <a:t> </a:t>
            </a:r>
            <a:r>
              <a:rPr lang="en-US" sz="1200" dirty="0" smtClean="0">
                <a:latin typeface="+mn-lt"/>
                <a:cs typeface="Times New Roman" pitchFamily="18" charset="0"/>
              </a:rPr>
              <a:t> </a:t>
            </a:r>
            <a:endParaRPr lang="ru-RU" sz="1200" dirty="0" smtClean="0">
              <a:latin typeface="+mn-lt"/>
              <a:cs typeface="Times New Roman" pitchFamily="18" charset="0"/>
            </a:endParaRPr>
          </a:p>
          <a:p>
            <a:pPr marL="285750" indent="-285750">
              <a:spcAft>
                <a:spcPts val="0"/>
              </a:spcAft>
            </a:pPr>
            <a:r>
              <a:rPr lang="ru-RU" sz="1200" dirty="0" smtClean="0">
                <a:latin typeface="+mn-lt"/>
                <a:cs typeface="Times New Roman" pitchFamily="18" charset="0"/>
              </a:rPr>
              <a:t>«Открытый бюджет» «Бюджет для граждан»</a:t>
            </a:r>
            <a:endParaRPr lang="ru-RU" sz="1100" dirty="0" smtClean="0">
              <a:latin typeface="+mn-lt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+mn-lt"/>
                <a:cs typeface="Times New Roman" pitchFamily="18" charset="0"/>
              </a:rPr>
              <a:t> Размещение информации </a:t>
            </a:r>
          </a:p>
          <a:p>
            <a:pPr marL="285750" indent="-285750"/>
            <a:r>
              <a:rPr lang="ru-RU" sz="1200" dirty="0" smtClean="0">
                <a:latin typeface="+mn-lt"/>
                <a:cs typeface="Times New Roman" pitchFamily="18" charset="0"/>
              </a:rPr>
              <a:t>о бюджетном процессе на ЕПБС РФ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latin typeface="+mn-lt"/>
                <a:cs typeface="Times New Roman" pitchFamily="18" charset="0"/>
              </a:rPr>
              <a:t>Официальная группа </a:t>
            </a:r>
          </a:p>
          <a:p>
            <a:pPr marL="285750" indent="-285750"/>
            <a:r>
              <a:rPr lang="ru-RU" sz="1200" dirty="0" smtClean="0">
                <a:latin typeface="+mn-lt"/>
                <a:cs typeface="Times New Roman" pitchFamily="18" charset="0"/>
              </a:rPr>
              <a:t>Финансового управления района </a:t>
            </a:r>
          </a:p>
          <a:p>
            <a:pPr marL="285750" indent="-285750"/>
            <a:r>
              <a:rPr lang="ru-RU" sz="1200" dirty="0" smtClean="0">
                <a:latin typeface="+mn-lt"/>
                <a:cs typeface="Times New Roman" pitchFamily="18" charset="0"/>
              </a:rPr>
              <a:t>в социальной сети «</a:t>
            </a:r>
            <a:r>
              <a:rPr lang="ru-RU" sz="1200" dirty="0" err="1" smtClean="0">
                <a:latin typeface="+mn-lt"/>
                <a:cs typeface="Times New Roman" pitchFamily="18" charset="0"/>
              </a:rPr>
              <a:t>Вконтакте</a:t>
            </a:r>
            <a:r>
              <a:rPr lang="ru-RU" sz="1200" dirty="0" smtClean="0">
                <a:latin typeface="+mn-lt"/>
                <a:cs typeface="Times New Roman" pitchFamily="18" charset="0"/>
              </a:rPr>
              <a:t>»</a:t>
            </a:r>
          </a:p>
          <a:p>
            <a:pPr algn="ctr"/>
            <a:endParaRPr lang="ru-RU" sz="1200" dirty="0">
              <a:latin typeface="+mn-lt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29256" y="1785926"/>
            <a:ext cx="3500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14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муниципальных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Диаграмма 29"/>
          <p:cNvGraphicFramePr/>
          <p:nvPr>
            <p:extLst>
              <p:ext uri="{D42A27DB-BD31-4B8C-83A1-F6EECF244321}">
                <p14:modId xmlns:p14="http://schemas.microsoft.com/office/powerpoint/2010/main" xmlns="" val="2229226957"/>
              </p:ext>
            </p:extLst>
          </p:nvPr>
        </p:nvGraphicFramePr>
        <p:xfrm>
          <a:off x="-357222" y="4577981"/>
          <a:ext cx="7358114" cy="2357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Дуга 4"/>
          <p:cNvSpPr/>
          <p:nvPr/>
        </p:nvSpPr>
        <p:spPr>
          <a:xfrm flipH="1">
            <a:off x="513682" y="1964912"/>
            <a:ext cx="1629654" cy="1650692"/>
          </a:xfrm>
          <a:prstGeom prst="arc">
            <a:avLst>
              <a:gd name="adj1" fmla="val 16037644"/>
              <a:gd name="adj2" fmla="val 2613067"/>
            </a:avLst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>
            <a:off x="513682" y="1965326"/>
            <a:ext cx="1629654" cy="1650692"/>
          </a:xfrm>
          <a:prstGeom prst="arc">
            <a:avLst>
              <a:gd name="adj1" fmla="val 16200000"/>
              <a:gd name="adj2" fmla="val 8198151"/>
            </a:avLst>
          </a:prstGeom>
          <a:noFill/>
          <a:ln w="38100">
            <a:solidFill>
              <a:schemeClr val="accent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7" name="Диаграмма 26"/>
          <p:cNvGraphicFramePr/>
          <p:nvPr>
            <p:extLst>
              <p:ext uri="{D42A27DB-BD31-4B8C-83A1-F6EECF244321}">
                <p14:modId xmlns:p14="http://schemas.microsoft.com/office/powerpoint/2010/main" xmlns="" val="652861535"/>
              </p:ext>
            </p:extLst>
          </p:nvPr>
        </p:nvGraphicFramePr>
        <p:xfrm>
          <a:off x="5214942" y="2071678"/>
          <a:ext cx="4643470" cy="1643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267;p29"/>
          <p:cNvSpPr/>
          <p:nvPr/>
        </p:nvSpPr>
        <p:spPr>
          <a:xfrm>
            <a:off x="636627" y="766560"/>
            <a:ext cx="568200" cy="51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Текст 9"/>
          <p:cNvSpPr txBox="1">
            <a:spLocks/>
          </p:cNvSpPr>
          <p:nvPr/>
        </p:nvSpPr>
        <p:spPr>
          <a:xfrm>
            <a:off x="540978" y="3500438"/>
            <a:ext cx="4857784" cy="24288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7620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" pitchFamily="2" charset="2"/>
              <a:buChar char="Ø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Адрес:162560, Вологодская область,   </a:t>
            </a:r>
          </a:p>
          <a:p>
            <a:pPr marL="7620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     </a:t>
            </a:r>
            <a:r>
              <a:rPr kumimoji="0" lang="ru-RU" sz="20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п. Шексна, ул. Пролетарская, д. 14</a:t>
            </a:r>
          </a:p>
          <a:p>
            <a:pPr marL="7620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" pitchFamily="2" charset="2"/>
              <a:buChar char="Ø"/>
              <a:tabLst/>
              <a:defRPr/>
            </a:pPr>
            <a:r>
              <a:rPr lang="ru-RU" sz="2000" kern="0" dirty="0" smtClean="0"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Телефон (факс): 8 (81751) 2-15-55</a:t>
            </a:r>
          </a:p>
          <a:p>
            <a:pPr marL="7620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" pitchFamily="2" charset="2"/>
              <a:buChar char="Ø"/>
              <a:tabLst/>
              <a:defRPr/>
            </a:pPr>
            <a:r>
              <a:rPr lang="ru-RU" sz="2000" kern="0" dirty="0" smtClean="0"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Электронная почта: </a:t>
            </a:r>
            <a:r>
              <a:rPr kumimoji="0" lang="en-US" sz="2000" b="0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finupr2013@yandex.ru</a:t>
            </a:r>
            <a:endParaRPr lang="ru-RU" sz="2000" kern="0" dirty="0" smtClean="0">
              <a:latin typeface="Times New Roman" pitchFamily="18" charset="0"/>
              <a:ea typeface="Lato"/>
              <a:cs typeface="Times New Roman" pitchFamily="18" charset="0"/>
              <a:sym typeface="Lato"/>
            </a:endParaRPr>
          </a:p>
          <a:p>
            <a:pPr marL="7620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" pitchFamily="2" charset="2"/>
              <a:buChar char="Ø"/>
              <a:tabLst/>
              <a:defRPr/>
            </a:pPr>
            <a:r>
              <a:rPr kumimoji="0" lang="ru-RU" sz="20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График работы:</a:t>
            </a:r>
          </a:p>
          <a:p>
            <a:pPr marL="7620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tabLst/>
              <a:defRPr/>
            </a:pPr>
            <a:r>
              <a:rPr lang="ru-RU" sz="2000" kern="0" dirty="0" smtClean="0"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     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понедельник – четверг с 8.00 до 17.15 </a:t>
            </a:r>
          </a:p>
          <a:p>
            <a:pPr marL="7620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      пятница – с 8.00 до 16.00</a:t>
            </a:r>
          </a:p>
          <a:p>
            <a:pPr marL="7620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      перерыв на обед – с 12.00 до 13.00</a:t>
            </a:r>
          </a:p>
          <a:p>
            <a:pPr marL="7620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      выходные дни – суббота, воскресенье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Lato"/>
              <a:cs typeface="Times New Roman" pitchFamily="18" charset="0"/>
              <a:sym typeface="Lato"/>
            </a:endParaRPr>
          </a:p>
        </p:txBody>
      </p:sp>
      <p:grpSp>
        <p:nvGrpSpPr>
          <p:cNvPr id="4" name="Google Shape;727;p46"/>
          <p:cNvGrpSpPr/>
          <p:nvPr/>
        </p:nvGrpSpPr>
        <p:grpSpPr>
          <a:xfrm>
            <a:off x="741644" y="837998"/>
            <a:ext cx="369505" cy="369505"/>
            <a:chOff x="2594050" y="1631825"/>
            <a:chExt cx="439625" cy="439625"/>
          </a:xfrm>
        </p:grpSpPr>
        <p:sp>
          <p:nvSpPr>
            <p:cNvPr id="5" name="Google Shape;728;p46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ln>
              <a:solidFill>
                <a:schemeClr val="bg1"/>
              </a:solidFill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729;p46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ln>
              <a:solidFill>
                <a:schemeClr val="bg1"/>
              </a:solidFill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730;p46"/>
            <p:cNvSpPr/>
            <p:nvPr/>
          </p:nvSpPr>
          <p:spPr>
            <a:xfrm>
              <a:off x="2662849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ln>
              <a:solidFill>
                <a:schemeClr val="bg1"/>
              </a:solidFill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731;p46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ln>
              <a:solidFill>
                <a:schemeClr val="bg1"/>
              </a:solidFill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285852" y="766560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  <a:latin typeface="+mj-lt"/>
              </a:rPr>
              <a:t>Контактная информация</a:t>
            </a:r>
            <a:endParaRPr lang="ru-RU" sz="24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1" name="Заголовок 7"/>
          <p:cNvSpPr txBox="1">
            <a:spLocks/>
          </p:cNvSpPr>
          <p:nvPr/>
        </p:nvSpPr>
        <p:spPr>
          <a:xfrm>
            <a:off x="0" y="1428736"/>
            <a:ext cx="9144000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Raleway"/>
                <a:ea typeface="Raleway"/>
                <a:cs typeface="Raleway"/>
                <a:sym typeface="Raleway"/>
              </a:rPr>
              <a:t/>
            </a:r>
            <a:b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Raleway"/>
                <a:ea typeface="Raleway"/>
                <a:cs typeface="Raleway"/>
                <a:sym typeface="Raleway"/>
              </a:rPr>
            </a:b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Raleway"/>
                <a:ea typeface="Raleway"/>
                <a:cs typeface="Raleway"/>
                <a:sym typeface="Raleway"/>
              </a:rPr>
              <a:t/>
            </a:r>
            <a:b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Raleway"/>
                <a:ea typeface="Raleway"/>
                <a:cs typeface="Raleway"/>
                <a:sym typeface="Raleway"/>
              </a:rPr>
            </a:b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Raleway"/>
                <a:ea typeface="Raleway"/>
                <a:cs typeface="Raleway"/>
                <a:sym typeface="Raleway"/>
              </a:rPr>
              <a:t/>
            </a:r>
            <a:b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Raleway"/>
                <a:ea typeface="Raleway"/>
                <a:cs typeface="Raleway"/>
                <a:sym typeface="Raleway"/>
              </a:rPr>
            </a:b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Raleway"/>
                <a:cs typeface="Arial" pitchFamily="34" charset="0"/>
                <a:sym typeface="Raleway"/>
              </a:rPr>
              <a:t> Финансовое управление администрации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Raleway"/>
                <a:cs typeface="Arial" pitchFamily="34" charset="0"/>
                <a:sym typeface="Raleway"/>
              </a:rPr>
              <a:t>Шекснинского муниципального района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Raleway"/>
              <a:cs typeface="Arial" pitchFamily="34" charset="0"/>
              <a:sym typeface="Raleway"/>
            </a:endParaRPr>
          </a:p>
        </p:txBody>
      </p:sp>
      <p:sp>
        <p:nvSpPr>
          <p:cNvPr id="12" name="Содержимое 8"/>
          <p:cNvSpPr txBox="1">
            <a:spLocks/>
          </p:cNvSpPr>
          <p:nvPr/>
        </p:nvSpPr>
        <p:spPr>
          <a:xfrm>
            <a:off x="0" y="2285992"/>
            <a:ext cx="9144000" cy="428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Lato"/>
                <a:cs typeface="Times New Roman" pitchFamily="18" charset="0"/>
                <a:sym typeface="Lato"/>
              </a:rPr>
              <a:t>Первый заместитель Руководителя администрации района, 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Lato"/>
                <a:cs typeface="Times New Roman" pitchFamily="18" charset="0"/>
                <a:sym typeface="Lato"/>
              </a:rPr>
              <a:t>начальник Финансового управления – Серебрякова Елена Ивановна</a:t>
            </a:r>
          </a:p>
        </p:txBody>
      </p:sp>
      <p:sp>
        <p:nvSpPr>
          <p:cNvPr id="13" name="Google Shape;883;p46"/>
          <p:cNvSpPr/>
          <p:nvPr/>
        </p:nvSpPr>
        <p:spPr>
          <a:xfrm>
            <a:off x="258424" y="5885188"/>
            <a:ext cx="553448" cy="483674"/>
          </a:xfrm>
          <a:custGeom>
            <a:avLst/>
            <a:gdLst/>
            <a:ahLst/>
            <a:cxnLst/>
            <a:rect l="l" t="t" r="r" b="b"/>
            <a:pathLst>
              <a:path w="16221" h="14176" fill="none" extrusionOk="0">
                <a:moveTo>
                  <a:pt x="16075" y="12665"/>
                </a:moveTo>
                <a:lnTo>
                  <a:pt x="8987" y="488"/>
                </a:lnTo>
                <a:lnTo>
                  <a:pt x="8987" y="488"/>
                </a:lnTo>
                <a:lnTo>
                  <a:pt x="8914" y="390"/>
                </a:lnTo>
                <a:lnTo>
                  <a:pt x="8817" y="293"/>
                </a:lnTo>
                <a:lnTo>
                  <a:pt x="8720" y="196"/>
                </a:lnTo>
                <a:lnTo>
                  <a:pt x="8622" y="123"/>
                </a:lnTo>
                <a:lnTo>
                  <a:pt x="8500" y="74"/>
                </a:lnTo>
                <a:lnTo>
                  <a:pt x="8379" y="25"/>
                </a:lnTo>
                <a:lnTo>
                  <a:pt x="8232" y="1"/>
                </a:lnTo>
                <a:lnTo>
                  <a:pt x="8111" y="1"/>
                </a:lnTo>
                <a:lnTo>
                  <a:pt x="8111" y="1"/>
                </a:lnTo>
                <a:lnTo>
                  <a:pt x="7965" y="1"/>
                </a:lnTo>
                <a:lnTo>
                  <a:pt x="7843" y="25"/>
                </a:lnTo>
                <a:lnTo>
                  <a:pt x="7721" y="74"/>
                </a:lnTo>
                <a:lnTo>
                  <a:pt x="7599" y="123"/>
                </a:lnTo>
                <a:lnTo>
                  <a:pt x="7502" y="196"/>
                </a:lnTo>
                <a:lnTo>
                  <a:pt x="7404" y="293"/>
                </a:lnTo>
                <a:lnTo>
                  <a:pt x="7307" y="390"/>
                </a:lnTo>
                <a:lnTo>
                  <a:pt x="7234" y="488"/>
                </a:lnTo>
                <a:lnTo>
                  <a:pt x="147" y="12665"/>
                </a:lnTo>
                <a:lnTo>
                  <a:pt x="147" y="12665"/>
                </a:lnTo>
                <a:lnTo>
                  <a:pt x="74" y="12787"/>
                </a:lnTo>
                <a:lnTo>
                  <a:pt x="25" y="12909"/>
                </a:lnTo>
                <a:lnTo>
                  <a:pt x="0" y="13031"/>
                </a:lnTo>
                <a:lnTo>
                  <a:pt x="0" y="13177"/>
                </a:lnTo>
                <a:lnTo>
                  <a:pt x="0" y="13177"/>
                </a:lnTo>
                <a:lnTo>
                  <a:pt x="0" y="13299"/>
                </a:lnTo>
                <a:lnTo>
                  <a:pt x="25" y="13420"/>
                </a:lnTo>
                <a:lnTo>
                  <a:pt x="74" y="13567"/>
                </a:lnTo>
                <a:lnTo>
                  <a:pt x="147" y="13688"/>
                </a:lnTo>
                <a:lnTo>
                  <a:pt x="147" y="13688"/>
                </a:lnTo>
                <a:lnTo>
                  <a:pt x="220" y="13786"/>
                </a:lnTo>
                <a:lnTo>
                  <a:pt x="293" y="13883"/>
                </a:lnTo>
                <a:lnTo>
                  <a:pt x="390" y="13981"/>
                </a:lnTo>
                <a:lnTo>
                  <a:pt x="512" y="14054"/>
                </a:lnTo>
                <a:lnTo>
                  <a:pt x="634" y="14102"/>
                </a:lnTo>
                <a:lnTo>
                  <a:pt x="755" y="14151"/>
                </a:lnTo>
                <a:lnTo>
                  <a:pt x="877" y="14175"/>
                </a:lnTo>
                <a:lnTo>
                  <a:pt x="1023" y="14175"/>
                </a:lnTo>
                <a:lnTo>
                  <a:pt x="15198" y="14175"/>
                </a:lnTo>
                <a:lnTo>
                  <a:pt x="15198" y="14175"/>
                </a:lnTo>
                <a:lnTo>
                  <a:pt x="15344" y="14175"/>
                </a:lnTo>
                <a:lnTo>
                  <a:pt x="15466" y="14151"/>
                </a:lnTo>
                <a:lnTo>
                  <a:pt x="15588" y="14102"/>
                </a:lnTo>
                <a:lnTo>
                  <a:pt x="15709" y="14054"/>
                </a:lnTo>
                <a:lnTo>
                  <a:pt x="15831" y="13981"/>
                </a:lnTo>
                <a:lnTo>
                  <a:pt x="15929" y="13883"/>
                </a:lnTo>
                <a:lnTo>
                  <a:pt x="16002" y="13786"/>
                </a:lnTo>
                <a:lnTo>
                  <a:pt x="16075" y="13688"/>
                </a:lnTo>
                <a:lnTo>
                  <a:pt x="16075" y="13688"/>
                </a:lnTo>
                <a:lnTo>
                  <a:pt x="16148" y="13567"/>
                </a:lnTo>
                <a:lnTo>
                  <a:pt x="16197" y="13420"/>
                </a:lnTo>
                <a:lnTo>
                  <a:pt x="16221" y="13299"/>
                </a:lnTo>
                <a:lnTo>
                  <a:pt x="16221" y="13177"/>
                </a:lnTo>
                <a:lnTo>
                  <a:pt x="16221" y="13177"/>
                </a:lnTo>
                <a:lnTo>
                  <a:pt x="16221" y="13031"/>
                </a:lnTo>
                <a:lnTo>
                  <a:pt x="16197" y="12909"/>
                </a:lnTo>
                <a:lnTo>
                  <a:pt x="16148" y="12787"/>
                </a:lnTo>
                <a:lnTo>
                  <a:pt x="16075" y="12665"/>
                </a:lnTo>
                <a:lnTo>
                  <a:pt x="16075" y="12665"/>
                </a:lnTo>
                <a:close/>
                <a:moveTo>
                  <a:pt x="8111" y="12349"/>
                </a:moveTo>
                <a:lnTo>
                  <a:pt x="8111" y="12349"/>
                </a:lnTo>
                <a:lnTo>
                  <a:pt x="7916" y="12324"/>
                </a:lnTo>
                <a:lnTo>
                  <a:pt x="7721" y="12276"/>
                </a:lnTo>
                <a:lnTo>
                  <a:pt x="7575" y="12178"/>
                </a:lnTo>
                <a:lnTo>
                  <a:pt x="7429" y="12057"/>
                </a:lnTo>
                <a:lnTo>
                  <a:pt x="7307" y="11910"/>
                </a:lnTo>
                <a:lnTo>
                  <a:pt x="7210" y="11764"/>
                </a:lnTo>
                <a:lnTo>
                  <a:pt x="7161" y="11569"/>
                </a:lnTo>
                <a:lnTo>
                  <a:pt x="7136" y="11375"/>
                </a:lnTo>
                <a:lnTo>
                  <a:pt x="7136" y="11375"/>
                </a:lnTo>
                <a:lnTo>
                  <a:pt x="7161" y="11180"/>
                </a:lnTo>
                <a:lnTo>
                  <a:pt x="7210" y="11009"/>
                </a:lnTo>
                <a:lnTo>
                  <a:pt x="7307" y="10839"/>
                </a:lnTo>
                <a:lnTo>
                  <a:pt x="7429" y="10693"/>
                </a:lnTo>
                <a:lnTo>
                  <a:pt x="7575" y="10571"/>
                </a:lnTo>
                <a:lnTo>
                  <a:pt x="7721" y="10473"/>
                </a:lnTo>
                <a:lnTo>
                  <a:pt x="7916" y="10425"/>
                </a:lnTo>
                <a:lnTo>
                  <a:pt x="8111" y="10400"/>
                </a:lnTo>
                <a:lnTo>
                  <a:pt x="8111" y="10400"/>
                </a:lnTo>
                <a:lnTo>
                  <a:pt x="8306" y="10425"/>
                </a:lnTo>
                <a:lnTo>
                  <a:pt x="8476" y="10473"/>
                </a:lnTo>
                <a:lnTo>
                  <a:pt x="8646" y="10571"/>
                </a:lnTo>
                <a:lnTo>
                  <a:pt x="8793" y="10693"/>
                </a:lnTo>
                <a:lnTo>
                  <a:pt x="8914" y="10839"/>
                </a:lnTo>
                <a:lnTo>
                  <a:pt x="9012" y="11009"/>
                </a:lnTo>
                <a:lnTo>
                  <a:pt x="9061" y="11180"/>
                </a:lnTo>
                <a:lnTo>
                  <a:pt x="9085" y="11375"/>
                </a:lnTo>
                <a:lnTo>
                  <a:pt x="9085" y="11375"/>
                </a:lnTo>
                <a:lnTo>
                  <a:pt x="9061" y="11569"/>
                </a:lnTo>
                <a:lnTo>
                  <a:pt x="9012" y="11764"/>
                </a:lnTo>
                <a:lnTo>
                  <a:pt x="8914" y="11910"/>
                </a:lnTo>
                <a:lnTo>
                  <a:pt x="8793" y="12057"/>
                </a:lnTo>
                <a:lnTo>
                  <a:pt x="8646" y="12178"/>
                </a:lnTo>
                <a:lnTo>
                  <a:pt x="8476" y="12276"/>
                </a:lnTo>
                <a:lnTo>
                  <a:pt x="8306" y="12324"/>
                </a:lnTo>
                <a:lnTo>
                  <a:pt x="8111" y="12349"/>
                </a:lnTo>
                <a:lnTo>
                  <a:pt x="8111" y="12349"/>
                </a:lnTo>
                <a:close/>
                <a:moveTo>
                  <a:pt x="9231" y="5091"/>
                </a:moveTo>
                <a:lnTo>
                  <a:pt x="8939" y="8915"/>
                </a:lnTo>
                <a:lnTo>
                  <a:pt x="8939" y="8915"/>
                </a:lnTo>
                <a:lnTo>
                  <a:pt x="8914" y="9061"/>
                </a:lnTo>
                <a:lnTo>
                  <a:pt x="8866" y="9207"/>
                </a:lnTo>
                <a:lnTo>
                  <a:pt x="8793" y="9304"/>
                </a:lnTo>
                <a:lnTo>
                  <a:pt x="8695" y="9426"/>
                </a:lnTo>
                <a:lnTo>
                  <a:pt x="8573" y="9499"/>
                </a:lnTo>
                <a:lnTo>
                  <a:pt x="8452" y="9572"/>
                </a:lnTo>
                <a:lnTo>
                  <a:pt x="8330" y="9621"/>
                </a:lnTo>
                <a:lnTo>
                  <a:pt x="8184" y="9621"/>
                </a:lnTo>
                <a:lnTo>
                  <a:pt x="8038" y="9621"/>
                </a:lnTo>
                <a:lnTo>
                  <a:pt x="8038" y="9621"/>
                </a:lnTo>
                <a:lnTo>
                  <a:pt x="7891" y="9621"/>
                </a:lnTo>
                <a:lnTo>
                  <a:pt x="7770" y="9572"/>
                </a:lnTo>
                <a:lnTo>
                  <a:pt x="7648" y="9499"/>
                </a:lnTo>
                <a:lnTo>
                  <a:pt x="7526" y="9426"/>
                </a:lnTo>
                <a:lnTo>
                  <a:pt x="7429" y="9304"/>
                </a:lnTo>
                <a:lnTo>
                  <a:pt x="7356" y="9207"/>
                </a:lnTo>
                <a:lnTo>
                  <a:pt x="7307" y="9061"/>
                </a:lnTo>
                <a:lnTo>
                  <a:pt x="7283" y="8915"/>
                </a:lnTo>
                <a:lnTo>
                  <a:pt x="6990" y="5091"/>
                </a:lnTo>
                <a:lnTo>
                  <a:pt x="6990" y="5091"/>
                </a:lnTo>
                <a:lnTo>
                  <a:pt x="7015" y="4945"/>
                </a:lnTo>
                <a:lnTo>
                  <a:pt x="7039" y="4823"/>
                </a:lnTo>
                <a:lnTo>
                  <a:pt x="7088" y="4701"/>
                </a:lnTo>
                <a:lnTo>
                  <a:pt x="7161" y="4604"/>
                </a:lnTo>
                <a:lnTo>
                  <a:pt x="7258" y="4506"/>
                </a:lnTo>
                <a:lnTo>
                  <a:pt x="7380" y="4433"/>
                </a:lnTo>
                <a:lnTo>
                  <a:pt x="7526" y="4409"/>
                </a:lnTo>
                <a:lnTo>
                  <a:pt x="7648" y="4385"/>
                </a:lnTo>
                <a:lnTo>
                  <a:pt x="8573" y="4385"/>
                </a:lnTo>
                <a:lnTo>
                  <a:pt x="8573" y="4385"/>
                </a:lnTo>
                <a:lnTo>
                  <a:pt x="8695" y="4409"/>
                </a:lnTo>
                <a:lnTo>
                  <a:pt x="8841" y="4433"/>
                </a:lnTo>
                <a:lnTo>
                  <a:pt x="8963" y="4506"/>
                </a:lnTo>
                <a:lnTo>
                  <a:pt x="9061" y="4604"/>
                </a:lnTo>
                <a:lnTo>
                  <a:pt x="9134" y="4701"/>
                </a:lnTo>
                <a:lnTo>
                  <a:pt x="9182" y="4823"/>
                </a:lnTo>
                <a:lnTo>
                  <a:pt x="9207" y="4945"/>
                </a:lnTo>
                <a:lnTo>
                  <a:pt x="9231" y="5091"/>
                </a:lnTo>
                <a:lnTo>
                  <a:pt x="9231" y="5091"/>
                </a:lnTo>
                <a:close/>
              </a:path>
            </a:pathLst>
          </a:custGeom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/>
          </a:p>
        </p:txBody>
      </p:sp>
      <p:sp>
        <p:nvSpPr>
          <p:cNvPr id="14" name="Содержимое 8"/>
          <p:cNvSpPr txBox="1">
            <a:spLocks/>
          </p:cNvSpPr>
          <p:nvPr/>
        </p:nvSpPr>
        <p:spPr>
          <a:xfrm>
            <a:off x="928662" y="5857892"/>
            <a:ext cx="7858180" cy="71438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ru-RU" sz="1600" dirty="0" smtClean="0">
                <a:latin typeface="+mn-lt"/>
                <a:cs typeface="+mn-cs"/>
              </a:rPr>
              <a:t>Информация по проведению публичных слушаний размещена 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ru-RU" sz="1600" dirty="0" smtClean="0">
                <a:latin typeface="+mn-lt"/>
                <a:cs typeface="+mn-cs"/>
              </a:rPr>
              <a:t>на официальном сайте Шекснинского муниципального района: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16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sheksninskij.gosuslugi.ru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8660" y="428604"/>
            <a:ext cx="9787006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bg2"/>
                </a:solidFill>
              </a:rPr>
              <a:t>  </a:t>
            </a:r>
            <a:r>
              <a:rPr lang="ru-RU" sz="2700" b="1" dirty="0" smtClean="0">
                <a:solidFill>
                  <a:schemeClr val="bg2"/>
                </a:solidFill>
              </a:rPr>
              <a:t>Безвозмездные поступления </a:t>
            </a:r>
            <a:br>
              <a:rPr lang="ru-RU" sz="2700" b="1" dirty="0" smtClean="0">
                <a:solidFill>
                  <a:schemeClr val="bg2"/>
                </a:solidFill>
              </a:rPr>
            </a:br>
            <a:r>
              <a:rPr lang="ru-RU" sz="2700" b="1" dirty="0" smtClean="0">
                <a:solidFill>
                  <a:schemeClr val="bg2"/>
                </a:solidFill>
              </a:rPr>
              <a:t>в бюджет Шекснинского муниципального района,</a:t>
            </a:r>
            <a:r>
              <a:rPr lang="ru-RU" sz="2000" b="1" dirty="0" smtClean="0">
                <a:solidFill>
                  <a:schemeClr val="bg2"/>
                </a:solidFill>
              </a:rPr>
              <a:t> млн.руб.</a:t>
            </a:r>
            <a:endParaRPr lang="ru-RU" sz="2000" b="1" dirty="0">
              <a:solidFill>
                <a:schemeClr val="bg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01139537"/>
              </p:ext>
            </p:extLst>
          </p:nvPr>
        </p:nvGraphicFramePr>
        <p:xfrm>
          <a:off x="0" y="857232"/>
          <a:ext cx="9144001" cy="27432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357422"/>
                <a:gridCol w="1000132"/>
                <a:gridCol w="1285885"/>
                <a:gridCol w="1000132"/>
                <a:gridCol w="1214446"/>
                <a:gridCol w="1214446"/>
                <a:gridCol w="1071538"/>
              </a:tblGrid>
              <a:tr h="77381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Показатели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2023 год</a:t>
                      </a:r>
                    </a:p>
                    <a:p>
                      <a:pPr algn="ctr"/>
                      <a:r>
                        <a:rPr lang="ru-RU" sz="1600" baseline="0" dirty="0" smtClean="0"/>
                        <a:t>факт 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2024 год</a:t>
                      </a:r>
                      <a:r>
                        <a:rPr lang="ru-RU" sz="1600" baseline="0" dirty="0" smtClean="0"/>
                        <a:t> </a:t>
                      </a:r>
                    </a:p>
                    <a:p>
                      <a:pPr algn="ctr"/>
                      <a:r>
                        <a:rPr lang="ru-RU" sz="1600" baseline="0" dirty="0" err="1" smtClean="0"/>
                        <a:t>ожид</a:t>
                      </a:r>
                      <a:r>
                        <a:rPr lang="ru-RU" sz="1600" baseline="0" dirty="0" smtClean="0"/>
                        <a:t>. </a:t>
                      </a:r>
                      <a:r>
                        <a:rPr lang="ru-RU" sz="1600" baseline="0" dirty="0" err="1" smtClean="0"/>
                        <a:t>исполн</a:t>
                      </a:r>
                      <a:r>
                        <a:rPr lang="ru-RU" sz="1600" baseline="0" dirty="0" smtClean="0"/>
                        <a:t>.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2025 год</a:t>
                      </a:r>
                    </a:p>
                    <a:p>
                      <a:pPr algn="ctr"/>
                      <a:r>
                        <a:rPr lang="ru-RU" sz="1600" dirty="0" smtClean="0"/>
                        <a:t>план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откл. от  2024 г. </a:t>
                      </a:r>
                    </a:p>
                    <a:p>
                      <a:pPr algn="ctr"/>
                      <a:r>
                        <a:rPr lang="ru-RU" sz="1600" dirty="0" smtClean="0"/>
                        <a:t>(+,-)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2026 год план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2027 год план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4453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Безвозмездные</a:t>
                      </a:r>
                      <a:r>
                        <a:rPr lang="ru-RU" sz="1600" baseline="0" dirty="0" smtClean="0"/>
                        <a:t> поступления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1083,5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1681,3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1447,5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-233,8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1306,0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706,5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5256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600" dirty="0" smtClean="0"/>
                        <a:t>Дотации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172,3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211,6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228,3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16,7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226,8</a:t>
                      </a:r>
                      <a:endPara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213,3</a:t>
                      </a:r>
                      <a:endPara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5256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600" dirty="0" smtClean="0"/>
                        <a:t>Субсидии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461,8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940,8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713,5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-227,3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579,9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52,5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525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Субвенции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401,5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455,5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443,4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-12,1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439,2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440,7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525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Иные МБТ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47,9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73,4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62,3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-11,1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60,1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129425523"/>
              </p:ext>
            </p:extLst>
          </p:nvPr>
        </p:nvGraphicFramePr>
        <p:xfrm>
          <a:off x="0" y="3500438"/>
          <a:ext cx="9144000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3500430" y="5786454"/>
            <a:ext cx="1857388" cy="1071546"/>
          </a:xfrm>
          <a:prstGeom prst="roundRect">
            <a:avLst>
              <a:gd name="adj" fmla="val 115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Дотации</a:t>
            </a:r>
            <a:r>
              <a:rPr lang="ru-RU" sz="1400" dirty="0" smtClean="0">
                <a:solidFill>
                  <a:schemeClr val="tx1"/>
                </a:solidFill>
              </a:rPr>
              <a:t>–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предоставляются без определения конкретной цели их использования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29256" y="5786454"/>
            <a:ext cx="1714512" cy="107154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Субсидии </a:t>
            </a:r>
            <a:r>
              <a:rPr lang="ru-RU" sz="1400" dirty="0" smtClean="0">
                <a:solidFill>
                  <a:schemeClr val="tx1"/>
                </a:solidFill>
              </a:rPr>
              <a:t>–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предоставляются на условиях долевого финансирования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215206" y="5786454"/>
            <a:ext cx="1928794" cy="107154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Субвенции </a:t>
            </a:r>
            <a:r>
              <a:rPr lang="ru-RU" sz="1400" dirty="0" smtClean="0">
                <a:solidFill>
                  <a:schemeClr val="tx1"/>
                </a:solidFill>
              </a:rPr>
              <a:t>–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предоставляются на финансирование государственных полномочий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5786454"/>
            <a:ext cx="3428992" cy="107154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Безвозмездные поступления</a:t>
            </a:r>
            <a:r>
              <a:rPr lang="ru-RU" sz="1400" dirty="0" smtClean="0">
                <a:solidFill>
                  <a:schemeClr val="tx1"/>
                </a:solidFill>
              </a:rPr>
              <a:t>–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денежные средства из других бюджетов бюджетной системы в виде межбюджетных трансфертов, а также от физических и юридических лиц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207167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36954466"/>
              </p:ext>
            </p:extLst>
          </p:nvPr>
        </p:nvGraphicFramePr>
        <p:xfrm>
          <a:off x="-2" y="1928802"/>
          <a:ext cx="9144002" cy="478631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7622"/>
                <a:gridCol w="642942"/>
                <a:gridCol w="642942"/>
                <a:gridCol w="785818"/>
                <a:gridCol w="714380"/>
                <a:gridCol w="1000132"/>
                <a:gridCol w="776564"/>
                <a:gridCol w="723602"/>
              </a:tblGrid>
              <a:tr h="76077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Наименование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Раз -дел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err="1" smtClean="0"/>
                        <a:t>Под-раз-дел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2024 г.</a:t>
                      </a:r>
                      <a:r>
                        <a:rPr lang="ru-RU" sz="1300" baseline="0" dirty="0" smtClean="0"/>
                        <a:t> план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2025 г. план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% в общ. объеме расходов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2026 г. план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2027 г.</a:t>
                      </a:r>
                    </a:p>
                    <a:p>
                      <a:pPr algn="ctr"/>
                      <a:r>
                        <a:rPr lang="ru-RU" sz="1300" dirty="0" smtClean="0"/>
                        <a:t>план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8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/>
                        <a:t>Общегосударственные вопросы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169,4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168,9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174,6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171,7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369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/>
                        <a:t>Национальная безопасность </a:t>
                      </a:r>
                    </a:p>
                    <a:p>
                      <a:pPr algn="l" fontAlgn="t"/>
                      <a:r>
                        <a:rPr lang="ru-RU" sz="1400" u="none" strike="noStrike" dirty="0" smtClean="0"/>
                        <a:t>и правоохранительная деятельность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9,0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8,7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9,6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9,9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/>
                        <a:t>Национальная экономика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103,2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59,3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3,1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58,7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57,1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/>
                        <a:t>Жилищно-коммунальное хозяйство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799,3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631,2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32,9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510,2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8,0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/>
                        <a:t>Охрана окружающей среды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/>
                        <a:t>Образование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869,4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761,5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39,7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762,3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720,4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/>
                        <a:t>Культура, кинематография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116,9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106,3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5,5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100,7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59,6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/>
                        <a:t>Здравоохранение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/>
                        <a:t>Социальная политика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102,1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52,2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2,7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21,4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21,3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/>
                        <a:t>Физическая культура и спорт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97,0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84,6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4,4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81,9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81,1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/>
                        <a:t>Средства массовой информации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3,1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3,1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3,1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3,1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369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/>
                        <a:t>Межбюджетные трансферты общего характера бюджетам бюджетной системы РФ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64,5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42,4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2,2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42,0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39,6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/>
                        <a:t>Итого расходов по разделам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2335,5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1919,0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100%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1765,3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1172,6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8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/>
                        <a:t>Условно утверждаемые расходы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19,0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38,0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8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/>
                        <a:t>Всего расходов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2335,5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1919,0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100%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1784,3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1210,6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-71462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/>
                </a:solidFill>
                <a:latin typeface="+mj-lt"/>
                <a:cs typeface="Times New Roman" pitchFamily="18" charset="0"/>
              </a:rPr>
              <a:t>Расходы бюджета </a:t>
            </a:r>
          </a:p>
          <a:p>
            <a:pPr algn="ctr"/>
            <a:r>
              <a:rPr lang="ru-RU" sz="2400" b="1" dirty="0" smtClean="0">
                <a:solidFill>
                  <a:schemeClr val="bg2"/>
                </a:solidFill>
                <a:latin typeface="+mj-lt"/>
                <a:cs typeface="Times New Roman" pitchFamily="18" charset="0"/>
              </a:rPr>
              <a:t>Шекснинского муниципального района</a:t>
            </a:r>
          </a:p>
          <a:p>
            <a:pPr algn="ctr"/>
            <a:endParaRPr lang="ru-RU" sz="2800" b="1" dirty="0" smtClean="0">
              <a:solidFill>
                <a:schemeClr val="bg2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bg2"/>
                </a:solidFill>
              </a:rPr>
              <a:t>  </a:t>
            </a:r>
            <a:r>
              <a:rPr lang="ru-RU" b="1" dirty="0" smtClean="0">
                <a:solidFill>
                  <a:schemeClr val="bg2"/>
                </a:solidFill>
              </a:rPr>
              <a:t>                                                                                                                            </a:t>
            </a:r>
            <a:r>
              <a:rPr lang="ru-RU" sz="1600" b="1" dirty="0" smtClean="0">
                <a:solidFill>
                  <a:schemeClr val="bg2"/>
                </a:solidFill>
              </a:rPr>
              <a:t>                                  </a:t>
            </a:r>
          </a:p>
          <a:p>
            <a:r>
              <a:rPr lang="ru-RU" sz="1600" b="1" dirty="0" smtClean="0">
                <a:solidFill>
                  <a:schemeClr val="bg2"/>
                </a:solidFill>
              </a:rPr>
              <a:t>                                                                                                                                      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1488032"/>
            <a:ext cx="871543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Расходы бюджета района по разделам бюджетной классификации, млн.руб.</a:t>
            </a:r>
            <a:endParaRPr lang="ru-RU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282" y="785794"/>
            <a:ext cx="5000660" cy="71438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Согласно Бюджетному кодексу Российской Федерации расходы бюджета  любого уровня группируются по единым разделам и подразделам классификации расходов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15008" y="785794"/>
            <a:ext cx="3214710" cy="71438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на финансирование отраслей социальной сферы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52,3 %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9521269"/>
              </p:ext>
            </p:extLst>
          </p:nvPr>
        </p:nvGraphicFramePr>
        <p:xfrm>
          <a:off x="210473" y="428628"/>
          <a:ext cx="6218915" cy="628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Заголовок 1"/>
          <p:cNvSpPr txBox="1">
            <a:spLocks/>
          </p:cNvSpPr>
          <p:nvPr/>
        </p:nvSpPr>
        <p:spPr>
          <a:xfrm>
            <a:off x="0" y="142852"/>
            <a:ext cx="9144000" cy="692696"/>
          </a:xfrm>
          <a:prstGeom prst="rect">
            <a:avLst/>
          </a:prstGeom>
        </p:spPr>
        <p:txBody>
          <a:bodyPr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fontAlgn="auto"/>
            <a:r>
              <a:rPr lang="en-US" sz="2400" b="1" kern="0" dirty="0" smtClean="0">
                <a:solidFill>
                  <a:schemeClr val="bg2"/>
                </a:solidFill>
                <a:cs typeface="Times New Roman" pitchFamily="18" charset="0"/>
              </a:rPr>
              <a:t>C</a:t>
            </a:r>
            <a:r>
              <a:rPr lang="ru-RU" sz="2400" b="1" kern="0" dirty="0" smtClean="0">
                <a:solidFill>
                  <a:schemeClr val="bg2"/>
                </a:solidFill>
                <a:cs typeface="Times New Roman" pitchFamily="18" charset="0"/>
              </a:rPr>
              <a:t>оциально-значимые объекты района, </a:t>
            </a:r>
            <a:r>
              <a:rPr lang="ru-RU" sz="2000" b="1" kern="0" dirty="0" smtClean="0">
                <a:solidFill>
                  <a:schemeClr val="bg2"/>
                </a:solidFill>
                <a:cs typeface="Times New Roman" pitchFamily="18" charset="0"/>
              </a:rPr>
              <a:t>млн.руб.</a:t>
            </a:r>
            <a:endParaRPr lang="ru-RU" sz="2000" b="1" kern="0" dirty="0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22" name="Текст 2"/>
          <p:cNvSpPr txBox="1">
            <a:spLocks/>
          </p:cNvSpPr>
          <p:nvPr/>
        </p:nvSpPr>
        <p:spPr>
          <a:xfrm>
            <a:off x="463009" y="640614"/>
            <a:ext cx="4040188" cy="593734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fontAlgn="auto"/>
            <a:r>
              <a:rPr lang="ru-RU" sz="1600" b="1" kern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Реализация </a:t>
            </a:r>
          </a:p>
          <a:p>
            <a:pPr algn="ctr" fontAlgn="auto"/>
            <a:r>
              <a:rPr lang="ru-RU" sz="1600" b="1" kern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национальных проектов</a:t>
            </a:r>
            <a:endParaRPr lang="ru-RU" sz="1600" b="1" kern="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graphicFrame>
        <p:nvGraphicFramePr>
          <p:cNvPr id="23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58701057"/>
              </p:ext>
            </p:extLst>
          </p:nvPr>
        </p:nvGraphicFramePr>
        <p:xfrm>
          <a:off x="4139952" y="838872"/>
          <a:ext cx="6197470" cy="4879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Текст 3"/>
          <p:cNvSpPr txBox="1">
            <a:spLocks/>
          </p:cNvSpPr>
          <p:nvPr/>
        </p:nvSpPr>
        <p:spPr>
          <a:xfrm>
            <a:off x="4857752" y="640614"/>
            <a:ext cx="4041775" cy="720080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fontAlgn="auto"/>
            <a:r>
              <a:rPr lang="ru-RU" sz="1600" b="1" kern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Реализация объектов в рамках капитальных вложений</a:t>
            </a:r>
            <a:endParaRPr lang="ru-RU" sz="1600" b="1" kern="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626277" y="3071833"/>
            <a:ext cx="1928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2025 год – 34,7</a:t>
            </a:r>
          </a:p>
          <a:p>
            <a:pPr algn="ctr"/>
            <a:r>
              <a:rPr lang="ru-RU" sz="1600" b="1" dirty="0" smtClean="0"/>
              <a:t>2026 год – 39,1</a:t>
            </a:r>
          </a:p>
          <a:p>
            <a:pPr algn="ctr"/>
            <a:r>
              <a:rPr lang="ru-RU" sz="1600" b="1" dirty="0" smtClean="0"/>
              <a:t>2027 год – 0,9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000760" y="3071834"/>
            <a:ext cx="1883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2025 год – 735,7</a:t>
            </a:r>
          </a:p>
          <a:p>
            <a:pPr algn="ctr"/>
            <a:r>
              <a:rPr lang="ru-RU" sz="1600" b="1" dirty="0" smtClean="0"/>
              <a:t>2026 год – 608,1</a:t>
            </a:r>
          </a:p>
          <a:p>
            <a:pPr algn="ctr"/>
            <a:r>
              <a:rPr lang="ru-RU" sz="1600" b="1" dirty="0" smtClean="0"/>
              <a:t>2027 год – 58,5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3598351475"/>
              </p:ext>
            </p:extLst>
          </p:nvPr>
        </p:nvGraphicFramePr>
        <p:xfrm>
          <a:off x="0" y="5429264"/>
          <a:ext cx="4929222" cy="1428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3357554" y="5572140"/>
            <a:ext cx="5786446" cy="131443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Обустройство детских, спортивных и контейнерных площадок, мест отдыха</a:t>
            </a:r>
          </a:p>
          <a:p>
            <a:pPr>
              <a:buFont typeface="Wingdings" pitchFamily="2" charset="2"/>
              <a:buChar char="ü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Приобретение костюмов для коллективов ДК, музыкального оборудования</a:t>
            </a:r>
          </a:p>
          <a:p>
            <a:pPr>
              <a:buFont typeface="Wingdings" pitchFamily="2" charset="2"/>
              <a:buChar char="ü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Благоустройство территории , ремонт и установка памятников</a:t>
            </a:r>
          </a:p>
          <a:p>
            <a:pPr>
              <a:buFont typeface="Wingdings" pitchFamily="2" charset="2"/>
              <a:buChar char="ü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Водоснабжение, водоотведение (устройство наружной канализации)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1535" y="571480"/>
            <a:ext cx="368499" cy="51435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wordArtVert" wrap="square" rtlCol="0" anchor="ctr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ИНИЦИАТИВНОЕ БЮДЖЕТИРОВАНИЕ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28860" y="5214950"/>
            <a:ext cx="443967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ru-RU" sz="1600" b="1" dirty="0" smtClean="0"/>
              <a:t>Реализация проекта «Народный бюджет»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chemeClr val="accent1"/>
                </a:solidFill>
                <a:effectLst/>
              </a:rPr>
              <a:t/>
            </a:r>
            <a:br>
              <a:rPr lang="ru-RU" sz="3100" dirty="0" smtClean="0">
                <a:solidFill>
                  <a:schemeClr val="accent1"/>
                </a:solidFill>
                <a:effectLst/>
              </a:rPr>
            </a:br>
            <a:r>
              <a:rPr lang="ru-RU" sz="3100" dirty="0" smtClean="0">
                <a:solidFill>
                  <a:schemeClr val="accent1"/>
                </a:solidFill>
                <a:effectLst/>
              </a:rPr>
              <a:t>   </a:t>
            </a:r>
            <a:r>
              <a:rPr lang="ru-RU" sz="2700" b="1" dirty="0" smtClean="0">
                <a:solidFill>
                  <a:schemeClr val="accent1"/>
                </a:solidFill>
                <a:effectLst/>
              </a:rPr>
              <a:t>Расходы бюджета в рамках муниципальных программ</a:t>
            </a:r>
            <a:br>
              <a:rPr lang="ru-RU" sz="2700" b="1" dirty="0" smtClean="0">
                <a:solidFill>
                  <a:schemeClr val="accent1"/>
                </a:solidFill>
                <a:effectLst/>
              </a:rPr>
            </a:br>
            <a:r>
              <a:rPr lang="ru-RU" sz="3100" dirty="0" smtClean="0">
                <a:solidFill>
                  <a:schemeClr val="accent1"/>
                </a:solidFill>
                <a:effectLst/>
              </a:rPr>
              <a:t/>
            </a:r>
            <a:br>
              <a:rPr lang="ru-RU" sz="3100" dirty="0" smtClean="0">
                <a:solidFill>
                  <a:schemeClr val="accent1"/>
                </a:solidFill>
                <a:effectLst/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578905960"/>
              </p:ext>
            </p:extLst>
          </p:nvPr>
        </p:nvGraphicFramePr>
        <p:xfrm>
          <a:off x="0" y="785794"/>
          <a:ext cx="4000496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4214810" y="857232"/>
            <a:ext cx="4572032" cy="1857388"/>
          </a:xfrm>
          <a:prstGeom prst="round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Муниципальная программа –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документ стратегического планирования, содержащий комплекс планируемых мероприятий, взаимоувязанных  по задачам, срокам осуществления, исполнителям             и ресурсам, обеспечивающих наиболее эффективное достижение целей и решение задач социально-экономического развития района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3857628"/>
            <a:ext cx="2357454" cy="250033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Подпрограмма –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неотъемлемая составная часть муниципальной программы, содержащая основные мероприятий, направленные на достижение целей и решение конкретных задач в рамках муниципальной программы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57554" y="3929066"/>
            <a:ext cx="2428892" cy="2428892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Цель программы –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планируемый конечный результат решения проблемы социально-экономического развития района посредством реализации муниципальной программы, достижимый за период ее реализации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86512" y="3929066"/>
            <a:ext cx="2428892" cy="2490806"/>
          </a:xfrm>
          <a:prstGeom prst="round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Целевой показатель  (индикатор) –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количественно выраженная характеристика достижения цели или решения задач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14810" y="2857496"/>
            <a:ext cx="4572032" cy="866780"/>
          </a:xfrm>
          <a:prstGeom prst="round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Общедоступный информационный ресурс                               по муниципальным программам в сети «Интернет»: </a:t>
            </a:r>
          </a:p>
          <a:p>
            <a:pPr marL="274320" lvl="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sheksnainfo.ru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>Расходы бюджета района по муниципальным программам     </a:t>
            </a:r>
            <a:br>
              <a:rPr lang="ru-RU" sz="2400" b="1" dirty="0" smtClean="0">
                <a:solidFill>
                  <a:schemeClr val="accent1"/>
                </a:solidFill>
              </a:rPr>
            </a:br>
            <a:r>
              <a:rPr lang="ru-RU" sz="2400" b="1" dirty="0" smtClean="0">
                <a:solidFill>
                  <a:schemeClr val="accent1"/>
                </a:solidFill>
              </a:rPr>
              <a:t>                                                                                                       </a:t>
            </a:r>
            <a:r>
              <a:rPr lang="ru-RU" sz="1800" b="1" dirty="0" smtClean="0">
                <a:solidFill>
                  <a:schemeClr val="accent1"/>
                </a:solidFill>
              </a:rPr>
              <a:t>млн.руб.</a:t>
            </a:r>
            <a:r>
              <a:rPr lang="ru-RU" sz="2400" b="1" dirty="0" smtClean="0">
                <a:solidFill>
                  <a:schemeClr val="accent1"/>
                </a:solidFill>
              </a:rPr>
              <a:t>                                  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4916298"/>
              </p:ext>
            </p:extLst>
          </p:nvPr>
        </p:nvGraphicFramePr>
        <p:xfrm>
          <a:off x="0" y="839149"/>
          <a:ext cx="9144031" cy="6358521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5500725"/>
                <a:gridCol w="714380"/>
                <a:gridCol w="642942"/>
                <a:gridCol w="857256"/>
                <a:gridCol w="714380"/>
                <a:gridCol w="714348"/>
              </a:tblGrid>
              <a:tr h="58889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Наименование муниципальной</a:t>
                      </a:r>
                      <a:r>
                        <a:rPr lang="ru-RU" sz="1000" baseline="0" dirty="0" smtClean="0"/>
                        <a:t> программы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2024г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2025г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%</a:t>
                      </a:r>
                      <a:r>
                        <a:rPr lang="ru-RU" sz="1000" baseline="0" dirty="0" smtClean="0"/>
                        <a:t> от общ. объема расходов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2026г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2027г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16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Муниципальная программа </a:t>
                      </a:r>
                      <a:r>
                        <a:rPr lang="ru-RU" sz="1100" u="none" strike="noStrike" dirty="0" smtClean="0"/>
                        <a:t>«Развитие </a:t>
                      </a:r>
                      <a:r>
                        <a:rPr lang="ru-RU" sz="1100" u="none" strike="noStrike" dirty="0"/>
                        <a:t>образования Шекснинского муниципального </a:t>
                      </a:r>
                      <a:r>
                        <a:rPr lang="ru-RU" sz="1100" u="none" strike="noStrike" dirty="0" smtClean="0"/>
                        <a:t>района»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841,2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740,1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38,6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748,8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707,0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16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Муниципальная программа «Сохранение и развитие культурного потенциала, развитие туристского кластера в Шекснинском муниципальном </a:t>
                      </a:r>
                      <a:r>
                        <a:rPr lang="ru-RU" sz="1100" u="none" strike="noStrike" dirty="0" smtClean="0"/>
                        <a:t>районе»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131,4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126,1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120,6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75,1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16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Муниципальная программа «Экономическое развитие Шекснинского муниципального </a:t>
                      </a:r>
                      <a:r>
                        <a:rPr lang="ru-RU" sz="1100" u="none" strike="noStrike" dirty="0" smtClean="0"/>
                        <a:t>района»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25,6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23,3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19,6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19,0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16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Муниципальная программа </a:t>
                      </a:r>
                      <a:r>
                        <a:rPr lang="ru-RU" sz="1100" u="none" strike="noStrike" dirty="0" smtClean="0"/>
                        <a:t>«Социальная </a:t>
                      </a:r>
                      <a:r>
                        <a:rPr lang="ru-RU" sz="1100" u="none" strike="noStrike" dirty="0"/>
                        <a:t>поддержка граждан </a:t>
                      </a:r>
                      <a:r>
                        <a:rPr lang="ru-RU" sz="1100" u="none" strike="noStrike" dirty="0" smtClean="0"/>
                        <a:t> Шекснинского муниципального района»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91,9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34,8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17,4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16,0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16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Муниципальная программа </a:t>
                      </a:r>
                      <a:r>
                        <a:rPr lang="ru-RU" sz="1100" u="none" strike="noStrike" dirty="0" smtClean="0"/>
                        <a:t>«Развитие </a:t>
                      </a:r>
                      <a:r>
                        <a:rPr lang="ru-RU" sz="1100" u="none" strike="noStrike" dirty="0"/>
                        <a:t>агропромышленного комплекса Шекснинского муниципального </a:t>
                      </a:r>
                      <a:r>
                        <a:rPr lang="ru-RU" sz="1100" u="none" strike="noStrike" dirty="0" smtClean="0"/>
                        <a:t>района»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16,7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17,2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16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Муниципальная программа </a:t>
                      </a:r>
                      <a:r>
                        <a:rPr lang="ru-RU" sz="1100" u="none" strike="noStrike" dirty="0" smtClean="0"/>
                        <a:t>«Дорожная сеть и транспортное обслуживание </a:t>
                      </a:r>
                      <a:r>
                        <a:rPr lang="ru-RU" sz="1100" u="none" strike="noStrike" dirty="0"/>
                        <a:t>Шекснинского муниципального </a:t>
                      </a:r>
                      <a:r>
                        <a:rPr lang="ru-RU" sz="1100" u="none" strike="noStrike" dirty="0" smtClean="0"/>
                        <a:t>района»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92,5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47,6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47,7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46,7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16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Муниципальная программа </a:t>
                      </a:r>
                      <a:r>
                        <a:rPr lang="ru-RU" sz="1100" u="none" strike="noStrike" dirty="0" smtClean="0"/>
                        <a:t>«Охрана </a:t>
                      </a:r>
                      <a:r>
                        <a:rPr lang="ru-RU" sz="1100" u="none" strike="noStrike" dirty="0"/>
                        <a:t>окружающей среды и рациональное использование природных ресурсов на территории Шекснинского муниципального </a:t>
                      </a:r>
                      <a:r>
                        <a:rPr lang="ru-RU" sz="1100" u="none" strike="noStrike" dirty="0" smtClean="0"/>
                        <a:t>района»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576,3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510,7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26,6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505,3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16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Муниципальная программа </a:t>
                      </a:r>
                      <a:r>
                        <a:rPr lang="ru-RU" sz="1100" u="none" strike="noStrike" dirty="0" smtClean="0"/>
                        <a:t>«Обеспечение </a:t>
                      </a:r>
                      <a:r>
                        <a:rPr lang="ru-RU" sz="1100" u="none" strike="noStrike" dirty="0"/>
                        <a:t>населения  Шекснинского муниципального района доступным жильем и создание благоприятных условий </a:t>
                      </a:r>
                      <a:r>
                        <a:rPr lang="ru-RU" sz="1100" u="none" strike="noStrike" dirty="0" smtClean="0"/>
                        <a:t>проживания»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111,4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16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Муниципальная программа </a:t>
                      </a:r>
                      <a:r>
                        <a:rPr lang="ru-RU" sz="1100" u="none" strike="noStrike" dirty="0" smtClean="0"/>
                        <a:t>«Развитие </a:t>
                      </a:r>
                      <a:r>
                        <a:rPr lang="ru-RU" sz="1100" u="none" strike="noStrike" dirty="0"/>
                        <a:t>физической культуры и спорта, повышение эффективности реализации молодежной политики в Шекснинском муниципальном </a:t>
                      </a:r>
                      <a:r>
                        <a:rPr lang="ru-RU" sz="1100" u="none" strike="noStrike" dirty="0" smtClean="0"/>
                        <a:t>районе»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94,0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80,8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82,8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81,8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16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Муниципальная программа </a:t>
                      </a:r>
                      <a:r>
                        <a:rPr lang="ru-RU" sz="1100" u="none" strike="noStrike" dirty="0" smtClean="0"/>
                        <a:t>«Развитие </a:t>
                      </a:r>
                      <a:r>
                        <a:rPr lang="ru-RU" sz="1100" u="none" strike="noStrike" dirty="0"/>
                        <a:t>топливно-энергетического  комплекса и коммунальной инфраструктуры на  территории Шекснинского муниципального </a:t>
                      </a:r>
                      <a:r>
                        <a:rPr lang="ru-RU" sz="1100" u="none" strike="noStrike" dirty="0" smtClean="0"/>
                        <a:t>района»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75,4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113,7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3,8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16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Муниципальная программа </a:t>
                      </a:r>
                      <a:r>
                        <a:rPr lang="ru-RU" sz="1100" u="none" strike="noStrike" dirty="0" smtClean="0"/>
                        <a:t>«Совершенствование  </a:t>
                      </a:r>
                      <a:r>
                        <a:rPr lang="ru-RU" sz="1100" u="none" strike="noStrike" dirty="0"/>
                        <a:t>муниципального  управления в Шекснинском муниципальном </a:t>
                      </a:r>
                      <a:r>
                        <a:rPr lang="ru-RU" sz="1100" u="none" strike="noStrike" dirty="0" smtClean="0"/>
                        <a:t>районе»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114,0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117,2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123,2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122,5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16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Муниципальная программа </a:t>
                      </a:r>
                      <a:r>
                        <a:rPr lang="ru-RU" sz="1100" u="none" strike="noStrike" dirty="0" smtClean="0"/>
                        <a:t>«Управление </a:t>
                      </a:r>
                      <a:r>
                        <a:rPr lang="ru-RU" sz="1100" u="none" strike="noStrike" dirty="0"/>
                        <a:t>муниципальными финансами Шекснинского муниципального </a:t>
                      </a:r>
                      <a:r>
                        <a:rPr lang="ru-RU" sz="1100" u="none" strike="noStrike" dirty="0" smtClean="0"/>
                        <a:t>района»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86,2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66,5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66,1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61,4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16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Муниципальная программа </a:t>
                      </a:r>
                      <a:r>
                        <a:rPr lang="ru-RU" sz="1100" u="none" strike="noStrike" dirty="0" smtClean="0"/>
                        <a:t>«Обеспечение </a:t>
                      </a:r>
                      <a:r>
                        <a:rPr lang="ru-RU" sz="1100" u="none" strike="noStrike" dirty="0"/>
                        <a:t>профилактики правонарушений, безопасности населения и территории Шекснинского муниципального </a:t>
                      </a:r>
                      <a:r>
                        <a:rPr lang="ru-RU" sz="1100" u="none" strike="noStrike" dirty="0" smtClean="0"/>
                        <a:t>района»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23,0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21,3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16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Муниципальная программа «Формирование современной городской среды Шекснинского муниципального </a:t>
                      </a:r>
                      <a:r>
                        <a:rPr lang="ru-RU" sz="1100" u="none" strike="noStrike" dirty="0" smtClean="0"/>
                        <a:t>района»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39,0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7179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smtClean="0"/>
                        <a:t>Итого</a:t>
                      </a:r>
                      <a:r>
                        <a:rPr lang="ru-RU" sz="1100" u="none" strike="noStrike" baseline="0" dirty="0" smtClean="0"/>
                        <a:t> расходов по муниципальным программам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2318,6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1912,9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99,7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1755,3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1156,8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tonio">
  <a:themeElements>
    <a:clrScheme name="Custom 347">
      <a:dk1>
        <a:srgbClr val="677480"/>
      </a:dk1>
      <a:lt1>
        <a:srgbClr val="FFFFFF"/>
      </a:lt1>
      <a:dk2>
        <a:srgbClr val="2185C5"/>
      </a:dk2>
      <a:lt2>
        <a:srgbClr val="DEE2E6"/>
      </a:lt2>
      <a:accent1>
        <a:srgbClr val="2185C5"/>
      </a:accent1>
      <a:accent2>
        <a:srgbClr val="7ECEFD"/>
      </a:accent2>
      <a:accent3>
        <a:srgbClr val="F20253"/>
      </a:accent3>
      <a:accent4>
        <a:srgbClr val="FF9715"/>
      </a:accent4>
      <a:accent5>
        <a:srgbClr val="1C3AA9"/>
      </a:accent5>
      <a:accent6>
        <a:srgbClr val="97ABBC"/>
      </a:accent6>
      <a:hlink>
        <a:srgbClr val="2185C5"/>
      </a:hlink>
      <a:folHlink>
        <a:srgbClr val="6611CC"/>
      </a:folHlink>
    </a:clrScheme>
    <a:fontScheme name="Стандартная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42885</TotalTime>
  <Words>4607</Words>
  <Application>Microsoft Office PowerPoint</Application>
  <PresentationFormat>Экран (4:3)</PresentationFormat>
  <Paragraphs>1408</Paragraphs>
  <Slides>41</Slides>
  <Notes>27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Antonio</vt:lpstr>
      <vt:lpstr>Слайд 1</vt:lpstr>
      <vt:lpstr>Основные задачи бюджетной политики на 2025 – 2027 годы</vt:lpstr>
      <vt:lpstr>Основные параметры бюджета района  на 2025-2027 годы, млн.руб.</vt:lpstr>
      <vt:lpstr>Динамика налоговых и неналоговых доходов бюджета района, млн.руб.  (на основе базового варианта прогноза социально-экономического развития района)</vt:lpstr>
      <vt:lpstr>  Безвозмездные поступления  в бюджет Шекснинского муниципального района, млн.руб.</vt:lpstr>
      <vt:lpstr>                                                                                                 </vt:lpstr>
      <vt:lpstr>Слайд 7</vt:lpstr>
      <vt:lpstr>    Расходы бюджета в рамках муниципальных программ  </vt:lpstr>
      <vt:lpstr>Расходы бюджета района по муниципальным программам                                                                                                             млн.руб.                                  </vt:lpstr>
      <vt:lpstr>Муниципальная программа «Развитие образования  Шекснинского муниципального района»</vt:lpstr>
      <vt:lpstr>Муниципальная программа «Развитие образования   Шекснинского муниципального района»</vt:lpstr>
      <vt:lpstr>Муниципальная программа «Сохранение и развитие    культурного потенциала, развитие туристского кластера  в Шекснинском муниципальном районе»</vt:lpstr>
      <vt:lpstr>Слайд 13</vt:lpstr>
      <vt:lpstr>Муниципальная программа «Развитие физической культуры  и спорта, повышение эффективности реализации молодежной политики в Шекснинском муниципальном районе»</vt:lpstr>
      <vt:lpstr>Муниципальная программа «Развитие физической культуры  и спорта, повышение эффективности реализации молодежной политики в Шекснинском муниципальном районе»</vt:lpstr>
      <vt:lpstr> Муниципальная программа  «Социальная поддержка граждан»</vt:lpstr>
      <vt:lpstr>Муниципальная программа  «Социальная поддержка граждан»</vt:lpstr>
      <vt:lpstr> Муниципальная программа  «Дорожная сеть и транспортное обслуживание Шекснинского муниципального района»</vt:lpstr>
      <vt:lpstr> Муниципальная программа  «Дорожная сеть и транспортное обслуживание Шекснинского муниципального района»</vt:lpstr>
      <vt:lpstr>Муниципальная программа  «Развитие агропромышленного комплекса  Шекснинского муниципального района»</vt:lpstr>
      <vt:lpstr>Муниципальная программа «Развитие агропромышленного комплекса Шекснинского муниципального района»</vt:lpstr>
      <vt:lpstr>Муниципальная программа «Охрана окружающей среды  и рациональное использование природных ресурсов» </vt:lpstr>
      <vt:lpstr>Слайд 23</vt:lpstr>
      <vt:lpstr>Муниципальная программа «Обеспечение населения Шекснинского муниципального района доступным жильем и создание благоприятных условий проживания» </vt:lpstr>
      <vt:lpstr>Слайд 25</vt:lpstr>
      <vt:lpstr>Муниципальная программа «Развитие топливно-энергетического комплекса и коммунальной инфраструктуры на территории Шекснинского муниципального района» </vt:lpstr>
      <vt:lpstr>Слайд 27</vt:lpstr>
      <vt:lpstr>Муниципальная программа «МП«Обеспечение профилактики правонарушений, безопасности населения и территории Шекснинского муниципального района» </vt:lpstr>
      <vt:lpstr>Слайд 29</vt:lpstr>
      <vt:lpstr>Муниципальная программа «Формирование современной  городской среды Шекснинского муниципального района»    </vt:lpstr>
      <vt:lpstr>Слайд 31</vt:lpstr>
      <vt:lpstr>Муниципальная программа «Экономическое развитие      Шекснинского муниципального района»</vt:lpstr>
      <vt:lpstr>Муниципальная программа «Экономическое развитие      Шекснинского муниципального района»</vt:lpstr>
      <vt:lpstr>Муниципальная программа «Совершенствование муниципального управления в Шекснинском муниципальном районе» </vt:lpstr>
      <vt:lpstr>Слайд 35</vt:lpstr>
      <vt:lpstr>Муниципальная программа «Управление муниципальными финансами Шекснинского муниципального района» </vt:lpstr>
      <vt:lpstr>Слайд 37</vt:lpstr>
      <vt:lpstr>    Межбюджетные отношения  с муниципальными образованиями района, млн.руб.</vt:lpstr>
      <vt:lpstr>Муниципальный долг района</vt:lpstr>
      <vt:lpstr>Основные подходы к формированию бюджета района </vt:lpstr>
      <vt:lpstr>Слайд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Серебрякова</dc:creator>
  <cp:lastModifiedBy>Серебрякова</cp:lastModifiedBy>
  <cp:revision>4284</cp:revision>
  <cp:lastPrinted>2024-11-28T05:42:09Z</cp:lastPrinted>
  <dcterms:created xsi:type="dcterms:W3CDTF">2011-11-22T12:21:27Z</dcterms:created>
  <dcterms:modified xsi:type="dcterms:W3CDTF">2024-12-04T09:37:49Z</dcterms:modified>
</cp:coreProperties>
</file>