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8.xml" ContentType="application/vnd.openxmlformats-officedocument.drawingml.chartshapes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6" r:id="rId1"/>
  </p:sldMasterIdLst>
  <p:notesMasterIdLst>
    <p:notesMasterId r:id="rId46"/>
  </p:notesMasterIdLst>
  <p:sldIdLst>
    <p:sldId id="597" r:id="rId2"/>
    <p:sldId id="559" r:id="rId3"/>
    <p:sldId id="560" r:id="rId4"/>
    <p:sldId id="544" r:id="rId5"/>
    <p:sldId id="604" r:id="rId6"/>
    <p:sldId id="555" r:id="rId7"/>
    <p:sldId id="549" r:id="rId8"/>
    <p:sldId id="550" r:id="rId9"/>
    <p:sldId id="551" r:id="rId10"/>
    <p:sldId id="552" r:id="rId11"/>
    <p:sldId id="599" r:id="rId12"/>
    <p:sldId id="592" r:id="rId13"/>
    <p:sldId id="606" r:id="rId14"/>
    <p:sldId id="590" r:id="rId15"/>
    <p:sldId id="607" r:id="rId16"/>
    <p:sldId id="586" r:id="rId17"/>
    <p:sldId id="614" r:id="rId18"/>
    <p:sldId id="588" r:id="rId19"/>
    <p:sldId id="609" r:id="rId20"/>
    <p:sldId id="582" r:id="rId21"/>
    <p:sldId id="608" r:id="rId22"/>
    <p:sldId id="594" r:id="rId23"/>
    <p:sldId id="610" r:id="rId24"/>
    <p:sldId id="580" r:id="rId25"/>
    <p:sldId id="611" r:id="rId26"/>
    <p:sldId id="578" r:id="rId27"/>
    <p:sldId id="612" r:id="rId28"/>
    <p:sldId id="575" r:id="rId29"/>
    <p:sldId id="613" r:id="rId30"/>
    <p:sldId id="576" r:id="rId31"/>
    <p:sldId id="615" r:id="rId32"/>
    <p:sldId id="567" r:id="rId33"/>
    <p:sldId id="617" r:id="rId34"/>
    <p:sldId id="566" r:id="rId35"/>
    <p:sldId id="618" r:id="rId36"/>
    <p:sldId id="536" r:id="rId37"/>
    <p:sldId id="616" r:id="rId38"/>
    <p:sldId id="571" r:id="rId39"/>
    <p:sldId id="622" r:id="rId40"/>
    <p:sldId id="603" r:id="rId41"/>
    <p:sldId id="553" r:id="rId42"/>
    <p:sldId id="619" r:id="rId43"/>
    <p:sldId id="620" r:id="rId44"/>
    <p:sldId id="621" r:id="rId4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6"/>
    <a:srgbClr val="8F7B87"/>
    <a:srgbClr val="FFF301"/>
    <a:srgbClr val="000066"/>
    <a:srgbClr val="990000"/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99" autoAdjust="0"/>
    <p:restoredTop sz="99768" autoAdjust="0"/>
  </p:normalViewPr>
  <p:slideViewPr>
    <p:cSldViewPr>
      <p:cViewPr>
        <p:scale>
          <a:sx n="75" d="100"/>
          <a:sy n="75" d="100"/>
        </p:scale>
        <p:origin x="-2664" y="-996"/>
      </p:cViewPr>
      <p:guideLst>
        <p:guide orient="horz" pos="2160"/>
        <p:guide pos="25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  <c:spPr>
        <a:noFill/>
        <a:ln w="25400">
          <a:noFill/>
        </a:ln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8210398983170867"/>
          <c:y val="5.6176334723816661E-2"/>
          <c:w val="0.81789599737533059"/>
          <c:h val="0.81297477066360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130358705161873E-3"/>
                  <c:y val="6.7774387114234603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u="none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z="1400" b="1" i="0" u="none" dirty="0" smtClean="0">
                        <a:solidFill>
                          <a:schemeClr val="tx1"/>
                        </a:solidFill>
                      </a:rPr>
                      <a:t>267,5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058849382566394E-3"/>
                  <c:y val="5.7347890365283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883333263022981E-3"/>
                  <c:y val="1.818300820753208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u="none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z="1400" b="1" i="0" u="none" dirty="0" smtClean="0">
                        <a:solidFill>
                          <a:schemeClr val="tx1"/>
                        </a:solidFill>
                      </a:rPr>
                      <a:t>575,1</a:t>
                    </a:r>
                  </a:p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789719884993229E-2"/>
                  <c:y val="1.0158756568196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 (план)</c:v>
                </c:pt>
                <c:pt idx="2">
                  <c:v>2023 г. (факт)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1267.5</c:v>
                </c:pt>
                <c:pt idx="1">
                  <c:v>1598.4</c:v>
                </c:pt>
                <c:pt idx="2">
                  <c:v>1575.1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29417366222821E-2"/>
                  <c:y val="2.2939156146113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23532427966374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626,0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058849382566394E-3"/>
                  <c:y val="-3.8748750558985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347890365283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 (план)</c:v>
                </c:pt>
                <c:pt idx="2">
                  <c:v>2023 г.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1238.5999999999999</c:v>
                </c:pt>
                <c:pt idx="1">
                  <c:v>1626</c:v>
                </c:pt>
                <c:pt idx="2">
                  <c:v>1518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профицит (+)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123297642519656E-2"/>
                  <c:y val="-1.5402198365901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360017497812895E-4"/>
                  <c:y val="0.15333459316703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529424691283201E-3"/>
                  <c:y val="-2.9604090826890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 (план)</c:v>
                </c:pt>
                <c:pt idx="2">
                  <c:v>2023 г. (факт)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 formatCode="General">
                  <c:v>28.9</c:v>
                </c:pt>
                <c:pt idx="1">
                  <c:v>-27.6</c:v>
                </c:pt>
                <c:pt idx="2" formatCode="General">
                  <c:v>57.1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184192"/>
        <c:axId val="50185728"/>
        <c:axId val="0"/>
      </c:bar3DChart>
      <c:catAx>
        <c:axId val="50184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0185728"/>
        <c:crosses val="autoZero"/>
        <c:auto val="1"/>
        <c:lblAlgn val="ctr"/>
        <c:lblOffset val="100"/>
        <c:noMultiLvlLbl val="0"/>
      </c:catAx>
      <c:valAx>
        <c:axId val="50185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84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9.1897233201581011E-2"/>
          <c:w val="0.19572818882684942"/>
          <c:h val="0.7354081435163601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00845217673226"/>
          <c:y val="0.11959113453290869"/>
          <c:w val="0.56221021568511964"/>
          <c:h val="0.813679940714407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0.10978131925373466"/>
                  <c:y val="-0.1199309511318423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err="1" smtClean="0">
                        <a:solidFill>
                          <a:schemeClr val="tx1"/>
                        </a:solidFill>
                      </a:rPr>
                      <a:t>Общегосударст</a:t>
                    </a:r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-венные вопросы    129,0 млн.руб. </a:t>
                    </a: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8,5 %</a:t>
                    </a:r>
                    <a:endParaRPr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</c:dLbl>
            <c:dLbl>
              <c:idx val="1"/>
              <c:layout>
                <c:manualLayout>
                  <c:x val="0.1312399993098014"/>
                  <c:y val="-3.822188682663526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Национальная экономика </a:t>
                    </a:r>
                  </a:p>
                  <a:p>
                    <a:r>
                      <a:rPr lang="ru-RU" sz="1400" b="1" baseline="0" dirty="0" smtClean="0">
                        <a:solidFill>
                          <a:schemeClr val="tx1"/>
                        </a:solidFill>
                      </a:rPr>
                      <a:t>164,2 млн.руб. </a:t>
                    </a:r>
                  </a:p>
                  <a:p>
                    <a:r>
                      <a:rPr lang="ru-RU" sz="1400" b="1" baseline="0" dirty="0" smtClean="0">
                        <a:solidFill>
                          <a:schemeClr val="tx1"/>
                        </a:solidFill>
                      </a:rPr>
                      <a:t>10,8</a:t>
                    </a:r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</c:dLbl>
            <c:dLbl>
              <c:idx val="2"/>
              <c:layout>
                <c:manualLayout>
                  <c:x val="0.15229036655297751"/>
                  <c:y val="-1.220778511474125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ЖКХ </a:t>
                    </a: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240,1 млн.руб. </a:t>
                    </a: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15,8 %</a:t>
                    </a:r>
                    <a:endParaRPr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</c:dLbl>
            <c:dLbl>
              <c:idx val="3"/>
              <c:layout>
                <c:manualLayout>
                  <c:x val="-0.19979903717294731"/>
                  <c:y val="5.530652507230039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Образование  </a:t>
                    </a: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654,1 мн.руб. </a:t>
                    </a: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43,1 %</a:t>
                    </a:r>
                    <a:endParaRPr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</c:dLbl>
            <c:dLbl>
              <c:idx val="4"/>
              <c:layout>
                <c:manualLayout>
                  <c:x val="-0.18670458924555539"/>
                  <c:y val="-1.421743891278545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Культура и кинематография </a:t>
                    </a:r>
                    <a:r>
                      <a:rPr lang="ru-RU" sz="1400" b="1" dirty="0" smtClean="0"/>
                      <a:t>126,9 </a:t>
                    </a:r>
                    <a:r>
                      <a:rPr lang="ru-RU" sz="1400" b="1" dirty="0"/>
                      <a:t>млн.руб. </a:t>
                    </a:r>
                    <a:endParaRPr lang="ru-RU" sz="1400" b="1" dirty="0" smtClean="0"/>
                  </a:p>
                  <a:p>
                    <a:r>
                      <a:rPr lang="ru-RU" sz="1400" b="1" dirty="0" smtClean="0"/>
                      <a:t>8,4%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</c:dLbl>
            <c:dLbl>
              <c:idx val="5"/>
              <c:layout>
                <c:manualLayout>
                  <c:x val="-0.13442641620126194"/>
                  <c:y val="-5.969982242979447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Социальная</a:t>
                    </a:r>
                  </a:p>
                  <a:p>
                    <a:r>
                      <a:rPr lang="ru-RU" sz="1400" b="1" dirty="0"/>
                      <a:t> политика </a:t>
                    </a:r>
                  </a:p>
                  <a:p>
                    <a:r>
                      <a:rPr lang="ru-RU" sz="1400" b="1" dirty="0" smtClean="0"/>
                      <a:t>51,6 </a:t>
                    </a:r>
                    <a:r>
                      <a:rPr lang="ru-RU" sz="1400" b="1" dirty="0" err="1"/>
                      <a:t>млн.руб</a:t>
                    </a:r>
                    <a:r>
                      <a:rPr lang="ru-RU" sz="1400" b="1" dirty="0"/>
                      <a:t>. </a:t>
                    </a:r>
                  </a:p>
                  <a:p>
                    <a:r>
                      <a:rPr lang="ru-RU" sz="1400" b="1" dirty="0" smtClean="0"/>
                      <a:t>3</a:t>
                    </a:r>
                    <a:r>
                      <a:rPr lang="en-US" sz="1400" b="1" dirty="0" smtClean="0"/>
                      <a:t>,</a:t>
                    </a:r>
                    <a:r>
                      <a:rPr lang="ru-RU" sz="1400" b="1" dirty="0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</c:dLbl>
            <c:dLbl>
              <c:idx val="6"/>
              <c:layout>
                <c:manualLayout>
                  <c:x val="-0.10833518344903779"/>
                  <c:y val="-0.1530082697362036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Физическая культура и спорт 83,4 млн.руб. </a:t>
                    </a: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5,5%</a:t>
                    </a:r>
                    <a:endParaRPr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</c:dLbl>
            <c:dLbl>
              <c:idx val="7"/>
              <c:layout>
                <c:manualLayout>
                  <c:x val="1.5100075097737866E-3"/>
                  <c:y val="-0.1552871949746437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Прочие отрасли </a:t>
                    </a: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68,7 млн.руб. </a:t>
                    </a: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4,5 %</a:t>
                    </a:r>
                    <a:endParaRPr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</c:dLbl>
            <c:dLbl>
              <c:idx val="8"/>
              <c:layout>
                <c:manualLayout>
                  <c:x val="9.2592592592595814E-3"/>
                  <c:y val="-0.126837265395341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0,5</a:t>
                    </a:r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1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1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129</c:v>
                </c:pt>
                <c:pt idx="1">
                  <c:v>164.2</c:v>
                </c:pt>
                <c:pt idx="2">
                  <c:v>240.1</c:v>
                </c:pt>
                <c:pt idx="3">
                  <c:v>654.1</c:v>
                </c:pt>
                <c:pt idx="4">
                  <c:v>126.9</c:v>
                </c:pt>
                <c:pt idx="5">
                  <c:v>51.6</c:v>
                </c:pt>
                <c:pt idx="6">
                  <c:v>83.4</c:v>
                </c:pt>
                <c:pt idx="7">
                  <c:v>68.7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83445916682809"/>
          <c:y val="0.13234095738032794"/>
          <c:w val="0.27635922528025392"/>
          <c:h val="0.73531808523934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9.3967004498014067E-2"/>
                  <c:y val="0.2476185476815399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4"/>
                        </a:solidFill>
                        <a:latin typeface="+mn-lt"/>
                      </a:defRPr>
                    </a:pPr>
                    <a:r>
                      <a:rPr lang="ru-RU" sz="1600" b="1" dirty="0" smtClean="0">
                        <a:solidFill>
                          <a:schemeClr val="accent4"/>
                        </a:solidFill>
                        <a:latin typeface="+mn-lt"/>
                        <a:cs typeface="Times New Roman" pitchFamily="18" charset="0"/>
                      </a:rPr>
                      <a:t>60,4 %</a:t>
                    </a:r>
                    <a:endParaRPr lang="en-US" sz="1400" b="1" dirty="0">
                      <a:solidFill>
                        <a:schemeClr val="accent4"/>
                      </a:solidFill>
                      <a:latin typeface="+mn-lt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431846535358129E-2"/>
                  <c:y val="-0.19682589676290471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ru-RU" sz="1600" b="1" dirty="0" smtClean="0">
                        <a:solidFill>
                          <a:schemeClr val="accent2"/>
                        </a:solidFill>
                      </a:rPr>
                      <a:t>39,5 </a:t>
                    </a:r>
                    <a:r>
                      <a:rPr lang="ru-RU" sz="1600" b="1" dirty="0">
                        <a:solidFill>
                          <a:schemeClr val="accent2"/>
                        </a:solidFill>
                      </a:rPr>
                      <a:t>%</a:t>
                    </a:r>
                    <a:endParaRPr lang="en-US" sz="1600" b="1" dirty="0">
                      <a:solidFill>
                        <a:schemeClr val="accent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Образование 43,1%</c:v>
                </c:pt>
                <c:pt idx="1">
                  <c:v>Культура 8,4%</c:v>
                </c:pt>
                <c:pt idx="2">
                  <c:v>Физическая культура 5,5%</c:v>
                </c:pt>
                <c:pt idx="3">
                  <c:v>Социальная политика 3,4%</c:v>
                </c:pt>
                <c:pt idx="4">
                  <c:v>Другие отрасли 39,5%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43.1</c:v>
                </c:pt>
                <c:pt idx="1">
                  <c:v>8.4</c:v>
                </c:pt>
                <c:pt idx="2">
                  <c:v>5.5</c:v>
                </c:pt>
                <c:pt idx="3">
                  <c:v>3.4</c:v>
                </c:pt>
                <c:pt idx="4">
                  <c:v>39.6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3210696993365136"/>
          <c:y val="7.7240344956880933E-4"/>
          <c:w val="0.46281367369574894"/>
          <c:h val="0.9984551931008623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276808975778303E-2"/>
          <c:y val="0.12046974883665801"/>
          <c:w val="0.70010480946612164"/>
          <c:h val="0.41651895544691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400" b="1" dirty="0" smtClean="0"/>
                      <a:t>46,5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400" b="1" dirty="0" smtClean="0"/>
                      <a:t>47,5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03943048449759E-3"/>
                  <c:y val="2.693611263112809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44,5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Работники культуры</c:v>
                </c:pt>
                <c:pt idx="1">
                  <c:v>Пед. работники допобразования</c:v>
                </c:pt>
                <c:pt idx="2">
                  <c:v>Пед. работники ДОУ</c:v>
                </c:pt>
                <c:pt idx="3">
                  <c:v>Пед. работники ООУ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46.5</c:v>
                </c:pt>
                <c:pt idx="1">
                  <c:v>47.5</c:v>
                </c:pt>
                <c:pt idx="2">
                  <c:v>44.5</c:v>
                </c:pt>
                <c:pt idx="3">
                  <c:v>49.5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400" b="1" dirty="0" smtClean="0"/>
                      <a:t>49,3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1779572863371714E-3"/>
                  <c:y val="0.1077444505245129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50,3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259857621124109E-3"/>
                  <c:y val="2.693611263112809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47,2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Работники культуры</c:v>
                </c:pt>
                <c:pt idx="1">
                  <c:v>Пед. работники допобразования</c:v>
                </c:pt>
                <c:pt idx="2">
                  <c:v>Пед. работники ДОУ</c:v>
                </c:pt>
                <c:pt idx="3">
                  <c:v>Пед. работники ООУ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49.3</c:v>
                </c:pt>
                <c:pt idx="1">
                  <c:v>50.3</c:v>
                </c:pt>
                <c:pt idx="2">
                  <c:v>47.2</c:v>
                </c:pt>
                <c:pt idx="3">
                  <c:v>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93312"/>
        <c:axId val="213307392"/>
      </c:barChart>
      <c:catAx>
        <c:axId val="213293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13307392"/>
        <c:crosses val="autoZero"/>
        <c:auto val="1"/>
        <c:lblAlgn val="ctr"/>
        <c:lblOffset val="100"/>
        <c:noMultiLvlLbl val="0"/>
      </c:catAx>
      <c:valAx>
        <c:axId val="213307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29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6993389882244334E-2"/>
          <c:y val="0.76208880009162561"/>
          <c:w val="0.70345050375680507"/>
          <c:h val="0.1653868831736255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0245852880126"/>
          <c:y val="1.5779024085996924E-2"/>
          <c:w val="0.55575009716903889"/>
          <c:h val="0.942143578351344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3.8647072499473608E-3"/>
                  <c:y val="-1.4206533828443736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Демография</a:t>
                    </a:r>
                  </a:p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70608749210333E-2"/>
                  <c:y val="6.6014331562779166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Образование</a:t>
                    </a:r>
                  </a:p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845314940167088"/>
                  <c:y val="0.16161503045234438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Экология</a:t>
                    </a:r>
                  </a:p>
                  <a:p>
                    <a:r>
                      <a:rPr lang="ru-RU" dirty="0" smtClean="0"/>
                      <a:t>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7.92268029315783E-2"/>
                  <c:y val="4.1620165229098845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Жилье и городская среда</a:t>
                    </a:r>
                  </a:p>
                  <a:p>
                    <a:r>
                      <a:rPr lang="ru-RU" dirty="0" smtClean="0"/>
                      <a:t>22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демография</c:v>
                </c:pt>
                <c:pt idx="2">
                  <c:v>образование</c:v>
                </c:pt>
                <c:pt idx="3">
                  <c:v>экология</c:v>
                </c:pt>
                <c:pt idx="4">
                  <c:v>жилье и городская среда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2.8</c:v>
                </c:pt>
                <c:pt idx="2">
                  <c:v>4.3</c:v>
                </c:pt>
                <c:pt idx="4" formatCode="0.0">
                  <c:v>22.8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0196710818597"/>
          <c:y val="0.22920009188570581"/>
          <c:w val="0.55575009716903878"/>
          <c:h val="0.942143578351344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b="0" dirty="0" smtClean="0"/>
                      <a:t>ЖКХ</a:t>
                    </a:r>
                  </a:p>
                  <a:p>
                    <a:r>
                      <a:rPr lang="ru-RU" dirty="0" smtClean="0"/>
                      <a:t>195,2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b="0" dirty="0" smtClean="0"/>
                      <a:t>Культура</a:t>
                    </a:r>
                  </a:p>
                  <a:p>
                    <a:r>
                      <a:rPr lang="ru-RU" dirty="0" smtClean="0"/>
                      <a:t>58,2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b="0" dirty="0" smtClean="0"/>
                      <a:t>Образование</a:t>
                    </a:r>
                  </a:p>
                  <a:p>
                    <a:r>
                      <a:rPr lang="ru-RU" dirty="0" smtClean="0"/>
                      <a:t>38,5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b="0" dirty="0" smtClean="0"/>
                      <a:t>Спорт</a:t>
                    </a:r>
                  </a:p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3,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b="0" dirty="0" smtClean="0"/>
                      <a:t>Дороги</a:t>
                    </a:r>
                  </a:p>
                  <a:p>
                    <a:r>
                      <a:rPr lang="ru-RU" dirty="0" smtClean="0"/>
                      <a:t>97,8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 smtClean="0"/>
                      <a:t>Транспорт</a:t>
                    </a:r>
                  </a:p>
                  <a:p>
                    <a:r>
                      <a:rPr lang="en-US" smtClean="0"/>
                      <a:t>10,6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ЖКХ</c:v>
                </c:pt>
                <c:pt idx="1">
                  <c:v>культура</c:v>
                </c:pt>
                <c:pt idx="2">
                  <c:v>образование</c:v>
                </c:pt>
                <c:pt idx="3">
                  <c:v>спорт</c:v>
                </c:pt>
                <c:pt idx="4">
                  <c:v>дороги</c:v>
                </c:pt>
                <c:pt idx="5">
                  <c:v>транспорт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195.2</c:v>
                </c:pt>
                <c:pt idx="1">
                  <c:v>58.2</c:v>
                </c:pt>
                <c:pt idx="2" formatCode="General">
                  <c:v>38.5</c:v>
                </c:pt>
                <c:pt idx="3" formatCode="General">
                  <c:v>23.2</c:v>
                </c:pt>
                <c:pt idx="4">
                  <c:v>97.8</c:v>
                </c:pt>
                <c:pt idx="5">
                  <c:v>10.6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911008185276333E-3"/>
                  <c:y val="-3.9506633692625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086079839736522E-3"/>
                  <c:y val="-1.6366914531445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проектов</c:v>
                </c:pt>
                <c:pt idx="1">
                  <c:v>Объем средств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10.1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343130378022961E-2"/>
                  <c:y val="-2.96299752694700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Arial" pitchFamily="34" charset="0"/>
                        <a:cs typeface="Arial" pitchFamily="34" charset="0"/>
                      </a:rPr>
                      <a:t>33</a:t>
                    </a:r>
                    <a:endParaRPr lang="en-US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59801039596111E-2"/>
                  <c:y val="-4.0917253598582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Количество проектов</c:v>
                </c:pt>
                <c:pt idx="1">
                  <c:v>Объем средств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</c:v>
                </c:pt>
                <c:pt idx="1">
                  <c:v>10.3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203968"/>
        <c:axId val="213218048"/>
        <c:axId val="0"/>
      </c:bar3DChart>
      <c:catAx>
        <c:axId val="21320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3218048"/>
        <c:crosses val="autoZero"/>
        <c:auto val="1"/>
        <c:lblAlgn val="ctr"/>
        <c:lblOffset val="100"/>
        <c:noMultiLvlLbl val="0"/>
      </c:catAx>
      <c:valAx>
        <c:axId val="213218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203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34874742429672079"/>
          <c:w val="0.1926792979002625"/>
          <c:h val="0.5790516932449414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38106074846721"/>
          <c:y val="2.3228533833533967E-2"/>
          <c:w val="0.95496427258488215"/>
          <c:h val="0.753002253702511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3,0</a:t>
                    </a:r>
                  </a:p>
                  <a:p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0,2%</a:t>
                    </a:r>
                    <a:endParaRPr lang="en-US" sz="1400" b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3.174606348812742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5,9</a:t>
                    </a:r>
                  </a:p>
                  <a:p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0,4%</a:t>
                    </a:r>
                    <a:endParaRPr lang="en-US" sz="1400" b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1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1,3</a:t>
                    </a:r>
                    <a:endParaRPr lang="en-US" sz="14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 2,8</a:t>
                    </a:r>
                    <a:endParaRPr lang="ru-RU" sz="14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</c:dLbl>
            <c:dLblPos val="inEnd"/>
            <c:showLegendKey val="0"/>
            <c:showVal val="1"/>
            <c:showCatName val="1"/>
            <c:showSerName val="1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Программные расходы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600" b="1" dirty="0" smtClean="0"/>
                      <a:t>1235,6</a:t>
                    </a:r>
                    <a:endParaRPr lang="ru-RU" sz="1600" b="1" dirty="0"/>
                  </a:p>
                  <a:p>
                    <a:r>
                      <a:rPr lang="ru-RU" sz="1600" dirty="0" smtClean="0"/>
                      <a:t>99,8%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49212697625496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1512,1</a:t>
                    </a:r>
                    <a:endParaRPr lang="ru-RU" sz="1600" b="1" dirty="0"/>
                  </a:p>
                  <a:p>
                    <a:r>
                      <a:rPr lang="ru-RU" sz="1600" dirty="0" smtClean="0"/>
                      <a:t>99,6%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98,7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97,2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1235.5999999999999</c:v>
                </c:pt>
                <c:pt idx="1">
                  <c:v>1512.1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0081920"/>
        <c:axId val="240080384"/>
      </c:barChart>
      <c:valAx>
        <c:axId val="240080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0081920"/>
        <c:crosses val="autoZero"/>
        <c:crossBetween val="between"/>
      </c:valAx>
      <c:catAx>
        <c:axId val="2400819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4008038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760279965008584E-5"/>
          <c:y val="0.14807867583701173"/>
          <c:w val="0.99995723972003459"/>
          <c:h val="0.381236565662224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881415707921124E-3"/>
                  <c:y val="2.0745800015936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744750656167982E-3"/>
                  <c:y val="-1.1631191955389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953630796150484E-2"/>
                  <c:y val="-5.2743564165319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585848643919838E-2"/>
                  <c:y val="4.0557804264573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441163604549377E-2"/>
                  <c:y val="1.6763892429357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 (факт)</c:v>
                </c:pt>
                <c:pt idx="1">
                  <c:v>2023 г.(план)</c:v>
                </c:pt>
                <c:pt idx="2">
                  <c:v>2023 г.(факт)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5.2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на сбалансированность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6704615048119213E-2"/>
                  <c:y val="3.1602124815820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495844269466434E-3"/>
                  <c:y val="2.1446642727370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542869641294841E-3"/>
                  <c:y val="3.4236369688090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182633420822396E-3"/>
                  <c:y val="4.4497580864781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444444444444445E-2"/>
                  <c:y val="4.0403757613085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 (факт)</c:v>
                </c:pt>
                <c:pt idx="1">
                  <c:v>2023 г.(план)</c:v>
                </c:pt>
                <c:pt idx="2">
                  <c:v>2023 г.(факт)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37.700000000000003</c:v>
                </c:pt>
                <c:pt idx="1">
                  <c:v>49.9</c:v>
                </c:pt>
                <c:pt idx="2">
                  <c:v>49.9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7019008"/>
        <c:axId val="376902016"/>
        <c:axId val="0"/>
      </c:bar3DChart>
      <c:catAx>
        <c:axId val="377019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6902016"/>
        <c:crosses val="autoZero"/>
        <c:auto val="1"/>
        <c:lblAlgn val="ctr"/>
        <c:lblOffset val="100"/>
        <c:noMultiLvlLbl val="0"/>
      </c:catAx>
      <c:valAx>
        <c:axId val="3769020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77019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78896827724003593"/>
          <c:w val="0.99305555555555569"/>
          <c:h val="0.1923184034444314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764982502187324E-2"/>
          <c:y val="0.10208031899336356"/>
          <c:w val="0.72803707349082103"/>
          <c:h val="0.691108012301793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00000000000001E-2"/>
                  <c:y val="-5.295509062825944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51E-2"/>
                  <c:y val="-8.3088832274139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01.01.2018 г.</c:v>
                </c:pt>
                <c:pt idx="1">
                  <c:v>на 01.01.2024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0.30000000000000021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7090816"/>
        <c:axId val="377092352"/>
        <c:axId val="0"/>
      </c:bar3DChart>
      <c:catAx>
        <c:axId val="377090816"/>
        <c:scaling>
          <c:orientation val="minMax"/>
        </c:scaling>
        <c:delete val="0"/>
        <c:axPos val="b"/>
        <c:majorTickMark val="out"/>
        <c:minorTickMark val="none"/>
        <c:tickLblPos val="nextTo"/>
        <c:crossAx val="377092352"/>
        <c:crosses val="autoZero"/>
        <c:auto val="1"/>
        <c:lblAlgn val="ctr"/>
        <c:lblOffset val="100"/>
        <c:noMultiLvlLbl val="0"/>
      </c:catAx>
      <c:valAx>
        <c:axId val="377092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7090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279090113735833E-3"/>
          <c:y val="0.2821135024956643"/>
          <c:w val="0.96657193387225027"/>
          <c:h val="0.517554149518920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272286075332072E-2"/>
                  <c:y val="-7.4919977229672433E-2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43,0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530730533683291E-2"/>
                  <c:y val="-6.995625978173512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</a:t>
                    </a:r>
                    <a:r>
                      <a:rPr lang="ru-RU" b="1" dirty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36202858829318E-2"/>
                  <c:y val="5.0793295285022924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0</a:t>
                    </a:r>
                    <a:r>
                      <a:rPr lang="ru-RU" b="1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972877563067684E-3"/>
                  <c:y val="5.0793295285022924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0</a:t>
                    </a:r>
                    <a:r>
                      <a:rPr lang="ru-RU" b="1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389151025227092E-3"/>
                  <c:y val="4.740707559935421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0</a:t>
                    </a:r>
                    <a:r>
                      <a:rPr lang="ru-RU" b="1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01.01.2018 г.</c:v>
                </c:pt>
                <c:pt idx="1">
                  <c:v>на 01.01.2024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839808"/>
        <c:axId val="210849792"/>
        <c:axId val="0"/>
      </c:bar3DChart>
      <c:catAx>
        <c:axId val="210839808"/>
        <c:scaling>
          <c:orientation val="minMax"/>
        </c:scaling>
        <c:delete val="0"/>
        <c:axPos val="b"/>
        <c:majorTickMark val="out"/>
        <c:minorTickMark val="none"/>
        <c:tickLblPos val="nextTo"/>
        <c:crossAx val="210849792"/>
        <c:crosses val="autoZero"/>
        <c:auto val="1"/>
        <c:lblAlgn val="ctr"/>
        <c:lblOffset val="100"/>
        <c:noMultiLvlLbl val="0"/>
      </c:catAx>
      <c:valAx>
        <c:axId val="210849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083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53871391076316E-2"/>
          <c:y val="0"/>
          <c:w val="0.98091097987750886"/>
          <c:h val="0.69227127157448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25E-2"/>
                  <c:y val="3.0651126465100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9312E-3"/>
                  <c:y val="3.467969814191448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361,5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9312E-3"/>
                  <c:y val="5.7067996436237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785870516186159E-3"/>
                  <c:y val="7.4706491684275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666666666683E-3"/>
                  <c:y val="8.9068595886519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г.(факт)</c:v>
                </c:pt>
                <c:pt idx="1">
                  <c:v>2023 г.(план)</c:v>
                </c:pt>
                <c:pt idx="2">
                  <c:v>2023 г.(факт)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335.6</c:v>
                </c:pt>
                <c:pt idx="1">
                  <c:v>361.5</c:v>
                </c:pt>
                <c:pt idx="2" formatCode="0.0">
                  <c:v>379.6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833333333334114E-2"/>
                  <c:y val="-2.2612909832744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66,2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83E-3"/>
                  <c:y val="-3.087697687063205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48,0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93613297319202E-7"/>
                  <c:y val="-2.318020337104978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47,8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9312E-3"/>
                  <c:y val="1.589900477964495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40,</a:t>
                    </a:r>
                    <a:r>
                      <a:rPr lang="ru-RU" sz="1400" b="1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93613297319202E-7"/>
                  <c:y val="-3.389693736897400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4</a:t>
                    </a:r>
                    <a:r>
                      <a:rPr lang="en-US" sz="1400" b="1" dirty="0" smtClean="0"/>
                      <a:t>1,</a:t>
                    </a:r>
                    <a:r>
                      <a:rPr lang="ru-RU" sz="1400" b="1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г.(факт)</c:v>
                </c:pt>
                <c:pt idx="1">
                  <c:v>2023 г.(план)</c:v>
                </c:pt>
                <c:pt idx="2">
                  <c:v>2023 г.(факт)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66.2</c:v>
                </c:pt>
                <c:pt idx="1">
                  <c:v>48</c:v>
                </c:pt>
                <c:pt idx="2">
                  <c:v>47.8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Гос.пошлина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683180227471573E-2"/>
                  <c:y val="-3.392120661125365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7795275590621E-3"/>
                  <c:y val="-8.5241379716824743E-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7795275591601E-3"/>
                  <c:y val="1.6282061294225446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9162E-3"/>
                  <c:y val="1.2085715030443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8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9</a:t>
                    </a:r>
                    <a:r>
                      <a:rPr lang="en-US" sz="1400" b="1" dirty="0" smtClean="0"/>
                      <a:t>,</a:t>
                    </a:r>
                    <a:r>
                      <a:rPr lang="ru-RU" sz="1400" b="1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г.(факт)</c:v>
                </c:pt>
                <c:pt idx="1">
                  <c:v>2023 г.(план)</c:v>
                </c:pt>
                <c:pt idx="2">
                  <c:v>2023 г.(факт)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4.9000000000000004</c:v>
                </c:pt>
                <c:pt idx="1">
                  <c:v>3.6</c:v>
                </c:pt>
                <c:pt idx="2">
                  <c:v>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500000000000006E-2"/>
                  <c:y val="9.9585802042554197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10</a:t>
                    </a:r>
                    <a:r>
                      <a:rPr lang="en-US" sz="1400" b="1" dirty="0" smtClean="0"/>
                      <a:t>,</a:t>
                    </a:r>
                    <a:r>
                      <a:rPr lang="ru-RU" sz="1400" b="1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888E-3"/>
                  <c:y val="6.0118380163292132E-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5573053368326E-3"/>
                  <c:y val="1.1765815333428949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10,7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666666666666683E-3"/>
                  <c:y val="6.130225293019953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4,</a:t>
                    </a:r>
                    <a:r>
                      <a:rPr lang="ru-RU" sz="1400" b="1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55555555555655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4,</a:t>
                    </a:r>
                    <a:r>
                      <a:rPr lang="ru-RU" sz="1400" b="1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г.(факт)</c:v>
                </c:pt>
                <c:pt idx="1">
                  <c:v>2023 г.(план)</c:v>
                </c:pt>
                <c:pt idx="2">
                  <c:v>2023 г.(факт)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10.5</c:v>
                </c:pt>
                <c:pt idx="1">
                  <c:v>9.9</c:v>
                </c:pt>
                <c:pt idx="2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419776"/>
        <c:axId val="211837696"/>
        <c:axId val="0"/>
      </c:bar3DChart>
      <c:catAx>
        <c:axId val="201419776"/>
        <c:scaling>
          <c:orientation val="minMax"/>
        </c:scaling>
        <c:delete val="1"/>
        <c:axPos val="b"/>
        <c:majorTickMark val="out"/>
        <c:minorTickMark val="none"/>
        <c:tickLblPos val="nextTo"/>
        <c:crossAx val="211837696"/>
        <c:crosses val="autoZero"/>
        <c:auto val="1"/>
        <c:lblAlgn val="ctr"/>
        <c:lblOffset val="100"/>
        <c:noMultiLvlLbl val="0"/>
      </c:catAx>
      <c:valAx>
        <c:axId val="2118376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01419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67898545183991565"/>
          <c:w val="0.99909241032371165"/>
          <c:h val="0.2087544810509289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4967845420881E-2"/>
          <c:y val="6.2108888267597216E-2"/>
          <c:w val="0.91794877818859566"/>
          <c:h val="0.884941897368160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6"/>
            <c:bubble3D val="0"/>
            <c:spPr>
              <a:solidFill>
                <a:schemeClr val="bg1"/>
              </a:solidFill>
            </c:spPr>
          </c:dPt>
          <c:cat>
            <c:strRef>
              <c:f>Лист1!$A$2:$A$8</c:f>
              <c:strCache>
                <c:ptCount val="6"/>
                <c:pt idx="0">
                  <c:v>Шексна</c:v>
                </c:pt>
                <c:pt idx="1">
                  <c:v>Вологда</c:v>
                </c:pt>
                <c:pt idx="2">
                  <c:v>Москва</c:v>
                </c:pt>
                <c:pt idx="3">
                  <c:v>Асбест</c:v>
                </c:pt>
                <c:pt idx="4">
                  <c:v>Юрочкино</c:v>
                </c:pt>
                <c:pt idx="5">
                  <c:v>Другие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46.3</c:v>
                </c:pt>
                <c:pt idx="1">
                  <c:v>15</c:v>
                </c:pt>
                <c:pt idx="2">
                  <c:v>13.4</c:v>
                </c:pt>
                <c:pt idx="3">
                  <c:v>7.5</c:v>
                </c:pt>
                <c:pt idx="4">
                  <c:v>6</c:v>
                </c:pt>
                <c:pt idx="5">
                  <c:v>11.8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53871391076316E-2"/>
          <c:y val="0.31104276527012087"/>
          <c:w val="0.98091097987750886"/>
          <c:h val="0.491318342203445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 продажи имущества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111111111111125E-2"/>
                  <c:y val="3.065112646510045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30,7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9321E-3"/>
                  <c:y val="3.4679698141914482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31,3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9312E-3"/>
                  <c:y val="3.4990714559011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674759405075291E-3"/>
                  <c:y val="5.204901841845764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2</a:t>
                    </a:r>
                    <a:r>
                      <a:rPr lang="en-US" sz="1400" b="1" dirty="0" smtClean="0"/>
                      <a:t>3,</a:t>
                    </a:r>
                    <a:r>
                      <a:rPr lang="ru-RU" sz="1400" b="1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111111111111125E-2"/>
                  <c:y val="3.678170037110661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23,</a:t>
                    </a:r>
                    <a:r>
                      <a:rPr lang="ru-RU" sz="1400" b="1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2022г.(факт)</c:v>
                </c:pt>
                <c:pt idx="1">
                  <c:v>2023 г.(план)</c:v>
                </c:pt>
                <c:pt idx="2">
                  <c:v>2023г.(факт)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30.7</c:v>
                </c:pt>
                <c:pt idx="1">
                  <c:v>31.3</c:v>
                </c:pt>
                <c:pt idx="2" formatCode="0.0">
                  <c:v>31.6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110783027121611E-2"/>
                  <c:y val="-1.1553785245175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444444444444822E-3"/>
                  <c:y val="2.1706789876150142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55555555558E-3"/>
                  <c:y val="-4.8316726528231879E-4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effectLst/>
                      </a:defRPr>
                    </a:pPr>
                    <a:r>
                      <a:rPr lang="ru-RU" sz="1400" b="1" dirty="0" smtClean="0">
                        <a:effectLst/>
                      </a:rPr>
                      <a:t>6</a:t>
                    </a:r>
                    <a:r>
                      <a:rPr lang="en-US" sz="1400" b="1" dirty="0" smtClean="0">
                        <a:effectLst/>
                      </a:rPr>
                      <a:t>,</a:t>
                    </a:r>
                    <a:r>
                      <a:rPr lang="ru-RU" sz="1400" b="1" dirty="0" smtClean="0">
                        <a:effectLst/>
                      </a:rPr>
                      <a:t>7</a:t>
                    </a:r>
                    <a:endParaRPr lang="en-US" dirty="0">
                      <a:effectLst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9145E-3"/>
                  <c:y val="-4.3360054250617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85067526416745E-16"/>
                  <c:y val="-1.3624868184066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2022г.(факт)</c:v>
                </c:pt>
                <c:pt idx="1">
                  <c:v>2023 г.(план)</c:v>
                </c:pt>
                <c:pt idx="2">
                  <c:v>2023г.(факт)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7.2</c:v>
                </c:pt>
                <c:pt idx="1">
                  <c:v>6.4</c:v>
                </c:pt>
                <c:pt idx="2" formatCode="0.0">
                  <c:v>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Штрафы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016513560804966E-2"/>
                  <c:y val="-1.19573181857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556649168853897E-3"/>
                  <c:y val="1.4444443440981797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3</a:t>
                    </a:r>
                    <a:r>
                      <a:rPr lang="en-US" sz="1400" b="1" dirty="0" smtClean="0"/>
                      <a:t>,</a:t>
                    </a:r>
                    <a:r>
                      <a:rPr lang="ru-RU" sz="1400" b="1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83E-3"/>
                  <c:y val="9.3382234075122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666666666666683E-3"/>
                  <c:y val="-2.7420047220434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2022г.(факт)</c:v>
                </c:pt>
                <c:pt idx="1">
                  <c:v>2023 г.(план)</c:v>
                </c:pt>
                <c:pt idx="2">
                  <c:v>2023г.(факт)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3.5</c:v>
                </c:pt>
                <c:pt idx="1">
                  <c:v>3</c:v>
                </c:pt>
                <c:pt idx="2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362624"/>
        <c:axId val="212013056"/>
        <c:axId val="0"/>
      </c:bar3DChart>
      <c:catAx>
        <c:axId val="178362624"/>
        <c:scaling>
          <c:orientation val="minMax"/>
        </c:scaling>
        <c:delete val="1"/>
        <c:axPos val="b"/>
        <c:majorTickMark val="out"/>
        <c:minorTickMark val="none"/>
        <c:tickLblPos val="nextTo"/>
        <c:crossAx val="212013056"/>
        <c:crosses val="autoZero"/>
        <c:auto val="1"/>
        <c:lblAlgn val="ctr"/>
        <c:lblOffset val="100"/>
        <c:noMultiLvlLbl val="0"/>
      </c:catAx>
      <c:valAx>
        <c:axId val="2120130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7836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71936787271838964"/>
          <c:w val="0.99898064304461942"/>
          <c:h val="0.2806321272816108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06667055120056E-2"/>
          <c:y val="6.2464124356552984E-2"/>
          <c:w val="0.48569743781163172"/>
          <c:h val="0.774008906417813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Экономич. Эффект 20,9 млн. руб.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комиссии по платежам в бюджет</c:v>
                </c:pt>
                <c:pt idx="1">
                  <c:v>комиссии по легализации теневой зарплаты</c:v>
                </c:pt>
                <c:pt idx="2">
                  <c:v>от легализации неформальной занятости</c:v>
                </c:pt>
                <c:pt idx="3">
                  <c:v>администрирование неналоговых доходов</c:v>
                </c:pt>
                <c:pt idx="4">
                  <c:v>прочие (в т.ч. штрафы)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5.8</c:v>
                </c:pt>
                <c:pt idx="2" formatCode="0.0">
                  <c:v>2</c:v>
                </c:pt>
                <c:pt idx="3">
                  <c:v>5.0999999999999996</c:v>
                </c:pt>
                <c:pt idx="4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51092358521687"/>
          <c:y val="8.8184646150428578E-2"/>
          <c:w val="0.35604794302293735"/>
          <c:h val="0.9081409935933093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29339774924095E-2"/>
          <c:y val="0.15931856529364663"/>
          <c:w val="0.70790650199145666"/>
          <c:h val="0.59877075605751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Pt>
            <c:idx val="4"/>
            <c:bubble3D val="0"/>
            <c:spPr>
              <a:solidFill>
                <a:schemeClr val="accent4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от легализации неформальной занятости</c:v>
                </c:pt>
                <c:pt idx="1">
                  <c:v>прочие (в т.ч.штрафы)</c:v>
                </c:pt>
                <c:pt idx="2">
                  <c:v>комиссии по платежам в бюджет</c:v>
                </c:pt>
                <c:pt idx="3">
                  <c:v>комиссии по легализации теневой зарплаты</c:v>
                </c:pt>
                <c:pt idx="4">
                  <c:v>администрирование неналоговых доходов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4.0999999999999996</c:v>
                </c:pt>
                <c:pt idx="1">
                  <c:v>1.3</c:v>
                </c:pt>
                <c:pt idx="2">
                  <c:v>4.8</c:v>
                </c:pt>
                <c:pt idx="3">
                  <c:v>9.7000000000000011</c:v>
                </c:pt>
                <c:pt idx="4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Количество проведенных мероприятий по сокращению задолженности по налогам</a:t>
            </a:r>
            <a:r>
              <a:rPr lang="en-US" sz="1400" b="1" i="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400" b="1" i="0" baseline="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и сборам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4.2294676063057202E-2"/>
          <c:y val="2.6460793775924616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5747163935941283E-2"/>
          <c:y val="0.437893386932446"/>
          <c:w val="0.67343836260539136"/>
          <c:h val="0.3958303729871075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2254844625763776"/>
                  <c:y val="-1.04920178050369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</c:v>
                </c:pt>
                <c:pt idx="1">
                  <c:v>51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620864"/>
        <c:axId val="49622400"/>
      </c:lineChart>
      <c:catAx>
        <c:axId val="496208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49622400"/>
        <c:crosses val="autoZero"/>
        <c:auto val="1"/>
        <c:lblAlgn val="ctr"/>
        <c:lblOffset val="100"/>
        <c:noMultiLvlLbl val="0"/>
      </c:catAx>
      <c:valAx>
        <c:axId val="49622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9620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Задолженность по </a:t>
            </a:r>
            <a:r>
              <a:rPr lang="ru-RU" sz="1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платежам</a:t>
            </a:r>
            <a:r>
              <a:rPr lang="en-US" sz="1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в бюджет</a:t>
            </a:r>
            <a:r>
              <a:rPr lang="en-US" sz="1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4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района</a:t>
            </a:r>
            <a:r>
              <a:rPr lang="ru-RU" sz="1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b="1" dirty="0" err="1">
                <a:solidFill>
                  <a:schemeClr val="dk1"/>
                </a:solidFill>
                <a:latin typeface="+mn-lt"/>
                <a:ea typeface="+mn-ea"/>
                <a:cs typeface="+mn-cs"/>
              </a:rPr>
              <a:t>млн.руб</a:t>
            </a:r>
            <a:r>
              <a:rPr lang="ru-RU" sz="1400" b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</a:t>
            </a:r>
            <a:endParaRPr lang="ru-RU" sz="1400" b="1" dirty="0"/>
          </a:p>
        </c:rich>
      </c:tx>
      <c:layout>
        <c:manualLayout>
          <c:xMode val="edge"/>
          <c:yMode val="edge"/>
          <c:x val="0.2119531938311793"/>
          <c:y val="9.5561818596624784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402711988833444"/>
          <c:y val="0.44695006128884995"/>
          <c:w val="0.73221045442855703"/>
          <c:h val="0.3946334833584476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Задолженность по платежам в бюджет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7944729347830549"/>
                  <c:y val="-5.30387433255957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23,5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29.1</c:v>
                </c:pt>
                <c:pt idx="1">
                  <c:v>23.5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646976"/>
        <c:axId val="49656960"/>
      </c:lineChart>
      <c:catAx>
        <c:axId val="496469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9656960"/>
        <c:crosses val="autoZero"/>
        <c:auto val="1"/>
        <c:lblAlgn val="ctr"/>
        <c:lblOffset val="100"/>
        <c:noMultiLvlLbl val="0"/>
      </c:catAx>
      <c:valAx>
        <c:axId val="49656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964697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Объем рассмотренной и погашенной задолженности, </a:t>
            </a:r>
            <a:r>
              <a:rPr lang="ru-RU" sz="1400" b="1" i="0" baseline="0" dirty="0" err="1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млн.руб</a:t>
            </a:r>
            <a:r>
              <a:rPr lang="ru-RU" sz="1400" b="1" i="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400" b="1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7.9576643681108523E-3"/>
          <c:y val="5.6818145434273958E-2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7549208961045856E-2"/>
          <c:y val="0.49246899991015186"/>
          <c:w val="0.58926633912621407"/>
          <c:h val="0.3442534305482457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рассмотренной задолженности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9.2669542268307967E-2"/>
                  <c:y val="-7.132258221736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017894167653009E-2"/>
                  <c:y val="-4.0755811714568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</c:v>
                </c:pt>
                <c:pt idx="1">
                  <c:v>2023 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9.1</c:v>
                </c:pt>
                <c:pt idx="1">
                  <c:v>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погашенной задолженности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0.10017894167653101"/>
                  <c:y val="2.037790585728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095640896528522E-3"/>
                  <c:y val="3.73904322870734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</c:v>
                </c:pt>
                <c:pt idx="1">
                  <c:v>2023 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8.3000000000000007</c:v>
                </c:pt>
                <c:pt idx="1">
                  <c:v>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06688"/>
        <c:axId val="50712576"/>
      </c:lineChart>
      <c:catAx>
        <c:axId val="507066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ru-RU"/>
          </a:p>
        </c:txPr>
        <c:crossAx val="50712576"/>
        <c:crosses val="autoZero"/>
        <c:auto val="1"/>
        <c:lblAlgn val="ctr"/>
        <c:lblOffset val="100"/>
        <c:noMultiLvlLbl val="0"/>
      </c:catAx>
      <c:valAx>
        <c:axId val="50712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07066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1791534721666379E-2"/>
          <c:y val="0.25892456002978514"/>
          <c:w val="0.66054247291323165"/>
          <c:h val="0.1755925638293777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764982502187522E-2"/>
          <c:y val="8.8819645913021564E-2"/>
          <c:w val="0.93229986876640425"/>
          <c:h val="0.635202572887394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5.4701925599092904E-3"/>
                  <c:y val="-5.5212711922027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953008525148826E-2"/>
                  <c:y val="-3.0923918042818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511920384951891E-2"/>
                  <c:y val="1.0158828202373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 (факт)</c:v>
                </c:pt>
                <c:pt idx="1">
                  <c:v>2023 г. (план)</c:v>
                </c:pt>
                <c:pt idx="2">
                  <c:v>2023 г.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99.9</c:v>
                </c:pt>
                <c:pt idx="1">
                  <c:v>172.3</c:v>
                </c:pt>
                <c:pt idx="2" formatCode="General">
                  <c:v>172.3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2.031751313639207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290,3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812432512289725E-3"/>
                  <c:y val="2.58389892534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713625120008072E-2"/>
                  <c:y val="-3.6156848917564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611111111111211E-2"/>
                  <c:y val="-6.0036268760910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 (факт)</c:v>
                </c:pt>
                <c:pt idx="1">
                  <c:v>2023 г. (план)</c:v>
                </c:pt>
                <c:pt idx="2">
                  <c:v>2023 г.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290.3</c:v>
                </c:pt>
                <c:pt idx="1">
                  <c:v>500.9</c:v>
                </c:pt>
                <c:pt idx="2" formatCode="General">
                  <c:v>461.8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234494355260048E-2"/>
                  <c:y val="1.545433840570882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380,3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25E-2"/>
                  <c:y val="1.48034584209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222222222222224E-3"/>
                  <c:y val="1.888181943225556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401,4</a:t>
                    </a:r>
                    <a:endParaRPr lang="en-US" sz="16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80346E-3"/>
                  <c:y val="3.0476269704588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 (факт)</c:v>
                </c:pt>
                <c:pt idx="1">
                  <c:v>2023 г. (план)</c:v>
                </c:pt>
                <c:pt idx="2">
                  <c:v>2023 г. (факт)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380.3</c:v>
                </c:pt>
                <c:pt idx="1">
                  <c:v>401.4</c:v>
                </c:pt>
                <c:pt idx="2" formatCode="0.0">
                  <c:v>401.4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277777777777781E-2"/>
                  <c:y val="-7.7294709511874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г. (факт)</c:v>
                </c:pt>
                <c:pt idx="1">
                  <c:v>2023 г. (план)</c:v>
                </c:pt>
                <c:pt idx="2">
                  <c:v>2023 г. (факт)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 formatCode="General">
                  <c:v>33.5</c:v>
                </c:pt>
                <c:pt idx="1">
                  <c:v>51.2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139008"/>
        <c:axId val="212255104"/>
        <c:axId val="0"/>
      </c:bar3DChart>
      <c:catAx>
        <c:axId val="212139008"/>
        <c:scaling>
          <c:orientation val="minMax"/>
        </c:scaling>
        <c:delete val="0"/>
        <c:axPos val="b"/>
        <c:majorTickMark val="out"/>
        <c:minorTickMark val="none"/>
        <c:tickLblPos val="nextTo"/>
        <c:crossAx val="212255104"/>
        <c:crosses val="autoZero"/>
        <c:auto val="1"/>
        <c:lblAlgn val="ctr"/>
        <c:lblOffset val="100"/>
        <c:noMultiLvlLbl val="0"/>
      </c:catAx>
      <c:valAx>
        <c:axId val="212255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139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8458083532973653"/>
          <c:w val="0.99853675229431249"/>
          <c:h val="0.115419164670263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D85F6-F79F-4A9E-A86A-8ABD13E7349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4502481-4883-4424-9A97-E9CD3F0B14E2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/>
            <a:t>Шекснинский муниципальный район</a:t>
          </a:r>
          <a:endParaRPr lang="ru-RU" sz="2000" dirty="0"/>
        </a:p>
      </dgm:t>
    </dgm:pt>
    <dgm:pt modelId="{3BD32F6F-9680-427F-B86D-27FFFC4034BA}" type="parTrans" cxnId="{E4FBFE24-FBD6-4AD1-8D67-97CEDA78C2A7}">
      <dgm:prSet/>
      <dgm:spPr/>
      <dgm:t>
        <a:bodyPr/>
        <a:lstStyle/>
        <a:p>
          <a:endParaRPr lang="ru-RU"/>
        </a:p>
      </dgm:t>
    </dgm:pt>
    <dgm:pt modelId="{63BF1788-7AD0-46C2-BB64-CD83FAAD0202}" type="sibTrans" cxnId="{E4FBFE24-FBD6-4AD1-8D67-97CEDA78C2A7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F3D3032-23EB-4717-8A23-FEE98E9C75CC}">
      <dgm:prSet phldrT="[Текст]" custT="1"/>
      <dgm:spPr/>
      <dgm:t>
        <a:bodyPr/>
        <a:lstStyle/>
        <a:p>
          <a:r>
            <a:rPr lang="ru-RU" sz="2000" dirty="0" smtClean="0"/>
            <a:t>Поселения Шекснинского муниципального района</a:t>
          </a:r>
          <a:endParaRPr lang="ru-RU" sz="2000" dirty="0"/>
        </a:p>
      </dgm:t>
    </dgm:pt>
    <dgm:pt modelId="{E430A5FC-ECC5-496F-82AC-5C94F080EE8F}" type="parTrans" cxnId="{5DFEB220-D1BC-4E2B-B9AF-33367FAD067E}">
      <dgm:prSet/>
      <dgm:spPr/>
      <dgm:t>
        <a:bodyPr/>
        <a:lstStyle/>
        <a:p>
          <a:endParaRPr lang="ru-RU"/>
        </a:p>
      </dgm:t>
    </dgm:pt>
    <dgm:pt modelId="{EB9B6254-280B-4871-A498-1B46CE96425F}" type="sibTrans" cxnId="{5DFEB220-D1BC-4E2B-B9AF-33367FAD067E}">
      <dgm:prSet/>
      <dgm:spPr/>
      <dgm:t>
        <a:bodyPr/>
        <a:lstStyle/>
        <a:p>
          <a:endParaRPr lang="ru-RU"/>
        </a:p>
      </dgm:t>
    </dgm:pt>
    <dgm:pt modelId="{DDA8D50A-2402-45EE-B5A5-A37D3785841D}" type="pres">
      <dgm:prSet presAssocID="{864D85F6-F79F-4A9E-A86A-8ABD13E73497}" presName="Name0" presStyleCnt="0">
        <dgm:presLayoutVars>
          <dgm:dir/>
          <dgm:resizeHandles val="exact"/>
        </dgm:presLayoutVars>
      </dgm:prSet>
      <dgm:spPr/>
    </dgm:pt>
    <dgm:pt modelId="{4322F272-FEDD-4D18-A635-17A5C33D8644}" type="pres">
      <dgm:prSet presAssocID="{34502481-4883-4424-9A97-E9CD3F0B14E2}" presName="node" presStyleLbl="node1" presStyleIdx="0" presStyleCnt="2" custScaleX="6534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916D03C-4D90-4CBE-8209-EA71BB2511F8}" type="pres">
      <dgm:prSet presAssocID="{63BF1788-7AD0-46C2-BB64-CD83FAAD0202}" presName="sibTrans" presStyleLbl="sibTrans2D1" presStyleIdx="0" presStyleCnt="1" custScaleX="179126" custLinFactX="100000" custLinFactNeighborX="14464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3642FB92-541B-4310-AF78-E8E2F9C83A21}" type="pres">
      <dgm:prSet presAssocID="{63BF1788-7AD0-46C2-BB64-CD83FAAD020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9E2DEFF-8359-459F-BA71-3BE555F40E21}" type="pres">
      <dgm:prSet presAssocID="{CF3D3032-23EB-4717-8A23-FEE98E9C75CC}" presName="node" presStyleLbl="node1" presStyleIdx="1" presStyleCnt="2" custScaleX="736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1D87C07B-2471-49A2-A2E8-1A86DD1BFCFA}" type="presOf" srcId="{CF3D3032-23EB-4717-8A23-FEE98E9C75CC}" destId="{99E2DEFF-8359-459F-BA71-3BE555F40E21}" srcOrd="0" destOrd="0" presId="urn:microsoft.com/office/officeart/2005/8/layout/process1"/>
    <dgm:cxn modelId="{5DFEB220-D1BC-4E2B-B9AF-33367FAD067E}" srcId="{864D85F6-F79F-4A9E-A86A-8ABD13E73497}" destId="{CF3D3032-23EB-4717-8A23-FEE98E9C75CC}" srcOrd="1" destOrd="0" parTransId="{E430A5FC-ECC5-496F-82AC-5C94F080EE8F}" sibTransId="{EB9B6254-280B-4871-A498-1B46CE96425F}"/>
    <dgm:cxn modelId="{B2DA786F-4DA8-41EA-A6D7-E59896721C18}" type="presOf" srcId="{864D85F6-F79F-4A9E-A86A-8ABD13E73497}" destId="{DDA8D50A-2402-45EE-B5A5-A37D3785841D}" srcOrd="0" destOrd="0" presId="urn:microsoft.com/office/officeart/2005/8/layout/process1"/>
    <dgm:cxn modelId="{BA87FF6D-7817-4277-BC73-7A4E65F14088}" type="presOf" srcId="{63BF1788-7AD0-46C2-BB64-CD83FAAD0202}" destId="{3642FB92-541B-4310-AF78-E8E2F9C83A21}" srcOrd="1" destOrd="0" presId="urn:microsoft.com/office/officeart/2005/8/layout/process1"/>
    <dgm:cxn modelId="{0812B2E3-1B9F-4567-8B2C-2277F1632B76}" type="presOf" srcId="{34502481-4883-4424-9A97-E9CD3F0B14E2}" destId="{4322F272-FEDD-4D18-A635-17A5C33D8644}" srcOrd="0" destOrd="0" presId="urn:microsoft.com/office/officeart/2005/8/layout/process1"/>
    <dgm:cxn modelId="{E4FBFE24-FBD6-4AD1-8D67-97CEDA78C2A7}" srcId="{864D85F6-F79F-4A9E-A86A-8ABD13E73497}" destId="{34502481-4883-4424-9A97-E9CD3F0B14E2}" srcOrd="0" destOrd="0" parTransId="{3BD32F6F-9680-427F-B86D-27FFFC4034BA}" sibTransId="{63BF1788-7AD0-46C2-BB64-CD83FAAD0202}"/>
    <dgm:cxn modelId="{F2904536-E547-4809-831F-0DBF7CBBF72A}" type="presOf" srcId="{63BF1788-7AD0-46C2-BB64-CD83FAAD0202}" destId="{B916D03C-4D90-4CBE-8209-EA71BB2511F8}" srcOrd="0" destOrd="0" presId="urn:microsoft.com/office/officeart/2005/8/layout/process1"/>
    <dgm:cxn modelId="{28DCD7D2-0603-455E-A0C9-3C4311A2F122}" type="presParOf" srcId="{DDA8D50A-2402-45EE-B5A5-A37D3785841D}" destId="{4322F272-FEDD-4D18-A635-17A5C33D8644}" srcOrd="0" destOrd="0" presId="urn:microsoft.com/office/officeart/2005/8/layout/process1"/>
    <dgm:cxn modelId="{C357A1C8-6E62-4B36-A358-602B9215E3D2}" type="presParOf" srcId="{DDA8D50A-2402-45EE-B5A5-A37D3785841D}" destId="{B916D03C-4D90-4CBE-8209-EA71BB2511F8}" srcOrd="1" destOrd="0" presId="urn:microsoft.com/office/officeart/2005/8/layout/process1"/>
    <dgm:cxn modelId="{E0AC7FAE-202D-47B9-9182-105421834669}" type="presParOf" srcId="{B916D03C-4D90-4CBE-8209-EA71BB2511F8}" destId="{3642FB92-541B-4310-AF78-E8E2F9C83A21}" srcOrd="0" destOrd="0" presId="urn:microsoft.com/office/officeart/2005/8/layout/process1"/>
    <dgm:cxn modelId="{F87C270A-CE02-4939-82CE-0722A2093DDC}" type="presParOf" srcId="{DDA8D50A-2402-45EE-B5A5-A37D3785841D}" destId="{99E2DEFF-8359-459F-BA71-3BE555F40E2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0.15417</cdr:x>
      <cdr:y>0.85417</cdr:y>
    </cdr:from>
    <cdr:to>
      <cdr:x>0.41382</cdr:x>
      <cdr:y>0.98625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9592" y="2952328"/>
          <a:ext cx="1515087" cy="456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50000"/>
                </a:schemeClr>
              </a:solidFill>
            </a:rPr>
            <a:t>2022 год</a:t>
          </a:r>
          <a:endParaRPr lang="ru-RU" sz="18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0.19696</cdr:x>
      <cdr:y>0.32</cdr:y>
    </cdr:from>
    <cdr:to>
      <cdr:x>0.46666</cdr:x>
      <cdr:y>0.696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28662" y="1143008"/>
          <a:ext cx="1271590" cy="1343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0.13118</cdr:x>
      <cdr:y>0.3125</cdr:y>
    </cdr:from>
    <cdr:to>
      <cdr:x>0.42566</cdr:x>
      <cdr:y>0.59431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5437" y="1080120"/>
          <a:ext cx="1718331" cy="974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err="1" smtClean="0">
              <a:solidFill>
                <a:schemeClr val="bg1">
                  <a:lumMod val="50000"/>
                </a:schemeClr>
              </a:solidFill>
            </a:rPr>
            <a:t>Экономич</a:t>
          </a:r>
          <a:r>
            <a:rPr lang="ru-RU" sz="1400" b="1" dirty="0" smtClean="0">
              <a:solidFill>
                <a:schemeClr val="bg1">
                  <a:lumMod val="50000"/>
                </a:schemeClr>
              </a:solidFill>
            </a:rPr>
            <a:t>.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1">
                  <a:lumMod val="50000"/>
                </a:schemeClr>
              </a:solidFill>
            </a:rPr>
            <a:t>эффект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50000"/>
                </a:schemeClr>
              </a:solidFill>
            </a:rPr>
            <a:t>23,3</a:t>
          </a:r>
          <a:r>
            <a:rPr lang="ru-RU" sz="1400" b="1" dirty="0" smtClean="0">
              <a:solidFill>
                <a:schemeClr val="bg1">
                  <a:lumMod val="50000"/>
                </a:schemeClr>
              </a:solidFill>
            </a:rPr>
            <a:t>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1">
                  <a:lumMod val="50000"/>
                </a:schemeClr>
              </a:solidFill>
            </a:rPr>
            <a:t>млн.руб.</a:t>
          </a:r>
          <a:endParaRPr lang="ru-RU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0.24239</cdr:x>
      <cdr:y>0.77277</cdr:y>
    </cdr:from>
    <cdr:to>
      <cdr:x>0.58271</cdr:x>
      <cdr:y>0.88317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3528392"/>
          <a:ext cx="131431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>
                  <a:lumMod val="50000"/>
                </a:schemeClr>
              </a:solidFill>
            </a:rPr>
            <a:t>2023 год</a:t>
          </a:r>
          <a:endParaRPr lang="ru-RU" sz="18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0.19696</cdr:x>
      <cdr:y>0.32</cdr:y>
    </cdr:from>
    <cdr:to>
      <cdr:x>0.46666</cdr:x>
      <cdr:y>0.696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28662" y="1143008"/>
          <a:ext cx="1271590" cy="1343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0.26103</cdr:x>
      <cdr:y>0.35654</cdr:y>
    </cdr:from>
    <cdr:to>
      <cdr:x>0.57268</cdr:x>
      <cdr:y>0.6001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112" y="1627903"/>
          <a:ext cx="1203568" cy="1112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err="1" smtClean="0">
              <a:solidFill>
                <a:schemeClr val="bg1">
                  <a:lumMod val="50000"/>
                </a:schemeClr>
              </a:solidFill>
            </a:rPr>
            <a:t>Экономич</a:t>
          </a:r>
          <a:r>
            <a:rPr lang="ru-RU" sz="1400" b="1" dirty="0" smtClean="0">
              <a:solidFill>
                <a:schemeClr val="bg1">
                  <a:lumMod val="50000"/>
                </a:schemeClr>
              </a:solidFill>
            </a:rPr>
            <a:t>.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1">
                  <a:lumMod val="50000"/>
                </a:schemeClr>
              </a:solidFill>
            </a:rPr>
            <a:t>эффект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50000"/>
                </a:schemeClr>
              </a:solidFill>
            </a:rPr>
            <a:t>23,5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1">
                  <a:lumMod val="50000"/>
                </a:schemeClr>
              </a:solidFill>
            </a:rPr>
            <a:t>млн.руб.</a:t>
          </a:r>
          <a:endParaRPr lang="ru-RU" sz="1400" b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0.34375</cdr:x>
      <cdr:y>0.54348</cdr:y>
    </cdr:from>
    <cdr:to>
      <cdr:x>0.36719</cdr:x>
      <cdr:y>0.65218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43240" y="1785943"/>
          <a:ext cx="214344" cy="357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8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0.69713</cdr:x>
      <cdr:y>0.51271</cdr:y>
    </cdr:from>
    <cdr:to>
      <cdr:x>0.74296</cdr:x>
      <cdr:y>0.57064</cdr:y>
    </cdr:to>
    <cdr:sp macro="" textlink="">
      <cdr:nvSpPr>
        <cdr:cNvPr id="11" name="Google Shape;684;p46"/>
        <cdr:cNvSpPr/>
      </cdr:nvSpPr>
      <cdr:spPr>
        <a:xfrm xmlns:a="http://schemas.openxmlformats.org/drawingml/2006/main">
          <a:off x="6060264" y="3079090"/>
          <a:ext cx="398407" cy="347899"/>
        </a:xfrm>
        <a:custGeom xmlns:a="http://schemas.openxmlformats.org/drawingml/2006/main">
          <a:avLst/>
          <a:gdLst/>
          <a:ahLst/>
          <a:cxnLst/>
          <a:rect l="l" t="t" r="r" b="b"/>
          <a:pathLst>
            <a:path w="18365" h="16026" fill="none" extrusionOk="0">
              <a:moveTo>
                <a:pt x="9182" y="0"/>
              </a:moveTo>
              <a:lnTo>
                <a:pt x="0" y="8841"/>
              </a:lnTo>
              <a:lnTo>
                <a:pt x="2874" y="8841"/>
              </a:lnTo>
              <a:lnTo>
                <a:pt x="2874" y="15246"/>
              </a:lnTo>
              <a:lnTo>
                <a:pt x="2874" y="15246"/>
              </a:lnTo>
              <a:lnTo>
                <a:pt x="2899" y="15417"/>
              </a:lnTo>
              <a:lnTo>
                <a:pt x="2947" y="15563"/>
              </a:lnTo>
              <a:lnTo>
                <a:pt x="3020" y="15685"/>
              </a:lnTo>
              <a:lnTo>
                <a:pt x="3093" y="15806"/>
              </a:lnTo>
              <a:lnTo>
                <a:pt x="3215" y="15904"/>
              </a:lnTo>
              <a:lnTo>
                <a:pt x="3361" y="15977"/>
              </a:lnTo>
              <a:lnTo>
                <a:pt x="3508" y="16026"/>
              </a:lnTo>
              <a:lnTo>
                <a:pt x="3654" y="16026"/>
              </a:lnTo>
              <a:lnTo>
                <a:pt x="7404" y="16026"/>
              </a:lnTo>
              <a:lnTo>
                <a:pt x="7404" y="13420"/>
              </a:lnTo>
              <a:lnTo>
                <a:pt x="7404" y="13420"/>
              </a:lnTo>
              <a:lnTo>
                <a:pt x="7429" y="13127"/>
              </a:lnTo>
              <a:lnTo>
                <a:pt x="7526" y="12860"/>
              </a:lnTo>
              <a:lnTo>
                <a:pt x="7648" y="12616"/>
              </a:lnTo>
              <a:lnTo>
                <a:pt x="7818" y="12421"/>
              </a:lnTo>
              <a:lnTo>
                <a:pt x="8038" y="12251"/>
              </a:lnTo>
              <a:lnTo>
                <a:pt x="8257" y="12129"/>
              </a:lnTo>
              <a:lnTo>
                <a:pt x="8525" y="12031"/>
              </a:lnTo>
              <a:lnTo>
                <a:pt x="8817" y="12007"/>
              </a:lnTo>
              <a:lnTo>
                <a:pt x="9548" y="12007"/>
              </a:lnTo>
              <a:lnTo>
                <a:pt x="9548" y="12007"/>
              </a:lnTo>
              <a:lnTo>
                <a:pt x="9840" y="12031"/>
              </a:lnTo>
              <a:lnTo>
                <a:pt x="10108" y="12129"/>
              </a:lnTo>
              <a:lnTo>
                <a:pt x="10327" y="12251"/>
              </a:lnTo>
              <a:lnTo>
                <a:pt x="10546" y="12421"/>
              </a:lnTo>
              <a:lnTo>
                <a:pt x="10717" y="12616"/>
              </a:lnTo>
              <a:lnTo>
                <a:pt x="10838" y="12860"/>
              </a:lnTo>
              <a:lnTo>
                <a:pt x="10936" y="13127"/>
              </a:lnTo>
              <a:lnTo>
                <a:pt x="10960" y="13420"/>
              </a:lnTo>
              <a:lnTo>
                <a:pt x="10960" y="16026"/>
              </a:lnTo>
              <a:lnTo>
                <a:pt x="14711" y="16026"/>
              </a:lnTo>
              <a:lnTo>
                <a:pt x="14711" y="16026"/>
              </a:lnTo>
              <a:lnTo>
                <a:pt x="14857" y="16026"/>
              </a:lnTo>
              <a:lnTo>
                <a:pt x="15003" y="15977"/>
              </a:lnTo>
              <a:lnTo>
                <a:pt x="15149" y="15904"/>
              </a:lnTo>
              <a:lnTo>
                <a:pt x="15271" y="15806"/>
              </a:lnTo>
              <a:lnTo>
                <a:pt x="15344" y="15685"/>
              </a:lnTo>
              <a:lnTo>
                <a:pt x="15417" y="15563"/>
              </a:lnTo>
              <a:lnTo>
                <a:pt x="15466" y="15417"/>
              </a:lnTo>
              <a:lnTo>
                <a:pt x="15490" y="15246"/>
              </a:lnTo>
              <a:lnTo>
                <a:pt x="15490" y="8841"/>
              </a:lnTo>
              <a:lnTo>
                <a:pt x="18364" y="8841"/>
              </a:lnTo>
              <a:lnTo>
                <a:pt x="9182" y="0"/>
              </a:lnTo>
              <a:close/>
            </a:path>
          </a:pathLst>
        </a:custGeom>
        <a:ln xmlns:a="http://schemas.openxmlformats.org/drawingml/2006/main">
          <a:solidFill>
            <a:schemeClr val="bg1"/>
          </a:solidFill>
          <a:headEnd type="none" w="sm" len="sm"/>
          <a:tailEnd type="none" w="sm" len="sm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spcFirstLastPara="1" wrap="square" lIns="91425" tIns="91425" rIns="91425" bIns="91425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lvl="0" indent="0" algn="l" rtl="0">
            <a:spcBef>
              <a:spcPts val="0"/>
            </a:spcBef>
            <a:spcAft>
              <a:spcPts val="0"/>
            </a:spcAft>
            <a:buNone/>
          </a:pPr>
          <a:endParaRPr/>
        </a:p>
      </cdr:txBody>
    </cdr:sp>
  </cdr:relSizeAnchor>
  <cdr:relSizeAnchor xmlns:cdr="http://schemas.openxmlformats.org/drawingml/2006/chartDrawing">
    <cdr:from>
      <cdr:x>0.28992</cdr:x>
      <cdr:y>0.20988</cdr:y>
    </cdr:from>
    <cdr:to>
      <cdr:x>0.38203</cdr:x>
      <cdr:y>0.33642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biLevel thresh="25000"/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520280" y="1260441"/>
          <a:ext cx="800726" cy="75993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0.37724</cdr:x>
      <cdr:y>0.1948</cdr:y>
    </cdr:from>
    <cdr:to>
      <cdr:x>0.4361</cdr:x>
      <cdr:y>0.24192</cdr:y>
    </cdr:to>
    <cdr:grpSp>
      <cdr:nvGrpSpPr>
        <cdr:cNvPr id="21" name="Google Shape;1077;p46"/>
        <cdr:cNvGrpSpPr/>
      </cdr:nvGrpSpPr>
      <cdr:grpSpPr>
        <a:xfrm xmlns:a="http://schemas.openxmlformats.org/drawingml/2006/main">
          <a:off x="3279404" y="1169874"/>
          <a:ext cx="511679" cy="282979"/>
          <a:chOff x="808038" y="5881688"/>
          <a:chExt cx="630280" cy="348482"/>
        </a:xfrm>
      </cdr:grpSpPr>
      <cdr:sp macro="" textlink="">
        <cdr:nvSpPr>
          <cdr:cNvPr id="22" name="Google Shape;1078;p46"/>
          <cdr:cNvSpPr/>
        </cdr:nvSpPr>
        <cdr:spPr>
          <a:xfrm xmlns:a="http://schemas.openxmlformats.org/drawingml/2006/main">
            <a:off x="928294" y="5888948"/>
            <a:ext cx="323854" cy="220969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0888" h="7429" fill="none" extrusionOk="0">
                <a:moveTo>
                  <a:pt x="2947" y="0"/>
                </a:moveTo>
                <a:lnTo>
                  <a:pt x="6406" y="7428"/>
                </a:lnTo>
                <a:lnTo>
                  <a:pt x="10887" y="2314"/>
                </a:lnTo>
                <a:lnTo>
                  <a:pt x="4019" y="2314"/>
                </a:lnTo>
                <a:lnTo>
                  <a:pt x="0" y="7428"/>
                </a:lnTo>
                <a:lnTo>
                  <a:pt x="6406" y="7428"/>
                </a:lnTo>
              </a:path>
            </a:pathLst>
          </a:custGeom>
          <a:ln xmlns:a="http://schemas.openxmlformats.org/drawingml/2006/main" w="19050">
            <a:solidFill>
              <a:schemeClr val="bg1"/>
            </a:solidFill>
            <a:headEnd type="none" w="sm" len="sm"/>
            <a:tailEnd type="none" w="sm" len="sm"/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cdr:txBody>
      </cdr:sp>
      <cdr:sp macro="" textlink="">
        <cdr:nvSpPr>
          <cdr:cNvPr id="23" name="Google Shape;1079;p46"/>
          <cdr:cNvSpPr/>
        </cdr:nvSpPr>
        <cdr:spPr>
          <a:xfrm xmlns:a="http://schemas.openxmlformats.org/drawingml/2006/main">
            <a:off x="1229661" y="5881688"/>
            <a:ext cx="88400" cy="228227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2972" h="7673" fill="none" extrusionOk="0">
                <a:moveTo>
                  <a:pt x="2971" y="7672"/>
                </a:moveTo>
                <a:lnTo>
                  <a:pt x="0" y="1"/>
                </a:lnTo>
                <a:lnTo>
                  <a:pt x="1364" y="1"/>
                </a:lnTo>
                <a:lnTo>
                  <a:pt x="1364" y="1"/>
                </a:lnTo>
                <a:lnTo>
                  <a:pt x="1534" y="25"/>
                </a:lnTo>
                <a:lnTo>
                  <a:pt x="1681" y="49"/>
                </a:lnTo>
                <a:lnTo>
                  <a:pt x="1827" y="147"/>
                </a:lnTo>
                <a:lnTo>
                  <a:pt x="1875" y="195"/>
                </a:lnTo>
                <a:lnTo>
                  <a:pt x="1900" y="244"/>
                </a:lnTo>
                <a:lnTo>
                  <a:pt x="1924" y="342"/>
                </a:lnTo>
                <a:lnTo>
                  <a:pt x="1900" y="439"/>
                </a:lnTo>
                <a:lnTo>
                  <a:pt x="1851" y="536"/>
                </a:lnTo>
                <a:lnTo>
                  <a:pt x="1778" y="658"/>
                </a:lnTo>
                <a:lnTo>
                  <a:pt x="1656" y="804"/>
                </a:lnTo>
                <a:lnTo>
                  <a:pt x="1486" y="975"/>
                </a:lnTo>
              </a:path>
            </a:pathLst>
          </a:custGeom>
          <a:ln xmlns:a="http://schemas.openxmlformats.org/drawingml/2006/main" w="19050">
            <a:solidFill>
              <a:schemeClr val="bg1"/>
            </a:solidFill>
            <a:headEnd type="none" w="sm" len="sm"/>
            <a:tailEnd type="none" w="sm" len="sm"/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cdr:txBody>
      </cdr:sp>
      <cdr:sp macro="" textlink="">
        <cdr:nvSpPr>
          <cdr:cNvPr id="24" name="Google Shape;1080;p46"/>
          <cdr:cNvSpPr/>
        </cdr:nvSpPr>
        <cdr:spPr>
          <a:xfrm xmlns:a="http://schemas.openxmlformats.org/drawingml/2006/main">
            <a:off x="808038" y="5989629"/>
            <a:ext cx="240541" cy="240541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8087" h="8087" fill="none" extrusionOk="0">
                <a:moveTo>
                  <a:pt x="1" y="4043"/>
                </a:moveTo>
                <a:lnTo>
                  <a:pt x="1" y="4043"/>
                </a:lnTo>
                <a:lnTo>
                  <a:pt x="25" y="3629"/>
                </a:lnTo>
                <a:lnTo>
                  <a:pt x="74" y="3215"/>
                </a:lnTo>
                <a:lnTo>
                  <a:pt x="171" y="2826"/>
                </a:lnTo>
                <a:lnTo>
                  <a:pt x="317" y="2460"/>
                </a:lnTo>
                <a:lnTo>
                  <a:pt x="488" y="2119"/>
                </a:lnTo>
                <a:lnTo>
                  <a:pt x="682" y="1778"/>
                </a:lnTo>
                <a:lnTo>
                  <a:pt x="926" y="1462"/>
                </a:lnTo>
                <a:lnTo>
                  <a:pt x="1194" y="1170"/>
                </a:lnTo>
                <a:lnTo>
                  <a:pt x="1462" y="926"/>
                </a:lnTo>
                <a:lnTo>
                  <a:pt x="1778" y="682"/>
                </a:lnTo>
                <a:lnTo>
                  <a:pt x="2119" y="488"/>
                </a:lnTo>
                <a:lnTo>
                  <a:pt x="2460" y="317"/>
                </a:lnTo>
                <a:lnTo>
                  <a:pt x="2850" y="171"/>
                </a:lnTo>
                <a:lnTo>
                  <a:pt x="3240" y="74"/>
                </a:lnTo>
                <a:lnTo>
                  <a:pt x="3629" y="25"/>
                </a:lnTo>
                <a:lnTo>
                  <a:pt x="4043" y="0"/>
                </a:lnTo>
                <a:lnTo>
                  <a:pt x="4043" y="0"/>
                </a:lnTo>
                <a:lnTo>
                  <a:pt x="4458" y="25"/>
                </a:lnTo>
                <a:lnTo>
                  <a:pt x="4872" y="74"/>
                </a:lnTo>
                <a:lnTo>
                  <a:pt x="5237" y="171"/>
                </a:lnTo>
                <a:lnTo>
                  <a:pt x="5627" y="317"/>
                </a:lnTo>
                <a:lnTo>
                  <a:pt x="5968" y="488"/>
                </a:lnTo>
                <a:lnTo>
                  <a:pt x="6308" y="682"/>
                </a:lnTo>
                <a:lnTo>
                  <a:pt x="6625" y="926"/>
                </a:lnTo>
                <a:lnTo>
                  <a:pt x="6917" y="1170"/>
                </a:lnTo>
                <a:lnTo>
                  <a:pt x="7161" y="1462"/>
                </a:lnTo>
                <a:lnTo>
                  <a:pt x="7404" y="1778"/>
                </a:lnTo>
                <a:lnTo>
                  <a:pt x="7599" y="2119"/>
                </a:lnTo>
                <a:lnTo>
                  <a:pt x="7770" y="2460"/>
                </a:lnTo>
                <a:lnTo>
                  <a:pt x="7916" y="2826"/>
                </a:lnTo>
                <a:lnTo>
                  <a:pt x="8013" y="3215"/>
                </a:lnTo>
                <a:lnTo>
                  <a:pt x="8062" y="3629"/>
                </a:lnTo>
                <a:lnTo>
                  <a:pt x="8086" y="4043"/>
                </a:lnTo>
                <a:lnTo>
                  <a:pt x="8086" y="4043"/>
                </a:lnTo>
                <a:lnTo>
                  <a:pt x="8062" y="4457"/>
                </a:lnTo>
                <a:lnTo>
                  <a:pt x="8013" y="4847"/>
                </a:lnTo>
                <a:lnTo>
                  <a:pt x="7916" y="5237"/>
                </a:lnTo>
                <a:lnTo>
                  <a:pt x="7770" y="5626"/>
                </a:lnTo>
                <a:lnTo>
                  <a:pt x="7599" y="5967"/>
                </a:lnTo>
                <a:lnTo>
                  <a:pt x="7404" y="6308"/>
                </a:lnTo>
                <a:lnTo>
                  <a:pt x="7161" y="6625"/>
                </a:lnTo>
                <a:lnTo>
                  <a:pt x="6917" y="6893"/>
                </a:lnTo>
                <a:lnTo>
                  <a:pt x="6625" y="7161"/>
                </a:lnTo>
                <a:lnTo>
                  <a:pt x="6308" y="7404"/>
                </a:lnTo>
                <a:lnTo>
                  <a:pt x="5968" y="7599"/>
                </a:lnTo>
                <a:lnTo>
                  <a:pt x="5627" y="7770"/>
                </a:lnTo>
                <a:lnTo>
                  <a:pt x="5237" y="7916"/>
                </a:lnTo>
                <a:lnTo>
                  <a:pt x="4872" y="8013"/>
                </a:lnTo>
                <a:lnTo>
                  <a:pt x="4458" y="8062"/>
                </a:lnTo>
                <a:lnTo>
                  <a:pt x="4043" y="8086"/>
                </a:lnTo>
                <a:lnTo>
                  <a:pt x="4043" y="8086"/>
                </a:lnTo>
                <a:lnTo>
                  <a:pt x="3629" y="8062"/>
                </a:lnTo>
                <a:lnTo>
                  <a:pt x="3240" y="8013"/>
                </a:lnTo>
                <a:lnTo>
                  <a:pt x="2850" y="7916"/>
                </a:lnTo>
                <a:lnTo>
                  <a:pt x="2460" y="7770"/>
                </a:lnTo>
                <a:lnTo>
                  <a:pt x="2119" y="7599"/>
                </a:lnTo>
                <a:lnTo>
                  <a:pt x="1778" y="7404"/>
                </a:lnTo>
                <a:lnTo>
                  <a:pt x="1462" y="7161"/>
                </a:lnTo>
                <a:lnTo>
                  <a:pt x="1194" y="6893"/>
                </a:lnTo>
                <a:lnTo>
                  <a:pt x="926" y="6625"/>
                </a:lnTo>
                <a:lnTo>
                  <a:pt x="682" y="6308"/>
                </a:lnTo>
                <a:lnTo>
                  <a:pt x="488" y="5967"/>
                </a:lnTo>
                <a:lnTo>
                  <a:pt x="317" y="5626"/>
                </a:lnTo>
                <a:lnTo>
                  <a:pt x="171" y="5237"/>
                </a:lnTo>
                <a:lnTo>
                  <a:pt x="74" y="4847"/>
                </a:lnTo>
                <a:lnTo>
                  <a:pt x="25" y="4457"/>
                </a:lnTo>
                <a:lnTo>
                  <a:pt x="1" y="4043"/>
                </a:lnTo>
                <a:lnTo>
                  <a:pt x="1" y="4043"/>
                </a:lnTo>
                <a:close/>
              </a:path>
            </a:pathLst>
          </a:custGeom>
          <a:ln xmlns:a="http://schemas.openxmlformats.org/drawingml/2006/main" w="19050">
            <a:solidFill>
              <a:schemeClr val="bg1"/>
            </a:solidFill>
            <a:headEnd type="none" w="sm" len="sm"/>
            <a:tailEnd type="none" w="sm" len="sm"/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cdr:txBody>
      </cdr:sp>
      <cdr:sp macro="" textlink="">
        <cdr:nvSpPr>
          <cdr:cNvPr id="25" name="Google Shape;1081;p46"/>
          <cdr:cNvSpPr/>
        </cdr:nvSpPr>
        <cdr:spPr>
          <a:xfrm xmlns:a="http://schemas.openxmlformats.org/drawingml/2006/main">
            <a:off x="1197777" y="5989629"/>
            <a:ext cx="240541" cy="240541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8087" h="8087" fill="none" extrusionOk="0">
                <a:moveTo>
                  <a:pt x="1" y="4043"/>
                </a:moveTo>
                <a:lnTo>
                  <a:pt x="1" y="4043"/>
                </a:lnTo>
                <a:lnTo>
                  <a:pt x="1" y="3629"/>
                </a:lnTo>
                <a:lnTo>
                  <a:pt x="74" y="3215"/>
                </a:lnTo>
                <a:lnTo>
                  <a:pt x="171" y="2826"/>
                </a:lnTo>
                <a:lnTo>
                  <a:pt x="317" y="2460"/>
                </a:lnTo>
                <a:lnTo>
                  <a:pt x="488" y="2119"/>
                </a:lnTo>
                <a:lnTo>
                  <a:pt x="682" y="1778"/>
                </a:lnTo>
                <a:lnTo>
                  <a:pt x="926" y="1462"/>
                </a:lnTo>
                <a:lnTo>
                  <a:pt x="1170" y="1170"/>
                </a:lnTo>
                <a:lnTo>
                  <a:pt x="1462" y="926"/>
                </a:lnTo>
                <a:lnTo>
                  <a:pt x="1778" y="682"/>
                </a:lnTo>
                <a:lnTo>
                  <a:pt x="2119" y="488"/>
                </a:lnTo>
                <a:lnTo>
                  <a:pt x="2460" y="317"/>
                </a:lnTo>
                <a:lnTo>
                  <a:pt x="2826" y="171"/>
                </a:lnTo>
                <a:lnTo>
                  <a:pt x="3215" y="74"/>
                </a:lnTo>
                <a:lnTo>
                  <a:pt x="3629" y="25"/>
                </a:lnTo>
                <a:lnTo>
                  <a:pt x="4043" y="0"/>
                </a:lnTo>
                <a:lnTo>
                  <a:pt x="4043" y="0"/>
                </a:lnTo>
                <a:lnTo>
                  <a:pt x="4457" y="25"/>
                </a:lnTo>
                <a:lnTo>
                  <a:pt x="4847" y="74"/>
                </a:lnTo>
                <a:lnTo>
                  <a:pt x="5237" y="171"/>
                </a:lnTo>
                <a:lnTo>
                  <a:pt x="5602" y="317"/>
                </a:lnTo>
                <a:lnTo>
                  <a:pt x="5967" y="488"/>
                </a:lnTo>
                <a:lnTo>
                  <a:pt x="6308" y="682"/>
                </a:lnTo>
                <a:lnTo>
                  <a:pt x="6601" y="926"/>
                </a:lnTo>
                <a:lnTo>
                  <a:pt x="6893" y="1170"/>
                </a:lnTo>
                <a:lnTo>
                  <a:pt x="7161" y="1462"/>
                </a:lnTo>
                <a:lnTo>
                  <a:pt x="7380" y="1778"/>
                </a:lnTo>
                <a:lnTo>
                  <a:pt x="7599" y="2119"/>
                </a:lnTo>
                <a:lnTo>
                  <a:pt x="7770" y="2460"/>
                </a:lnTo>
                <a:lnTo>
                  <a:pt x="7892" y="2826"/>
                </a:lnTo>
                <a:lnTo>
                  <a:pt x="7989" y="3215"/>
                </a:lnTo>
                <a:lnTo>
                  <a:pt x="8062" y="3629"/>
                </a:lnTo>
                <a:lnTo>
                  <a:pt x="8086" y="4043"/>
                </a:lnTo>
                <a:lnTo>
                  <a:pt x="8086" y="4043"/>
                </a:lnTo>
                <a:lnTo>
                  <a:pt x="8062" y="4457"/>
                </a:lnTo>
                <a:lnTo>
                  <a:pt x="7989" y="4847"/>
                </a:lnTo>
                <a:lnTo>
                  <a:pt x="7892" y="5237"/>
                </a:lnTo>
                <a:lnTo>
                  <a:pt x="7770" y="5626"/>
                </a:lnTo>
                <a:lnTo>
                  <a:pt x="7599" y="5967"/>
                </a:lnTo>
                <a:lnTo>
                  <a:pt x="7380" y="6308"/>
                </a:lnTo>
                <a:lnTo>
                  <a:pt x="7161" y="6625"/>
                </a:lnTo>
                <a:lnTo>
                  <a:pt x="6893" y="6893"/>
                </a:lnTo>
                <a:lnTo>
                  <a:pt x="6601" y="7161"/>
                </a:lnTo>
                <a:lnTo>
                  <a:pt x="6308" y="7404"/>
                </a:lnTo>
                <a:lnTo>
                  <a:pt x="5967" y="7599"/>
                </a:lnTo>
                <a:lnTo>
                  <a:pt x="5602" y="7770"/>
                </a:lnTo>
                <a:lnTo>
                  <a:pt x="5237" y="7916"/>
                </a:lnTo>
                <a:lnTo>
                  <a:pt x="4847" y="8013"/>
                </a:lnTo>
                <a:lnTo>
                  <a:pt x="4457" y="8062"/>
                </a:lnTo>
                <a:lnTo>
                  <a:pt x="4043" y="8086"/>
                </a:lnTo>
                <a:lnTo>
                  <a:pt x="4043" y="8086"/>
                </a:lnTo>
                <a:lnTo>
                  <a:pt x="3629" y="8062"/>
                </a:lnTo>
                <a:lnTo>
                  <a:pt x="3215" y="8013"/>
                </a:lnTo>
                <a:lnTo>
                  <a:pt x="2826" y="7916"/>
                </a:lnTo>
                <a:lnTo>
                  <a:pt x="2460" y="7770"/>
                </a:lnTo>
                <a:lnTo>
                  <a:pt x="2119" y="7599"/>
                </a:lnTo>
                <a:lnTo>
                  <a:pt x="1778" y="7404"/>
                </a:lnTo>
                <a:lnTo>
                  <a:pt x="1462" y="7161"/>
                </a:lnTo>
                <a:lnTo>
                  <a:pt x="1170" y="6893"/>
                </a:lnTo>
                <a:lnTo>
                  <a:pt x="926" y="6625"/>
                </a:lnTo>
                <a:lnTo>
                  <a:pt x="682" y="6308"/>
                </a:lnTo>
                <a:lnTo>
                  <a:pt x="488" y="5967"/>
                </a:lnTo>
                <a:lnTo>
                  <a:pt x="317" y="5626"/>
                </a:lnTo>
                <a:lnTo>
                  <a:pt x="171" y="5237"/>
                </a:lnTo>
                <a:lnTo>
                  <a:pt x="74" y="4847"/>
                </a:lnTo>
                <a:lnTo>
                  <a:pt x="1" y="4457"/>
                </a:lnTo>
                <a:lnTo>
                  <a:pt x="1" y="4043"/>
                </a:lnTo>
                <a:lnTo>
                  <a:pt x="1" y="4043"/>
                </a:lnTo>
                <a:close/>
              </a:path>
            </a:pathLst>
          </a:custGeom>
          <a:ln xmlns:a="http://schemas.openxmlformats.org/drawingml/2006/main" w="19050">
            <a:solidFill>
              <a:schemeClr val="bg1"/>
            </a:solidFill>
            <a:headEnd type="none" w="sm" len="sm"/>
            <a:tailEnd type="none" w="sm" len="sm"/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cdr:txBody>
      </cdr:sp>
      <cdr:sp macro="" textlink="">
        <cdr:nvSpPr>
          <cdr:cNvPr id="26" name="Google Shape;1082;p46"/>
          <cdr:cNvSpPr/>
        </cdr:nvSpPr>
        <cdr:spPr>
          <a:xfrm xmlns:a="http://schemas.openxmlformats.org/drawingml/2006/main">
            <a:off x="979723" y="5881688"/>
            <a:ext cx="102915" cy="871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3460" h="293" fill="none" extrusionOk="0">
                <a:moveTo>
                  <a:pt x="1" y="1"/>
                </a:moveTo>
                <a:lnTo>
                  <a:pt x="3459" y="293"/>
                </a:lnTo>
              </a:path>
            </a:pathLst>
          </a:custGeom>
          <a:ln xmlns:a="http://schemas.openxmlformats.org/drawingml/2006/main" w="19050">
            <a:solidFill>
              <a:schemeClr val="bg1"/>
            </a:solidFill>
            <a:headEnd type="none" w="sm" len="sm"/>
            <a:tailEnd type="none" w="sm" len="sm"/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cdr:txBody>
      </cdr:sp>
      <cdr:sp macro="" textlink="">
        <cdr:nvSpPr>
          <cdr:cNvPr id="27" name="Google Shape;1083;p46"/>
          <cdr:cNvSpPr/>
        </cdr:nvSpPr>
        <cdr:spPr>
          <a:xfrm xmlns:a="http://schemas.openxmlformats.org/drawingml/2006/main">
            <a:off x="1295576" y="6087429"/>
            <a:ext cx="44230" cy="44230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487" h="1487" fill="none" extrusionOk="0">
                <a:moveTo>
                  <a:pt x="0" y="755"/>
                </a:moveTo>
                <a:lnTo>
                  <a:pt x="0" y="755"/>
                </a:lnTo>
                <a:lnTo>
                  <a:pt x="25" y="609"/>
                </a:lnTo>
                <a:lnTo>
                  <a:pt x="73" y="463"/>
                </a:lnTo>
                <a:lnTo>
                  <a:pt x="122" y="341"/>
                </a:lnTo>
                <a:lnTo>
                  <a:pt x="220" y="220"/>
                </a:lnTo>
                <a:lnTo>
                  <a:pt x="341" y="147"/>
                </a:lnTo>
                <a:lnTo>
                  <a:pt x="463" y="73"/>
                </a:lnTo>
                <a:lnTo>
                  <a:pt x="609" y="25"/>
                </a:lnTo>
                <a:lnTo>
                  <a:pt x="755" y="0"/>
                </a:lnTo>
                <a:lnTo>
                  <a:pt x="755" y="0"/>
                </a:lnTo>
                <a:lnTo>
                  <a:pt x="902" y="25"/>
                </a:lnTo>
                <a:lnTo>
                  <a:pt x="1048" y="73"/>
                </a:lnTo>
                <a:lnTo>
                  <a:pt x="1169" y="147"/>
                </a:lnTo>
                <a:lnTo>
                  <a:pt x="1267" y="220"/>
                </a:lnTo>
                <a:lnTo>
                  <a:pt x="1364" y="341"/>
                </a:lnTo>
                <a:lnTo>
                  <a:pt x="1437" y="463"/>
                </a:lnTo>
                <a:lnTo>
                  <a:pt x="1486" y="609"/>
                </a:lnTo>
                <a:lnTo>
                  <a:pt x="1486" y="755"/>
                </a:lnTo>
                <a:lnTo>
                  <a:pt x="1486" y="755"/>
                </a:lnTo>
                <a:lnTo>
                  <a:pt x="1486" y="902"/>
                </a:lnTo>
                <a:lnTo>
                  <a:pt x="1437" y="1048"/>
                </a:lnTo>
                <a:lnTo>
                  <a:pt x="1364" y="1169"/>
                </a:lnTo>
                <a:lnTo>
                  <a:pt x="1267" y="1267"/>
                </a:lnTo>
                <a:lnTo>
                  <a:pt x="1169" y="1364"/>
                </a:lnTo>
                <a:lnTo>
                  <a:pt x="1048" y="1437"/>
                </a:lnTo>
                <a:lnTo>
                  <a:pt x="902" y="1486"/>
                </a:lnTo>
                <a:lnTo>
                  <a:pt x="755" y="1486"/>
                </a:lnTo>
                <a:lnTo>
                  <a:pt x="755" y="1486"/>
                </a:lnTo>
                <a:lnTo>
                  <a:pt x="609" y="1486"/>
                </a:lnTo>
                <a:lnTo>
                  <a:pt x="463" y="1437"/>
                </a:lnTo>
                <a:lnTo>
                  <a:pt x="341" y="1364"/>
                </a:lnTo>
                <a:lnTo>
                  <a:pt x="220" y="1267"/>
                </a:lnTo>
                <a:lnTo>
                  <a:pt x="122" y="1169"/>
                </a:lnTo>
                <a:lnTo>
                  <a:pt x="73" y="1048"/>
                </a:lnTo>
                <a:lnTo>
                  <a:pt x="25" y="902"/>
                </a:lnTo>
                <a:lnTo>
                  <a:pt x="0" y="755"/>
                </a:lnTo>
                <a:lnTo>
                  <a:pt x="0" y="755"/>
                </a:lnTo>
                <a:close/>
              </a:path>
            </a:pathLst>
          </a:custGeom>
          <a:ln xmlns:a="http://schemas.openxmlformats.org/drawingml/2006/main" w="19050">
            <a:solidFill>
              <a:schemeClr val="bg1"/>
            </a:solidFill>
            <a:headEnd type="none" w="sm" len="sm"/>
            <a:tailEnd type="none" w="sm" len="sm"/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cdr:txBody>
      </cdr:sp>
      <cdr:sp macro="" textlink="">
        <cdr:nvSpPr>
          <cdr:cNvPr id="28" name="Google Shape;1084;p46"/>
          <cdr:cNvSpPr/>
        </cdr:nvSpPr>
        <cdr:spPr>
          <a:xfrm xmlns:a="http://schemas.openxmlformats.org/drawingml/2006/main">
            <a:off x="906552" y="6087429"/>
            <a:ext cx="44230" cy="44230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487" h="1487" fill="none" extrusionOk="0">
                <a:moveTo>
                  <a:pt x="1" y="755"/>
                </a:moveTo>
                <a:lnTo>
                  <a:pt x="1" y="755"/>
                </a:lnTo>
                <a:lnTo>
                  <a:pt x="1" y="609"/>
                </a:lnTo>
                <a:lnTo>
                  <a:pt x="50" y="463"/>
                </a:lnTo>
                <a:lnTo>
                  <a:pt x="123" y="341"/>
                </a:lnTo>
                <a:lnTo>
                  <a:pt x="220" y="220"/>
                </a:lnTo>
                <a:lnTo>
                  <a:pt x="317" y="147"/>
                </a:lnTo>
                <a:lnTo>
                  <a:pt x="439" y="73"/>
                </a:lnTo>
                <a:lnTo>
                  <a:pt x="585" y="25"/>
                </a:lnTo>
                <a:lnTo>
                  <a:pt x="731" y="0"/>
                </a:lnTo>
                <a:lnTo>
                  <a:pt x="731" y="0"/>
                </a:lnTo>
                <a:lnTo>
                  <a:pt x="878" y="25"/>
                </a:lnTo>
                <a:lnTo>
                  <a:pt x="1024" y="73"/>
                </a:lnTo>
                <a:lnTo>
                  <a:pt x="1146" y="147"/>
                </a:lnTo>
                <a:lnTo>
                  <a:pt x="1267" y="220"/>
                </a:lnTo>
                <a:lnTo>
                  <a:pt x="1340" y="341"/>
                </a:lnTo>
                <a:lnTo>
                  <a:pt x="1413" y="463"/>
                </a:lnTo>
                <a:lnTo>
                  <a:pt x="1462" y="609"/>
                </a:lnTo>
                <a:lnTo>
                  <a:pt x="1486" y="755"/>
                </a:lnTo>
                <a:lnTo>
                  <a:pt x="1486" y="755"/>
                </a:lnTo>
                <a:lnTo>
                  <a:pt x="1462" y="902"/>
                </a:lnTo>
                <a:lnTo>
                  <a:pt x="1413" y="1048"/>
                </a:lnTo>
                <a:lnTo>
                  <a:pt x="1340" y="1169"/>
                </a:lnTo>
                <a:lnTo>
                  <a:pt x="1267" y="1267"/>
                </a:lnTo>
                <a:lnTo>
                  <a:pt x="1146" y="1364"/>
                </a:lnTo>
                <a:lnTo>
                  <a:pt x="1024" y="1437"/>
                </a:lnTo>
                <a:lnTo>
                  <a:pt x="878" y="1486"/>
                </a:lnTo>
                <a:lnTo>
                  <a:pt x="731" y="1486"/>
                </a:lnTo>
                <a:lnTo>
                  <a:pt x="731" y="1486"/>
                </a:lnTo>
                <a:lnTo>
                  <a:pt x="585" y="1486"/>
                </a:lnTo>
                <a:lnTo>
                  <a:pt x="439" y="1437"/>
                </a:lnTo>
                <a:lnTo>
                  <a:pt x="317" y="1364"/>
                </a:lnTo>
                <a:lnTo>
                  <a:pt x="220" y="1267"/>
                </a:lnTo>
                <a:lnTo>
                  <a:pt x="123" y="1169"/>
                </a:lnTo>
                <a:lnTo>
                  <a:pt x="50" y="1048"/>
                </a:lnTo>
                <a:lnTo>
                  <a:pt x="1" y="902"/>
                </a:lnTo>
                <a:lnTo>
                  <a:pt x="1" y="755"/>
                </a:lnTo>
                <a:lnTo>
                  <a:pt x="1" y="755"/>
                </a:lnTo>
                <a:close/>
              </a:path>
            </a:pathLst>
          </a:custGeom>
          <a:ln xmlns:a="http://schemas.openxmlformats.org/drawingml/2006/main" w="19050">
            <a:solidFill>
              <a:schemeClr val="bg1"/>
            </a:solidFill>
            <a:headEnd type="none" w="sm" len="sm"/>
            <a:tailEnd type="none" w="sm" len="sm"/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cdr:txBody>
      </cdr:sp>
    </cdr:grpSp>
  </cdr:relSizeAnchor>
  <cdr:relSizeAnchor xmlns:cdr="http://schemas.openxmlformats.org/drawingml/2006/chartDrawing">
    <cdr:from>
      <cdr:x>0.53841</cdr:x>
      <cdr:y>0.17723</cdr:y>
    </cdr:from>
    <cdr:to>
      <cdr:x>0.58603</cdr:x>
      <cdr:y>0.23385</cdr:y>
    </cdr:to>
    <cdr:grpSp>
      <cdr:nvGrpSpPr>
        <cdr:cNvPr id="29" name="Google Shape;841;p46"/>
        <cdr:cNvGrpSpPr/>
      </cdr:nvGrpSpPr>
      <cdr:grpSpPr>
        <a:xfrm xmlns:a="http://schemas.openxmlformats.org/drawingml/2006/main">
          <a:off x="4680479" y="1064357"/>
          <a:ext cx="413968" cy="340032"/>
          <a:chOff x="3268157" y="4236574"/>
          <a:chExt cx="510024" cy="418739"/>
        </a:xfrm>
      </cdr:grpSpPr>
      <cdr:sp macro="" textlink="">
        <cdr:nvSpPr>
          <cdr:cNvPr id="30" name="Google Shape;842;p46"/>
          <cdr:cNvSpPr/>
        </cdr:nvSpPr>
        <cdr:spPr>
          <a:xfrm xmlns:a="http://schemas.openxmlformats.org/drawingml/2006/main">
            <a:off x="3268157" y="4236574"/>
            <a:ext cx="510024" cy="20068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7147" h="6747" fill="none" extrusionOk="0">
                <a:moveTo>
                  <a:pt x="16660" y="1876"/>
                </a:moveTo>
                <a:lnTo>
                  <a:pt x="11594" y="1876"/>
                </a:lnTo>
                <a:lnTo>
                  <a:pt x="11594" y="1462"/>
                </a:lnTo>
                <a:lnTo>
                  <a:pt x="11594" y="1462"/>
                </a:lnTo>
                <a:lnTo>
                  <a:pt x="11594" y="1316"/>
                </a:lnTo>
                <a:lnTo>
                  <a:pt x="11569" y="1170"/>
                </a:lnTo>
                <a:lnTo>
                  <a:pt x="11472" y="902"/>
                </a:lnTo>
                <a:lnTo>
                  <a:pt x="11350" y="658"/>
                </a:lnTo>
                <a:lnTo>
                  <a:pt x="11155" y="439"/>
                </a:lnTo>
                <a:lnTo>
                  <a:pt x="10961" y="268"/>
                </a:lnTo>
                <a:lnTo>
                  <a:pt x="10693" y="122"/>
                </a:lnTo>
                <a:lnTo>
                  <a:pt x="10425" y="49"/>
                </a:lnTo>
                <a:lnTo>
                  <a:pt x="10279" y="25"/>
                </a:lnTo>
                <a:lnTo>
                  <a:pt x="10133" y="1"/>
                </a:lnTo>
                <a:lnTo>
                  <a:pt x="7015" y="1"/>
                </a:lnTo>
                <a:lnTo>
                  <a:pt x="7015" y="1"/>
                </a:lnTo>
                <a:lnTo>
                  <a:pt x="6869" y="25"/>
                </a:lnTo>
                <a:lnTo>
                  <a:pt x="6723" y="49"/>
                </a:lnTo>
                <a:lnTo>
                  <a:pt x="6455" y="122"/>
                </a:lnTo>
                <a:lnTo>
                  <a:pt x="6187" y="268"/>
                </a:lnTo>
                <a:lnTo>
                  <a:pt x="5992" y="439"/>
                </a:lnTo>
                <a:lnTo>
                  <a:pt x="5797" y="658"/>
                </a:lnTo>
                <a:lnTo>
                  <a:pt x="5676" y="902"/>
                </a:lnTo>
                <a:lnTo>
                  <a:pt x="5578" y="1170"/>
                </a:lnTo>
                <a:lnTo>
                  <a:pt x="5554" y="1316"/>
                </a:lnTo>
                <a:lnTo>
                  <a:pt x="5554" y="1462"/>
                </a:lnTo>
                <a:lnTo>
                  <a:pt x="5554" y="1876"/>
                </a:lnTo>
                <a:lnTo>
                  <a:pt x="488" y="1876"/>
                </a:lnTo>
                <a:lnTo>
                  <a:pt x="488" y="1876"/>
                </a:lnTo>
                <a:lnTo>
                  <a:pt x="391" y="1876"/>
                </a:lnTo>
                <a:lnTo>
                  <a:pt x="293" y="1900"/>
                </a:lnTo>
                <a:lnTo>
                  <a:pt x="220" y="1949"/>
                </a:lnTo>
                <a:lnTo>
                  <a:pt x="147" y="2022"/>
                </a:lnTo>
                <a:lnTo>
                  <a:pt x="74" y="2071"/>
                </a:lnTo>
                <a:lnTo>
                  <a:pt x="50" y="2168"/>
                </a:lnTo>
                <a:lnTo>
                  <a:pt x="1" y="2266"/>
                </a:lnTo>
                <a:lnTo>
                  <a:pt x="1" y="2363"/>
                </a:lnTo>
                <a:lnTo>
                  <a:pt x="1" y="5773"/>
                </a:lnTo>
                <a:lnTo>
                  <a:pt x="1" y="5773"/>
                </a:lnTo>
                <a:lnTo>
                  <a:pt x="25" y="5967"/>
                </a:lnTo>
                <a:lnTo>
                  <a:pt x="74" y="6138"/>
                </a:lnTo>
                <a:lnTo>
                  <a:pt x="171" y="6308"/>
                </a:lnTo>
                <a:lnTo>
                  <a:pt x="293" y="6455"/>
                </a:lnTo>
                <a:lnTo>
                  <a:pt x="439" y="6576"/>
                </a:lnTo>
                <a:lnTo>
                  <a:pt x="585" y="6674"/>
                </a:lnTo>
                <a:lnTo>
                  <a:pt x="780" y="6722"/>
                </a:lnTo>
                <a:lnTo>
                  <a:pt x="975" y="6747"/>
                </a:lnTo>
                <a:lnTo>
                  <a:pt x="7721" y="6747"/>
                </a:lnTo>
                <a:lnTo>
                  <a:pt x="7721" y="6138"/>
                </a:lnTo>
                <a:lnTo>
                  <a:pt x="7721" y="6138"/>
                </a:lnTo>
                <a:lnTo>
                  <a:pt x="7746" y="6041"/>
                </a:lnTo>
                <a:lnTo>
                  <a:pt x="7770" y="5967"/>
                </a:lnTo>
                <a:lnTo>
                  <a:pt x="7819" y="5870"/>
                </a:lnTo>
                <a:lnTo>
                  <a:pt x="7868" y="5797"/>
                </a:lnTo>
                <a:lnTo>
                  <a:pt x="7941" y="5748"/>
                </a:lnTo>
                <a:lnTo>
                  <a:pt x="8038" y="5700"/>
                </a:lnTo>
                <a:lnTo>
                  <a:pt x="8111" y="5675"/>
                </a:lnTo>
                <a:lnTo>
                  <a:pt x="8209" y="5651"/>
                </a:lnTo>
                <a:lnTo>
                  <a:pt x="8939" y="5651"/>
                </a:lnTo>
                <a:lnTo>
                  <a:pt x="8939" y="5651"/>
                </a:lnTo>
                <a:lnTo>
                  <a:pt x="9037" y="5675"/>
                </a:lnTo>
                <a:lnTo>
                  <a:pt x="9110" y="5700"/>
                </a:lnTo>
                <a:lnTo>
                  <a:pt x="9207" y="5748"/>
                </a:lnTo>
                <a:lnTo>
                  <a:pt x="9280" y="5797"/>
                </a:lnTo>
                <a:lnTo>
                  <a:pt x="9329" y="5870"/>
                </a:lnTo>
                <a:lnTo>
                  <a:pt x="9378" y="5967"/>
                </a:lnTo>
                <a:lnTo>
                  <a:pt x="9402" y="6041"/>
                </a:lnTo>
                <a:lnTo>
                  <a:pt x="9426" y="6138"/>
                </a:lnTo>
                <a:lnTo>
                  <a:pt x="9426" y="6747"/>
                </a:lnTo>
                <a:lnTo>
                  <a:pt x="16173" y="6747"/>
                </a:lnTo>
                <a:lnTo>
                  <a:pt x="16173" y="6747"/>
                </a:lnTo>
                <a:lnTo>
                  <a:pt x="16367" y="6722"/>
                </a:lnTo>
                <a:lnTo>
                  <a:pt x="16562" y="6674"/>
                </a:lnTo>
                <a:lnTo>
                  <a:pt x="16708" y="6576"/>
                </a:lnTo>
                <a:lnTo>
                  <a:pt x="16855" y="6455"/>
                </a:lnTo>
                <a:lnTo>
                  <a:pt x="16976" y="6308"/>
                </a:lnTo>
                <a:lnTo>
                  <a:pt x="17074" y="6138"/>
                </a:lnTo>
                <a:lnTo>
                  <a:pt x="17122" y="5967"/>
                </a:lnTo>
                <a:lnTo>
                  <a:pt x="17147" y="5773"/>
                </a:lnTo>
                <a:lnTo>
                  <a:pt x="17147" y="2363"/>
                </a:lnTo>
                <a:lnTo>
                  <a:pt x="17147" y="2363"/>
                </a:lnTo>
                <a:lnTo>
                  <a:pt x="17147" y="2266"/>
                </a:lnTo>
                <a:lnTo>
                  <a:pt x="17098" y="2168"/>
                </a:lnTo>
                <a:lnTo>
                  <a:pt x="17074" y="2071"/>
                </a:lnTo>
                <a:lnTo>
                  <a:pt x="17001" y="2022"/>
                </a:lnTo>
                <a:lnTo>
                  <a:pt x="16928" y="1949"/>
                </a:lnTo>
                <a:lnTo>
                  <a:pt x="16855" y="1900"/>
                </a:lnTo>
                <a:lnTo>
                  <a:pt x="16757" y="1876"/>
                </a:lnTo>
                <a:lnTo>
                  <a:pt x="16660" y="1876"/>
                </a:lnTo>
                <a:lnTo>
                  <a:pt x="16660" y="1876"/>
                </a:lnTo>
                <a:close/>
                <a:moveTo>
                  <a:pt x="10620" y="1876"/>
                </a:moveTo>
                <a:lnTo>
                  <a:pt x="6528" y="1876"/>
                </a:lnTo>
                <a:lnTo>
                  <a:pt x="6528" y="1462"/>
                </a:lnTo>
                <a:lnTo>
                  <a:pt x="6528" y="1462"/>
                </a:lnTo>
                <a:lnTo>
                  <a:pt x="6528" y="1364"/>
                </a:lnTo>
                <a:lnTo>
                  <a:pt x="6577" y="1291"/>
                </a:lnTo>
                <a:lnTo>
                  <a:pt x="6601" y="1194"/>
                </a:lnTo>
                <a:lnTo>
                  <a:pt x="6674" y="1121"/>
                </a:lnTo>
                <a:lnTo>
                  <a:pt x="6747" y="1072"/>
                </a:lnTo>
                <a:lnTo>
                  <a:pt x="6820" y="1023"/>
                </a:lnTo>
                <a:lnTo>
                  <a:pt x="6918" y="999"/>
                </a:lnTo>
                <a:lnTo>
                  <a:pt x="7015" y="975"/>
                </a:lnTo>
                <a:lnTo>
                  <a:pt x="10133" y="975"/>
                </a:lnTo>
                <a:lnTo>
                  <a:pt x="10133" y="975"/>
                </a:lnTo>
                <a:lnTo>
                  <a:pt x="10230" y="999"/>
                </a:lnTo>
                <a:lnTo>
                  <a:pt x="10327" y="1023"/>
                </a:lnTo>
                <a:lnTo>
                  <a:pt x="10400" y="1072"/>
                </a:lnTo>
                <a:lnTo>
                  <a:pt x="10474" y="1121"/>
                </a:lnTo>
                <a:lnTo>
                  <a:pt x="10547" y="1194"/>
                </a:lnTo>
                <a:lnTo>
                  <a:pt x="10571" y="1291"/>
                </a:lnTo>
                <a:lnTo>
                  <a:pt x="10620" y="1364"/>
                </a:lnTo>
                <a:lnTo>
                  <a:pt x="10620" y="1462"/>
                </a:lnTo>
                <a:lnTo>
                  <a:pt x="10620" y="1876"/>
                </a:lnTo>
                <a:close/>
              </a:path>
            </a:pathLst>
          </a:custGeom>
          <a:ln xmlns:a="http://schemas.openxmlformats.org/drawingml/2006/main" w="19050">
            <a:solidFill>
              <a:schemeClr val="bg1"/>
            </a:solidFill>
            <a:headEnd type="none" w="sm" len="sm"/>
            <a:tailEnd type="none" w="sm" len="sm"/>
          </a:ln>
        </cdr:spPr>
        <cdr:style>
          <a:lnRef xmlns:a="http://schemas.openxmlformats.org/drawingml/2006/main" idx="2">
            <a:schemeClr val="accent6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6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cdr:txBody>
      </cdr:sp>
      <cdr:sp macro="" textlink="">
        <cdr:nvSpPr>
          <cdr:cNvPr id="31" name="Google Shape;843;p46"/>
          <cdr:cNvSpPr/>
        </cdr:nvSpPr>
        <cdr:spPr>
          <a:xfrm xmlns:a="http://schemas.openxmlformats.org/drawingml/2006/main">
            <a:off x="3497811" y="4443026"/>
            <a:ext cx="50744" cy="28287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706" h="951" fill="none" extrusionOk="0">
                <a:moveTo>
                  <a:pt x="1705" y="1"/>
                </a:moveTo>
                <a:lnTo>
                  <a:pt x="1705" y="463"/>
                </a:lnTo>
                <a:lnTo>
                  <a:pt x="1705" y="463"/>
                </a:lnTo>
                <a:lnTo>
                  <a:pt x="1681" y="561"/>
                </a:lnTo>
                <a:lnTo>
                  <a:pt x="1657" y="658"/>
                </a:lnTo>
                <a:lnTo>
                  <a:pt x="1608" y="756"/>
                </a:lnTo>
                <a:lnTo>
                  <a:pt x="1559" y="804"/>
                </a:lnTo>
                <a:lnTo>
                  <a:pt x="1486" y="877"/>
                </a:lnTo>
                <a:lnTo>
                  <a:pt x="1389" y="926"/>
                </a:lnTo>
                <a:lnTo>
                  <a:pt x="1316" y="951"/>
                </a:lnTo>
                <a:lnTo>
                  <a:pt x="1218" y="951"/>
                </a:lnTo>
                <a:lnTo>
                  <a:pt x="488" y="951"/>
                </a:lnTo>
                <a:lnTo>
                  <a:pt x="488" y="951"/>
                </a:lnTo>
                <a:lnTo>
                  <a:pt x="390" y="951"/>
                </a:lnTo>
                <a:lnTo>
                  <a:pt x="317" y="926"/>
                </a:lnTo>
                <a:lnTo>
                  <a:pt x="220" y="877"/>
                </a:lnTo>
                <a:lnTo>
                  <a:pt x="147" y="804"/>
                </a:lnTo>
                <a:lnTo>
                  <a:pt x="98" y="756"/>
                </a:lnTo>
                <a:lnTo>
                  <a:pt x="49" y="658"/>
                </a:lnTo>
                <a:lnTo>
                  <a:pt x="25" y="561"/>
                </a:lnTo>
                <a:lnTo>
                  <a:pt x="0" y="463"/>
                </a:lnTo>
                <a:lnTo>
                  <a:pt x="0" y="1"/>
                </a:lnTo>
              </a:path>
            </a:pathLst>
          </a:custGeom>
          <a:ln xmlns:a="http://schemas.openxmlformats.org/drawingml/2006/main" w="19050">
            <a:solidFill>
              <a:schemeClr val="bg1"/>
            </a:solidFill>
            <a:headEnd type="none" w="sm" len="sm"/>
            <a:tailEnd type="none" w="sm" len="sm"/>
          </a:ln>
        </cdr:spPr>
        <cdr:style>
          <a:lnRef xmlns:a="http://schemas.openxmlformats.org/drawingml/2006/main" idx="2">
            <a:schemeClr val="accent6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6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cdr:txBody>
      </cdr:sp>
      <cdr:sp macro="" textlink="">
        <cdr:nvSpPr>
          <cdr:cNvPr id="32" name="Google Shape;844;p46"/>
          <cdr:cNvSpPr/>
        </cdr:nvSpPr>
        <cdr:spPr>
          <a:xfrm xmlns:a="http://schemas.openxmlformats.org/drawingml/2006/main">
            <a:off x="3268157" y="4431428"/>
            <a:ext cx="510024" cy="223885"/>
          </a:xfrm>
          <a:custGeom xmlns:a="http://schemas.openxmlformats.org/drawingml/2006/main">
            <a:avLst/>
            <a:gdLst/>
            <a:ahLst/>
            <a:cxnLst/>
            <a:rect l="l" t="t" r="r" b="b"/>
            <a:pathLst>
              <a:path w="17147" h="7527" fill="none" extrusionOk="0">
                <a:moveTo>
                  <a:pt x="1" y="1"/>
                </a:moveTo>
                <a:lnTo>
                  <a:pt x="1" y="7040"/>
                </a:lnTo>
                <a:lnTo>
                  <a:pt x="1" y="7040"/>
                </a:lnTo>
                <a:lnTo>
                  <a:pt x="1" y="7137"/>
                </a:lnTo>
                <a:lnTo>
                  <a:pt x="50" y="7210"/>
                </a:lnTo>
                <a:lnTo>
                  <a:pt x="74" y="7307"/>
                </a:lnTo>
                <a:lnTo>
                  <a:pt x="147" y="7381"/>
                </a:lnTo>
                <a:lnTo>
                  <a:pt x="220" y="7429"/>
                </a:lnTo>
                <a:lnTo>
                  <a:pt x="293" y="7478"/>
                </a:lnTo>
                <a:lnTo>
                  <a:pt x="391" y="7502"/>
                </a:lnTo>
                <a:lnTo>
                  <a:pt x="488" y="7527"/>
                </a:lnTo>
                <a:lnTo>
                  <a:pt x="16660" y="7527"/>
                </a:lnTo>
                <a:lnTo>
                  <a:pt x="16660" y="7527"/>
                </a:lnTo>
                <a:lnTo>
                  <a:pt x="16757" y="7502"/>
                </a:lnTo>
                <a:lnTo>
                  <a:pt x="16855" y="7478"/>
                </a:lnTo>
                <a:lnTo>
                  <a:pt x="16928" y="7429"/>
                </a:lnTo>
                <a:lnTo>
                  <a:pt x="17001" y="7381"/>
                </a:lnTo>
                <a:lnTo>
                  <a:pt x="17074" y="7307"/>
                </a:lnTo>
                <a:lnTo>
                  <a:pt x="17098" y="7210"/>
                </a:lnTo>
                <a:lnTo>
                  <a:pt x="17147" y="7137"/>
                </a:lnTo>
                <a:lnTo>
                  <a:pt x="17147" y="7040"/>
                </a:lnTo>
                <a:lnTo>
                  <a:pt x="17147" y="1"/>
                </a:lnTo>
              </a:path>
            </a:pathLst>
          </a:custGeom>
          <a:ln xmlns:a="http://schemas.openxmlformats.org/drawingml/2006/main" w="19050">
            <a:solidFill>
              <a:schemeClr val="bg1"/>
            </a:solidFill>
            <a:headEnd type="none" w="sm" len="sm"/>
            <a:tailEnd type="none" w="sm" len="sm"/>
          </a:ln>
        </cdr:spPr>
        <cdr:style>
          <a:lnRef xmlns:a="http://schemas.openxmlformats.org/drawingml/2006/main" idx="2">
            <a:schemeClr val="accent6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6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 xmlns:a="http://schemas.openxmlformats.org/drawingml/2006/main"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cdr:txBody>
      </cdr:sp>
    </cdr:grpSp>
  </cdr:relSizeAnchor>
  <cdr:relSizeAnchor xmlns:cdr="http://schemas.openxmlformats.org/drawingml/2006/chartDrawing">
    <cdr:from>
      <cdr:x>0.27335</cdr:x>
      <cdr:y>0.36604</cdr:y>
    </cdr:from>
    <cdr:to>
      <cdr:x>0.30575</cdr:x>
      <cdr:y>0.42006</cdr:y>
    </cdr:to>
    <cdr:sp macro="" textlink="">
      <cdr:nvSpPr>
        <cdr:cNvPr id="33" name="Google Shape;677;p46"/>
        <cdr:cNvSpPr/>
      </cdr:nvSpPr>
      <cdr:spPr>
        <a:xfrm xmlns:a="http://schemas.openxmlformats.org/drawingml/2006/main">
          <a:off x="2376264" y="2198279"/>
          <a:ext cx="281658" cy="324418"/>
        </a:xfrm>
        <a:custGeom xmlns:a="http://schemas.openxmlformats.org/drawingml/2006/main">
          <a:avLst/>
          <a:gdLst/>
          <a:ahLst/>
          <a:cxnLst/>
          <a:rect l="l" t="t" r="r" b="b"/>
          <a:pathLst>
            <a:path w="13883" h="15978" fill="none" extrusionOk="0">
              <a:moveTo>
                <a:pt x="3240" y="3240"/>
              </a:moveTo>
              <a:lnTo>
                <a:pt x="3240" y="12616"/>
              </a:lnTo>
              <a:lnTo>
                <a:pt x="3240" y="12616"/>
              </a:lnTo>
              <a:lnTo>
                <a:pt x="2899" y="12592"/>
              </a:lnTo>
              <a:lnTo>
                <a:pt x="2558" y="12592"/>
              </a:lnTo>
              <a:lnTo>
                <a:pt x="2193" y="12641"/>
              </a:lnTo>
              <a:lnTo>
                <a:pt x="1827" y="12738"/>
              </a:lnTo>
              <a:lnTo>
                <a:pt x="1827" y="12738"/>
              </a:lnTo>
              <a:lnTo>
                <a:pt x="1608" y="12811"/>
              </a:lnTo>
              <a:lnTo>
                <a:pt x="1389" y="12909"/>
              </a:lnTo>
              <a:lnTo>
                <a:pt x="1194" y="13030"/>
              </a:lnTo>
              <a:lnTo>
                <a:pt x="999" y="13128"/>
              </a:lnTo>
              <a:lnTo>
                <a:pt x="804" y="13274"/>
              </a:lnTo>
              <a:lnTo>
                <a:pt x="658" y="13396"/>
              </a:lnTo>
              <a:lnTo>
                <a:pt x="512" y="13542"/>
              </a:lnTo>
              <a:lnTo>
                <a:pt x="390" y="13688"/>
              </a:lnTo>
              <a:lnTo>
                <a:pt x="269" y="13858"/>
              </a:lnTo>
              <a:lnTo>
                <a:pt x="171" y="14005"/>
              </a:lnTo>
              <a:lnTo>
                <a:pt x="98" y="14175"/>
              </a:lnTo>
              <a:lnTo>
                <a:pt x="49" y="14346"/>
              </a:lnTo>
              <a:lnTo>
                <a:pt x="25" y="14492"/>
              </a:lnTo>
              <a:lnTo>
                <a:pt x="1" y="14662"/>
              </a:lnTo>
              <a:lnTo>
                <a:pt x="25" y="14833"/>
              </a:lnTo>
              <a:lnTo>
                <a:pt x="49" y="14979"/>
              </a:lnTo>
              <a:lnTo>
                <a:pt x="49" y="14979"/>
              </a:lnTo>
              <a:lnTo>
                <a:pt x="122" y="15149"/>
              </a:lnTo>
              <a:lnTo>
                <a:pt x="196" y="15295"/>
              </a:lnTo>
              <a:lnTo>
                <a:pt x="293" y="15417"/>
              </a:lnTo>
              <a:lnTo>
                <a:pt x="415" y="15539"/>
              </a:lnTo>
              <a:lnTo>
                <a:pt x="561" y="15636"/>
              </a:lnTo>
              <a:lnTo>
                <a:pt x="707" y="15734"/>
              </a:lnTo>
              <a:lnTo>
                <a:pt x="877" y="15807"/>
              </a:lnTo>
              <a:lnTo>
                <a:pt x="1072" y="15880"/>
              </a:lnTo>
              <a:lnTo>
                <a:pt x="1243" y="15929"/>
              </a:lnTo>
              <a:lnTo>
                <a:pt x="1462" y="15953"/>
              </a:lnTo>
              <a:lnTo>
                <a:pt x="1657" y="15977"/>
              </a:lnTo>
              <a:lnTo>
                <a:pt x="1876" y="15977"/>
              </a:lnTo>
              <a:lnTo>
                <a:pt x="2095" y="15953"/>
              </a:lnTo>
              <a:lnTo>
                <a:pt x="2339" y="15929"/>
              </a:lnTo>
              <a:lnTo>
                <a:pt x="2558" y="15880"/>
              </a:lnTo>
              <a:lnTo>
                <a:pt x="2801" y="15831"/>
              </a:lnTo>
              <a:lnTo>
                <a:pt x="2801" y="15831"/>
              </a:lnTo>
              <a:lnTo>
                <a:pt x="3216" y="15661"/>
              </a:lnTo>
              <a:lnTo>
                <a:pt x="3581" y="15466"/>
              </a:lnTo>
              <a:lnTo>
                <a:pt x="3897" y="15247"/>
              </a:lnTo>
              <a:lnTo>
                <a:pt x="4165" y="14979"/>
              </a:lnTo>
              <a:lnTo>
                <a:pt x="4360" y="14711"/>
              </a:lnTo>
              <a:lnTo>
                <a:pt x="4458" y="14565"/>
              </a:lnTo>
              <a:lnTo>
                <a:pt x="4531" y="14419"/>
              </a:lnTo>
              <a:lnTo>
                <a:pt x="4579" y="14272"/>
              </a:lnTo>
              <a:lnTo>
                <a:pt x="4604" y="14126"/>
              </a:lnTo>
              <a:lnTo>
                <a:pt x="4628" y="13980"/>
              </a:lnTo>
              <a:lnTo>
                <a:pt x="4628" y="13834"/>
              </a:lnTo>
              <a:lnTo>
                <a:pt x="4628" y="6187"/>
              </a:lnTo>
              <a:lnTo>
                <a:pt x="12470" y="3727"/>
              </a:lnTo>
              <a:lnTo>
                <a:pt x="12470" y="10108"/>
              </a:lnTo>
              <a:lnTo>
                <a:pt x="12470" y="10108"/>
              </a:lnTo>
              <a:lnTo>
                <a:pt x="12154" y="10083"/>
              </a:lnTo>
              <a:lnTo>
                <a:pt x="11813" y="10083"/>
              </a:lnTo>
              <a:lnTo>
                <a:pt x="11447" y="10132"/>
              </a:lnTo>
              <a:lnTo>
                <a:pt x="11082" y="10230"/>
              </a:lnTo>
              <a:lnTo>
                <a:pt x="11082" y="10230"/>
              </a:lnTo>
              <a:lnTo>
                <a:pt x="10863" y="10303"/>
              </a:lnTo>
              <a:lnTo>
                <a:pt x="10644" y="10400"/>
              </a:lnTo>
              <a:lnTo>
                <a:pt x="10425" y="10522"/>
              </a:lnTo>
              <a:lnTo>
                <a:pt x="10254" y="10619"/>
              </a:lnTo>
              <a:lnTo>
                <a:pt x="10059" y="10765"/>
              </a:lnTo>
              <a:lnTo>
                <a:pt x="9913" y="10887"/>
              </a:lnTo>
              <a:lnTo>
                <a:pt x="9767" y="11033"/>
              </a:lnTo>
              <a:lnTo>
                <a:pt x="9621" y="11179"/>
              </a:lnTo>
              <a:lnTo>
                <a:pt x="9523" y="11350"/>
              </a:lnTo>
              <a:lnTo>
                <a:pt x="9426" y="11496"/>
              </a:lnTo>
              <a:lnTo>
                <a:pt x="9353" y="11666"/>
              </a:lnTo>
              <a:lnTo>
                <a:pt x="9304" y="11837"/>
              </a:lnTo>
              <a:lnTo>
                <a:pt x="9280" y="11983"/>
              </a:lnTo>
              <a:lnTo>
                <a:pt x="9256" y="12154"/>
              </a:lnTo>
              <a:lnTo>
                <a:pt x="9280" y="12324"/>
              </a:lnTo>
              <a:lnTo>
                <a:pt x="9304" y="12470"/>
              </a:lnTo>
              <a:lnTo>
                <a:pt x="9304" y="12470"/>
              </a:lnTo>
              <a:lnTo>
                <a:pt x="9377" y="12641"/>
              </a:lnTo>
              <a:lnTo>
                <a:pt x="9450" y="12787"/>
              </a:lnTo>
              <a:lnTo>
                <a:pt x="9548" y="12909"/>
              </a:lnTo>
              <a:lnTo>
                <a:pt x="9670" y="13030"/>
              </a:lnTo>
              <a:lnTo>
                <a:pt x="9816" y="13128"/>
              </a:lnTo>
              <a:lnTo>
                <a:pt x="9962" y="13225"/>
              </a:lnTo>
              <a:lnTo>
                <a:pt x="10132" y="13298"/>
              </a:lnTo>
              <a:lnTo>
                <a:pt x="10303" y="13371"/>
              </a:lnTo>
              <a:lnTo>
                <a:pt x="10498" y="13420"/>
              </a:lnTo>
              <a:lnTo>
                <a:pt x="10717" y="13444"/>
              </a:lnTo>
              <a:lnTo>
                <a:pt x="10912" y="13469"/>
              </a:lnTo>
              <a:lnTo>
                <a:pt x="11131" y="13469"/>
              </a:lnTo>
              <a:lnTo>
                <a:pt x="11350" y="13444"/>
              </a:lnTo>
              <a:lnTo>
                <a:pt x="11594" y="13420"/>
              </a:lnTo>
              <a:lnTo>
                <a:pt x="11813" y="13371"/>
              </a:lnTo>
              <a:lnTo>
                <a:pt x="12056" y="13323"/>
              </a:lnTo>
              <a:lnTo>
                <a:pt x="12056" y="13323"/>
              </a:lnTo>
              <a:lnTo>
                <a:pt x="12422" y="13176"/>
              </a:lnTo>
              <a:lnTo>
                <a:pt x="12763" y="13006"/>
              </a:lnTo>
              <a:lnTo>
                <a:pt x="13055" y="12787"/>
              </a:lnTo>
              <a:lnTo>
                <a:pt x="13323" y="12568"/>
              </a:lnTo>
              <a:lnTo>
                <a:pt x="13542" y="12324"/>
              </a:lnTo>
              <a:lnTo>
                <a:pt x="13713" y="12056"/>
              </a:lnTo>
              <a:lnTo>
                <a:pt x="13810" y="11788"/>
              </a:lnTo>
              <a:lnTo>
                <a:pt x="13859" y="11642"/>
              </a:lnTo>
              <a:lnTo>
                <a:pt x="13883" y="11520"/>
              </a:lnTo>
              <a:lnTo>
                <a:pt x="13883" y="0"/>
              </a:lnTo>
              <a:lnTo>
                <a:pt x="3240" y="3240"/>
              </a:lnTo>
              <a:close/>
            </a:path>
          </a:pathLst>
        </a:custGeom>
        <a:ln xmlns:a="http://schemas.openxmlformats.org/drawingml/2006/main" w="19050">
          <a:solidFill>
            <a:schemeClr val="bg1"/>
          </a:solidFill>
          <a:headEnd type="none" w="sm" len="sm"/>
          <a:tailEnd type="none" w="sm" len="sm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spcFirstLastPara="1" wrap="square" lIns="91425" tIns="91425" rIns="91425" bIns="91425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lvl="0" indent="0" algn="l" rtl="0">
            <a:spcBef>
              <a:spcPts val="0"/>
            </a:spcBef>
            <a:spcAft>
              <a:spcPts val="0"/>
            </a:spcAft>
            <a:buNone/>
          </a:pPr>
          <a:endParaRPr/>
        </a:p>
      </cdr:txBody>
    </cdr:sp>
  </cdr:relSizeAnchor>
  <cdr:relSizeAnchor xmlns:cdr="http://schemas.openxmlformats.org/drawingml/2006/chartDrawing">
    <cdr:from>
      <cdr:x>0.2994</cdr:x>
      <cdr:y>0.6903</cdr:y>
    </cdr:from>
    <cdr:to>
      <cdr:x>0.40365</cdr:x>
      <cdr:y>0.83341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biLevel thresh="25000"/>
          <a:extLst>
            <a:ext uri="{BEBA8EAE-BF5A-486C-A8C5-ECC9F3942E4B}">
              <a14:imgProps xmlns:a14="http://schemas.microsoft.com/office/drawing/2010/main">
                <a14:imgLayer r:embed="rId3">
                  <a14:imgEffect>
                    <a14:colorTemperature colorTemp="7200"/>
                  </a14:imgEffect>
                  <a14:imgEffect>
                    <a14:saturation sat="200000"/>
                  </a14:imgEffect>
                </a14:imgLayer>
              </a14:imgProps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602703" y="4145592"/>
          <a:ext cx="906261" cy="85944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0.41417</cdr:x>
      <cdr:y>0.44101</cdr:y>
    </cdr:from>
    <cdr:to>
      <cdr:x>0.61296</cdr:x>
      <cdr:y>0.64124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00400" y="2648520"/>
          <a:ext cx="1728192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0.67164</cdr:x>
      <cdr:y>0.07143</cdr:y>
    </cdr:from>
    <cdr:to>
      <cdr:x>0.92035</cdr:x>
      <cdr:y>0.13298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214678" y="357197"/>
          <a:ext cx="1190436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0.70455</cdr:x>
      <cdr:y>0.04695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0"/>
          <a:ext cx="4429156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endParaRPr lang="ru-RU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0.76786</cdr:x>
      <cdr:y>0</cdr:y>
    </cdr:from>
    <cdr:to>
      <cdr:x>1</cdr:x>
      <cdr:y>0.075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14678" y="0"/>
          <a:ext cx="92869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0.83761</cdr:x>
      <cdr:y>0.4</cdr:y>
    </cdr:from>
    <cdr:to>
      <cdr:x>0.96582</cdr:x>
      <cdr:y>0.50952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00924" y="857256"/>
          <a:ext cx="1071611" cy="234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0.2906</cdr:x>
      <cdr:y>0.23333</cdr:y>
    </cdr:from>
    <cdr:to>
      <cdr:x>0.37607</cdr:x>
      <cdr:y>0.4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428892" y="500066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0.42774</cdr:x>
      <cdr:y>0.16782</cdr:y>
    </cdr:from>
    <cdr:to>
      <cdr:x>0.62008</cdr:x>
      <cdr:y>0.36782</cdr:y>
    </cdr:to>
    <cdr:sp macro="" textlink="">
      <cdr:nvSpPr>
        <cdr:cNvPr id="10" name="Выгнутая вверх стрелка 9"/>
        <cdr:cNvSpPr/>
      </cdr:nvSpPr>
      <cdr:spPr>
        <a:xfrm xmlns:a="http://schemas.openxmlformats.org/drawingml/2006/main" rot="658895">
          <a:off x="3911258" y="479546"/>
          <a:ext cx="1758780" cy="571504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accent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7E1D6A-9E84-4D54-B4A7-83DA87A646A8}" type="datetimeFigureOut">
              <a:rPr lang="ru-RU"/>
              <a:pPr>
                <a:defRPr/>
              </a:pPr>
              <a:t>24.04.2024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B452D8-EC99-4B83-943C-1132BBCBFA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951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3E70F8-80CF-4543-AA5F-50F203BBA2DD}" type="slidenum">
              <a:rPr lang="ru-RU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27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452D8-EC99-4B83-943C-1132BBCBFAEC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3683633"/>
            <a:ext cx="67365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1"/>
            <a:ext cx="7218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3377551"/>
            <a:ext cx="7218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377551"/>
            <a:ext cx="7218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3377551"/>
            <a:ext cx="52167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17855F6-B93B-4438-8764-0E8EB2F23FC5}" type="datetimeFigureOut">
              <a:rPr lang="ru-RU" smtClean="0"/>
              <a:pPr>
                <a:defRPr/>
              </a:pPr>
              <a:t>24.04.2024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06AA4-452A-4BAF-B6E7-50A8706B508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95D410-0731-4CFA-96E6-AFB748DB94F2}" type="datetimeFigureOut">
              <a:rPr lang="ru-RU" smtClean="0"/>
              <a:pPr>
                <a:defRPr/>
              </a:pPr>
              <a:t>24.04.2024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4FD0A-5968-45D3-AA31-566C7F5B91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9C2ECB-802B-42BE-8519-A01C6BD85900}" type="datetimeFigureOut">
              <a:rPr lang="ru-RU" smtClean="0"/>
              <a:pPr>
                <a:defRPr/>
              </a:pPr>
              <a:t>24.04.2024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7805E-2D0C-4C78-9BEF-82E44FDEF1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fld id="{B2F76BEF-B777-4E53-BAB9-D4335680CC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9F7273-F13B-4835-B6C1-F8D395C5C917}" type="datetimeFigureOut">
              <a:rPr lang="ru-RU" smtClean="0"/>
              <a:pPr>
                <a:defRPr/>
              </a:pPr>
              <a:t>24.04.2024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44E78-BFDC-485F-9D86-AEC01E926C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3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5323800"/>
            <a:ext cx="3047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5323800"/>
            <a:ext cx="3047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5323800"/>
            <a:ext cx="3047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575225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2132900"/>
            <a:ext cx="17103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17103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2132900"/>
            <a:ext cx="17103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>
              <a:defRPr/>
            </a:pPr>
            <a:fld id="{B2F76BEF-B777-4E53-BAB9-D4335680CC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831451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Google Shape;34;p5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B2F76BEF-B777-4E53-BAB9-D4335680CC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B2F76BEF-B777-4E53-BAB9-D4335680CC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B2F76BEF-B777-4E53-BAB9-D4335680CC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893700" y="6199951"/>
            <a:ext cx="6462600" cy="4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B2F76BEF-B777-4E53-BAB9-D4335680CC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6755100"/>
            <a:ext cx="893700" cy="10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6755100"/>
            <a:ext cx="893700" cy="10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6755100"/>
            <a:ext cx="893700" cy="10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6755100"/>
            <a:ext cx="6462600" cy="10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B2F76BEF-B777-4E53-BAB9-D4335680CC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7C783F-D2E0-40E0-A1D4-1E654CD9DF22}" type="datetimeFigureOut">
              <a:rPr lang="ru-RU" smtClean="0"/>
              <a:pPr>
                <a:defRPr/>
              </a:pPr>
              <a:t>24.04.2024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9C93F-0D76-42D4-9259-557F901371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477851"/>
            <a:ext cx="6462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1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262577"/>
            <a:ext cx="5487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defRPr/>
            </a:pPr>
            <a:fld id="{B2F76BEF-B777-4E53-BAB9-D4335680CC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3" r:id="rId6"/>
    <p:sldLayoutId id="2147484504" r:id="rId7"/>
    <p:sldLayoutId id="2147484505" r:id="rId8"/>
    <p:sldLayoutId id="2147484507" r:id="rId9"/>
    <p:sldLayoutId id="2147484509" r:id="rId10"/>
    <p:sldLayoutId id="2147484510" r:id="rId11"/>
    <p:sldLayoutId id="2147484511" r:id="rId12"/>
    <p:sldLayoutId id="2147484512" r:id="rId13"/>
    <p:sldLayoutId id="2147484513" r:id="rId14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finupr2013@yandex.ru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6"/>
          <p:cNvSpPr txBox="1">
            <a:spLocks/>
          </p:cNvSpPr>
          <p:nvPr/>
        </p:nvSpPr>
        <p:spPr>
          <a:xfrm>
            <a:off x="0" y="500042"/>
            <a:ext cx="9144000" cy="2857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Arial"/>
                <a:cs typeface="Arial" pitchFamily="34" charset="0"/>
                <a:sym typeface="Arial"/>
              </a:rPr>
              <a:t>Бюджет для граждан Шекснинского муниципального района за 2023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3855" y="4000504"/>
            <a:ext cx="9157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 На основании проекта решения Представительного </a:t>
            </a:r>
          </a:p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Собрания Шекснинского муниципального района </a:t>
            </a:r>
          </a:p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«Об утверждении отчета об исполнении бюджета </a:t>
            </a:r>
          </a:p>
          <a:p>
            <a:pPr algn="ctr"/>
            <a:r>
              <a:rPr lang="ru-RU" sz="2000" dirty="0" smtClean="0">
                <a:solidFill>
                  <a:schemeClr val="bg2"/>
                </a:solidFill>
              </a:rPr>
              <a:t>Шекснинского муниципального района за 2023 год» 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984896"/>
              </p:ext>
            </p:extLst>
          </p:nvPr>
        </p:nvGraphicFramePr>
        <p:xfrm>
          <a:off x="-142908" y="142852"/>
          <a:ext cx="657229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611560" y="0"/>
            <a:ext cx="7920880" cy="64291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/>
            <a:r>
              <a:rPr lang="ru-RU" sz="2400" b="1" kern="0" dirty="0" smtClean="0">
                <a:solidFill>
                  <a:schemeClr val="bg2"/>
                </a:solidFill>
                <a:cs typeface="Times New Roman" pitchFamily="18" charset="0"/>
              </a:rPr>
              <a:t>Финансирование социально-значимых объектов </a:t>
            </a:r>
          </a:p>
          <a:p>
            <a:pPr algn="ctr" fontAlgn="auto"/>
            <a:r>
              <a:rPr lang="ru-RU" sz="2400" b="1" kern="0" dirty="0" smtClean="0">
                <a:solidFill>
                  <a:schemeClr val="bg2"/>
                </a:solidFill>
                <a:cs typeface="Times New Roman" pitchFamily="18" charset="0"/>
              </a:rPr>
              <a:t>в 2023 году, </a:t>
            </a:r>
            <a:r>
              <a:rPr lang="ru-RU" sz="2000" b="1" kern="0" dirty="0" smtClean="0">
                <a:solidFill>
                  <a:schemeClr val="bg2"/>
                </a:solidFill>
                <a:cs typeface="Times New Roman" pitchFamily="18" charset="0"/>
              </a:rPr>
              <a:t>млн.руб.</a:t>
            </a:r>
            <a:endParaRPr lang="ru-RU" sz="2000" b="1" kern="0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142844" y="714356"/>
            <a:ext cx="4040188" cy="11652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/>
            <a:r>
              <a:rPr lang="ru-RU" sz="1600" b="1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Реализация </a:t>
            </a:r>
          </a:p>
          <a:p>
            <a:pPr algn="ctr" fontAlgn="auto"/>
            <a:r>
              <a:rPr lang="ru-RU" sz="1600" b="1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национальных проектов</a:t>
            </a:r>
            <a:endParaRPr lang="ru-RU" sz="1600" b="1" kern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23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723877"/>
              </p:ext>
            </p:extLst>
          </p:nvPr>
        </p:nvGraphicFramePr>
        <p:xfrm>
          <a:off x="3857620" y="857232"/>
          <a:ext cx="665114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Текст 3"/>
          <p:cNvSpPr txBox="1">
            <a:spLocks/>
          </p:cNvSpPr>
          <p:nvPr/>
        </p:nvSpPr>
        <p:spPr>
          <a:xfrm>
            <a:off x="4861049" y="714356"/>
            <a:ext cx="4041775" cy="1346492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/>
            <a:r>
              <a:rPr lang="ru-RU" sz="1600" b="1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Капитальные вложения в объекты социальной сферы и ЖКХ</a:t>
            </a:r>
            <a:endParaRPr lang="ru-RU" sz="1600" b="1" kern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38240" y="2714620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29,9</a:t>
            </a:r>
          </a:p>
          <a:p>
            <a:pPr algn="ctr"/>
            <a:r>
              <a:rPr lang="ru-RU" sz="2400" b="1" dirty="0" smtClean="0"/>
              <a:t>млн.руб.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00760" y="2786059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423,5 </a:t>
            </a:r>
          </a:p>
          <a:p>
            <a:pPr algn="ctr"/>
            <a:r>
              <a:rPr lang="ru-RU" sz="2400" b="1" dirty="0" smtClean="0"/>
              <a:t>млн.руб.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642918"/>
            <a:ext cx="368499" cy="5214974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wordArtVert"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ИНИЦИАТИВНОЕ БЮДЖЕТИРОВАНИЕ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5572140"/>
            <a:ext cx="5786446" cy="11462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5400" cap="flat" cmpd="sng" algn="ctr">
            <a:solidFill>
              <a:srgbClr val="97ABBC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Обустройство детских, спортивных и контейнерных площадок, мест отдыха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Благоустройство территории , ремонт и установка памятников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Приобретение сценических костюмов для сельских ДК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Текущий ремонт зданий домов культуры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5143512"/>
            <a:ext cx="443967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Реализация </a:t>
            </a:r>
            <a:r>
              <a:rPr lang="ru-RU" sz="1600" b="1" dirty="0" smtClean="0">
                <a:latin typeface="+mn-lt"/>
              </a:rPr>
              <a:t>проекта</a:t>
            </a:r>
            <a:r>
              <a:rPr lang="ru-RU" sz="1600" b="1" dirty="0" smtClean="0"/>
              <a:t> «Народный бюджет»</a:t>
            </a:r>
            <a:endParaRPr lang="ru-RU" sz="1600" b="1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0365141"/>
              </p:ext>
            </p:extLst>
          </p:nvPr>
        </p:nvGraphicFramePr>
        <p:xfrm>
          <a:off x="0" y="5429264"/>
          <a:ext cx="5143504" cy="14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0"/>
            <a:ext cx="10644262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1"/>
                </a:solidFill>
                <a:effectLst/>
              </a:rPr>
              <a:t/>
            </a:r>
            <a:br>
              <a:rPr lang="ru-RU" sz="3100" dirty="0" smtClean="0">
                <a:solidFill>
                  <a:schemeClr val="accent1"/>
                </a:solidFill>
                <a:effectLst/>
              </a:rPr>
            </a:br>
            <a:r>
              <a:rPr lang="ru-RU" sz="3100" dirty="0" smtClean="0">
                <a:solidFill>
                  <a:schemeClr val="accent1"/>
                </a:solidFill>
                <a:effectLst/>
              </a:rPr>
              <a:t>   </a:t>
            </a:r>
            <a:r>
              <a:rPr lang="ru-RU" sz="2600" b="1" dirty="0" smtClean="0">
                <a:solidFill>
                  <a:schemeClr val="accent1"/>
                </a:solidFill>
                <a:effectLst/>
              </a:rPr>
              <a:t>Исполнение муниципальных программ района, </a:t>
            </a:r>
            <a:r>
              <a:rPr lang="ru-RU" sz="1600" b="1" dirty="0" smtClean="0">
                <a:solidFill>
                  <a:schemeClr val="accent1"/>
                </a:solidFill>
                <a:effectLst/>
              </a:rPr>
              <a:t>млн.руб.</a:t>
            </a:r>
            <a:r>
              <a:rPr lang="ru-RU" sz="2600" b="1" dirty="0" smtClean="0">
                <a:solidFill>
                  <a:schemeClr val="accent1"/>
                </a:solidFill>
                <a:effectLst/>
              </a:rPr>
              <a:t/>
            </a:r>
            <a:br>
              <a:rPr lang="ru-RU" sz="2600" b="1" dirty="0" smtClean="0">
                <a:solidFill>
                  <a:schemeClr val="accent1"/>
                </a:solidFill>
                <a:effectLst/>
              </a:rPr>
            </a:br>
            <a:r>
              <a:rPr lang="ru-RU" sz="2600" dirty="0" smtClean="0">
                <a:solidFill>
                  <a:schemeClr val="accent1"/>
                </a:solidFill>
                <a:effectLst/>
              </a:rPr>
              <a:t/>
            </a:r>
            <a:br>
              <a:rPr lang="ru-RU" sz="2600" dirty="0" smtClean="0">
                <a:solidFill>
                  <a:schemeClr val="accent1"/>
                </a:solidFill>
                <a:effectLst/>
              </a:rPr>
            </a:br>
            <a:endParaRPr lang="ru-RU" sz="26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9436219"/>
              </p:ext>
            </p:extLst>
          </p:nvPr>
        </p:nvGraphicFramePr>
        <p:xfrm>
          <a:off x="107504" y="857232"/>
          <a:ext cx="400049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4214810" y="857232"/>
            <a:ext cx="4572032" cy="185738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–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документ стратегического планирования, содержащий комплекс планируемых мероприятий, взаимоувязанных  по задачам, срокам осуществления, исполнителям             и ресурсам, обеспечивающих наиболее эффективное достижение целей и решение задач социально-экономического развития района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3857628"/>
            <a:ext cx="2357454" cy="250033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Подпрограмма –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неотъемлемая составная часть муниципальной программы, содержащая основные мероприятия, направленные на достижение целей и решение конкретных задач в рамках муниципальной программы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3929066"/>
            <a:ext cx="2428892" cy="242889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 программы –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планируемый конечный результат решения проблемы социально-экономического развития района посредством реализации муниципальной программы, достижимый за период ее реализации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3929066"/>
            <a:ext cx="2428892" cy="2490806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Целевой показатель  (индикатор) –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количественно выраженная характеристика достижения цели или решения задач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4810" y="2857496"/>
            <a:ext cx="4572032" cy="866780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Общедоступный информационный ресурс                               по муниципальным программам в сети «Интернет»: </a:t>
            </a:r>
          </a:p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sheksnainfo.ru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8670"/>
          </a:xfrm>
        </p:spPr>
        <p:txBody>
          <a:bodyPr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1"/>
                </a:solidFill>
                <a:latin typeface="+mn-lt"/>
              </a:rPr>
              <a:t>Муниципальная программа «Развитие образования  Шекснинского муниципального района»</a:t>
            </a:r>
            <a:endParaRPr lang="ru-RU" sz="2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95536" y="836712"/>
            <a:ext cx="8496944" cy="7858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98488" indent="-598488"/>
            <a:r>
              <a:rPr lang="ru-RU" sz="1400" b="1" dirty="0" smtClean="0">
                <a:solidFill>
                  <a:schemeClr val="tx1"/>
                </a:solidFill>
              </a:rPr>
              <a:t>Цель:  </a:t>
            </a:r>
            <a:r>
              <a:rPr lang="ru-RU" sz="1400" dirty="0" smtClean="0">
                <a:solidFill>
                  <a:schemeClr val="tx1"/>
                </a:solidFill>
              </a:rPr>
              <a:t>обеспечение доступности качественного  образования,  отвечающего современным потребностям социума и каждого  гражданина  требованиям социально-экономического развития региона и района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Google Shape;228;p27"/>
          <p:cNvSpPr txBox="1">
            <a:spLocks/>
          </p:cNvSpPr>
          <p:nvPr/>
        </p:nvSpPr>
        <p:spPr>
          <a:xfrm>
            <a:off x="555018" y="5374356"/>
            <a:ext cx="7517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fontAlgn="auto"/>
            <a:r>
              <a:rPr lang="ru-RU" sz="4000" b="1" kern="0" dirty="0" smtClean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583,0 млн.руб.</a:t>
            </a:r>
            <a:endParaRPr lang="en" sz="4000" b="1" kern="0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" name="Google Shape;229;p27"/>
          <p:cNvSpPr txBox="1">
            <a:spLocks/>
          </p:cNvSpPr>
          <p:nvPr/>
        </p:nvSpPr>
        <p:spPr>
          <a:xfrm>
            <a:off x="598870" y="6070972"/>
            <a:ext cx="7973658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fontAlgn="auto">
              <a:buNone/>
            </a:pPr>
            <a:r>
              <a:rPr lang="ru-RU" sz="2000" i="1" kern="0" dirty="0" smtClean="0"/>
              <a:t>в т.ч. федеральные, областные средства 423,4 </a:t>
            </a:r>
            <a:r>
              <a:rPr lang="ru-RU" sz="2000" i="1" kern="0" dirty="0" err="1" smtClean="0"/>
              <a:t>млн.руб</a:t>
            </a:r>
            <a:r>
              <a:rPr lang="ru-RU" sz="2000" i="1" kern="0" dirty="0" smtClean="0"/>
              <a:t>.</a:t>
            </a:r>
            <a:endParaRPr lang="en-US" sz="2000" i="1" kern="0" dirty="0"/>
          </a:p>
        </p:txBody>
      </p:sp>
      <p:sp>
        <p:nvSpPr>
          <p:cNvPr id="19" name="Google Shape;234;p27"/>
          <p:cNvSpPr/>
          <p:nvPr/>
        </p:nvSpPr>
        <p:spPr>
          <a:xfrm>
            <a:off x="0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16" name="Текст 9"/>
          <p:cNvSpPr txBox="1">
            <a:spLocks/>
          </p:cNvSpPr>
          <p:nvPr/>
        </p:nvSpPr>
        <p:spPr>
          <a:xfrm>
            <a:off x="5343952" y="2121379"/>
            <a:ext cx="3728610" cy="79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  <a:defRPr/>
            </a:pP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Ремонт школ</a:t>
            </a:r>
            <a:r>
              <a:rPr lang="ru-RU" sz="1400" kern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ДДУ</a:t>
            </a:r>
            <a:r>
              <a:rPr lang="ru-RU" sz="1400" kern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приобретение основных средств, капитальный ремонт  МДОУ «Детский сад «Светлячок»</a:t>
            </a:r>
            <a:endParaRPr lang="ru-RU" sz="14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Текст 6"/>
          <p:cNvSpPr txBox="1">
            <a:spLocks/>
          </p:cNvSpPr>
          <p:nvPr/>
        </p:nvSpPr>
        <p:spPr>
          <a:xfrm>
            <a:off x="5364498" y="2890534"/>
            <a:ext cx="3684024" cy="657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</a:pP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Обеспечение выплаты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заработной платы 381 педагогическому работнику</a:t>
            </a:r>
            <a:endParaRPr lang="ru-RU" sz="1400" kern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Текст 6"/>
          <p:cNvSpPr txBox="1">
            <a:spLocks/>
          </p:cNvSpPr>
          <p:nvPr/>
        </p:nvSpPr>
        <p:spPr>
          <a:xfrm>
            <a:off x="5357818" y="3559985"/>
            <a:ext cx="3690702" cy="67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</a:pP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Приобретение 2,1 </a:t>
            </a: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тыс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. экземпляров учебников</a:t>
            </a:r>
            <a:endParaRPr lang="ru-RU" sz="1400" kern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Текст 6"/>
          <p:cNvSpPr txBox="1">
            <a:spLocks/>
          </p:cNvSpPr>
          <p:nvPr/>
        </p:nvSpPr>
        <p:spPr>
          <a:xfrm>
            <a:off x="5356138" y="4219420"/>
            <a:ext cx="3692381" cy="67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</a:pP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Обеспечение льготным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питанием 1591 детей  </a:t>
            </a: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по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63 </a:t>
            </a: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руб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. в </a:t>
            </a: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день</a:t>
            </a:r>
          </a:p>
        </p:txBody>
      </p:sp>
      <p:sp>
        <p:nvSpPr>
          <p:cNvPr id="23" name="Текст 6"/>
          <p:cNvSpPr txBox="1">
            <a:spLocks/>
          </p:cNvSpPr>
          <p:nvPr/>
        </p:nvSpPr>
        <p:spPr>
          <a:xfrm>
            <a:off x="5348951" y="4867285"/>
            <a:ext cx="3699567" cy="705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</a:pP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Обеспечение компенсации </a:t>
            </a: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родителям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               за содержание </a:t>
            </a: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детей</a:t>
            </a:r>
          </a:p>
        </p:txBody>
      </p:sp>
      <p:sp>
        <p:nvSpPr>
          <p:cNvPr id="24" name="Google Shape;399;p38"/>
          <p:cNvSpPr/>
          <p:nvPr/>
        </p:nvSpPr>
        <p:spPr>
          <a:xfrm>
            <a:off x="3569774" y="2320581"/>
            <a:ext cx="1768223" cy="588542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25" name="Google Shape;399;p38"/>
          <p:cNvSpPr/>
          <p:nvPr/>
        </p:nvSpPr>
        <p:spPr>
          <a:xfrm>
            <a:off x="3569774" y="2982642"/>
            <a:ext cx="1768223" cy="588542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26" name="Google Shape;399;p38"/>
          <p:cNvSpPr/>
          <p:nvPr/>
        </p:nvSpPr>
        <p:spPr>
          <a:xfrm>
            <a:off x="3569774" y="3642072"/>
            <a:ext cx="1768223" cy="588542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27" name="Google Shape;399;p38"/>
          <p:cNvSpPr/>
          <p:nvPr/>
        </p:nvSpPr>
        <p:spPr>
          <a:xfrm>
            <a:off x="3569774" y="4301508"/>
            <a:ext cx="1768223" cy="588542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28" name="Google Shape;399;p38"/>
          <p:cNvSpPr/>
          <p:nvPr/>
        </p:nvSpPr>
        <p:spPr>
          <a:xfrm>
            <a:off x="3569774" y="4968353"/>
            <a:ext cx="1768223" cy="588542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29" name="Google Shape;399;p38"/>
          <p:cNvSpPr/>
          <p:nvPr/>
        </p:nvSpPr>
        <p:spPr>
          <a:xfrm>
            <a:off x="3580932" y="2321629"/>
            <a:ext cx="1108994" cy="588542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30" name="Google Shape;399;p38"/>
          <p:cNvSpPr/>
          <p:nvPr/>
        </p:nvSpPr>
        <p:spPr>
          <a:xfrm>
            <a:off x="3580932" y="2983690"/>
            <a:ext cx="1108994" cy="588542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31" name="Google Shape;399;p38"/>
          <p:cNvSpPr/>
          <p:nvPr/>
        </p:nvSpPr>
        <p:spPr>
          <a:xfrm>
            <a:off x="3580932" y="3643120"/>
            <a:ext cx="1108994" cy="588542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32" name="Google Shape;399;p38"/>
          <p:cNvSpPr/>
          <p:nvPr/>
        </p:nvSpPr>
        <p:spPr>
          <a:xfrm>
            <a:off x="3580932" y="4302556"/>
            <a:ext cx="1108994" cy="588542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33" name="Google Shape;399;p38"/>
          <p:cNvSpPr/>
          <p:nvPr/>
        </p:nvSpPr>
        <p:spPr>
          <a:xfrm>
            <a:off x="3580932" y="4969401"/>
            <a:ext cx="1108994" cy="588542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53012" y="2981594"/>
            <a:ext cx="876244" cy="5901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407,7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35882" y="2981594"/>
            <a:ext cx="876244" cy="5901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392,4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28782" y="3643121"/>
            <a:ext cx="884111" cy="5893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4,0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19742" y="3643120"/>
            <a:ext cx="890264" cy="5893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4,1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24915" y="4301509"/>
            <a:ext cx="861810" cy="5885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16,8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18389" y="4966907"/>
            <a:ext cx="877960" cy="5893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4,8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19742" y="4301509"/>
            <a:ext cx="890264" cy="5885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21,9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29367" y="4967955"/>
            <a:ext cx="890264" cy="5885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0,0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719923" y="2321629"/>
            <a:ext cx="866801" cy="587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519742" y="2320581"/>
            <a:ext cx="890264" cy="5921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38,5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Google Shape;399;p38"/>
          <p:cNvSpPr/>
          <p:nvPr/>
        </p:nvSpPr>
        <p:spPr>
          <a:xfrm>
            <a:off x="2702578" y="2321629"/>
            <a:ext cx="1108994" cy="588542"/>
          </a:xfrm>
          <a:prstGeom prst="homePlate">
            <a:avLst>
              <a:gd name="adj" fmla="val 32030"/>
            </a:avLst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54" name="Google Shape;399;p38"/>
          <p:cNvSpPr/>
          <p:nvPr/>
        </p:nvSpPr>
        <p:spPr>
          <a:xfrm>
            <a:off x="2702578" y="2983690"/>
            <a:ext cx="1108994" cy="588542"/>
          </a:xfrm>
          <a:prstGeom prst="homePlate">
            <a:avLst>
              <a:gd name="adj" fmla="val 32030"/>
            </a:avLst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55" name="Google Shape;399;p38"/>
          <p:cNvSpPr/>
          <p:nvPr/>
        </p:nvSpPr>
        <p:spPr>
          <a:xfrm>
            <a:off x="2702578" y="3643120"/>
            <a:ext cx="1108994" cy="588542"/>
          </a:xfrm>
          <a:prstGeom prst="homePlate">
            <a:avLst>
              <a:gd name="adj" fmla="val 32030"/>
            </a:avLst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56" name="Google Shape;399;p38"/>
          <p:cNvSpPr/>
          <p:nvPr/>
        </p:nvSpPr>
        <p:spPr>
          <a:xfrm>
            <a:off x="2702578" y="4302556"/>
            <a:ext cx="1108994" cy="588542"/>
          </a:xfrm>
          <a:prstGeom prst="homePlate">
            <a:avLst>
              <a:gd name="adj" fmla="val 32030"/>
            </a:avLst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57" name="Google Shape;399;p38"/>
          <p:cNvSpPr/>
          <p:nvPr/>
        </p:nvSpPr>
        <p:spPr>
          <a:xfrm>
            <a:off x="2702578" y="4969401"/>
            <a:ext cx="1108994" cy="588542"/>
          </a:xfrm>
          <a:prstGeom prst="homePlate">
            <a:avLst>
              <a:gd name="adj" fmla="val 32030"/>
            </a:avLst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58" name="Текст 6"/>
          <p:cNvSpPr txBox="1">
            <a:spLocks/>
          </p:cNvSpPr>
          <p:nvPr/>
        </p:nvSpPr>
        <p:spPr>
          <a:xfrm>
            <a:off x="310715" y="4239520"/>
            <a:ext cx="3324003" cy="67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</a:pP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Предоставление льготного питания школьникам</a:t>
            </a:r>
            <a:endParaRPr lang="ru-RU" sz="1400" kern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9" name="Текст 7"/>
          <p:cNvSpPr txBox="1">
            <a:spLocks/>
          </p:cNvSpPr>
          <p:nvPr/>
        </p:nvSpPr>
        <p:spPr>
          <a:xfrm>
            <a:off x="310716" y="4865561"/>
            <a:ext cx="3312197" cy="83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  <a:defRPr/>
            </a:pPr>
            <a:r>
              <a:rPr lang="ru-RU" sz="1400" kern="0" dirty="0">
                <a:solidFill>
                  <a:schemeClr val="tx1"/>
                </a:solidFill>
                <a:latin typeface="+mn-lt"/>
              </a:rPr>
              <a:t>Компенсация родительской платы за содержание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детей</a:t>
            </a:r>
            <a:r>
              <a:rPr lang="en-US" sz="140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1400" kern="0" dirty="0">
                <a:solidFill>
                  <a:schemeClr val="tx1"/>
                </a:solidFill>
                <a:latin typeface="+mn-lt"/>
              </a:rPr>
              <a:t>ДДУ</a:t>
            </a:r>
          </a:p>
        </p:txBody>
      </p:sp>
      <p:sp>
        <p:nvSpPr>
          <p:cNvPr id="60" name="Текст 6"/>
          <p:cNvSpPr txBox="1">
            <a:spLocks/>
          </p:cNvSpPr>
          <p:nvPr/>
        </p:nvSpPr>
        <p:spPr>
          <a:xfrm>
            <a:off x="310716" y="2197552"/>
            <a:ext cx="3475465" cy="79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Ремонт и укрепление материально-технической базы учреждений </a:t>
            </a:r>
          </a:p>
        </p:txBody>
      </p:sp>
      <p:sp>
        <p:nvSpPr>
          <p:cNvPr id="61" name="Текст 7"/>
          <p:cNvSpPr txBox="1">
            <a:spLocks/>
          </p:cNvSpPr>
          <p:nvPr/>
        </p:nvSpPr>
        <p:spPr>
          <a:xfrm>
            <a:off x="310715" y="2872833"/>
            <a:ext cx="3475465" cy="5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>
              <a:lnSpc>
                <a:spcPct val="100000"/>
              </a:lnSpc>
              <a:buNone/>
              <a:defRPr/>
            </a:pPr>
            <a:r>
              <a:rPr lang="ru-RU" sz="1400" dirty="0">
                <a:solidFill>
                  <a:schemeClr val="tx1"/>
                </a:solidFill>
              </a:rPr>
              <a:t>Оплата труда работников </a:t>
            </a:r>
            <a:r>
              <a:rPr lang="ru-RU" sz="1400" dirty="0" smtClean="0">
                <a:solidFill>
                  <a:schemeClr val="tx1"/>
                </a:solidFill>
              </a:rPr>
              <a:t>дошкольного и </a:t>
            </a:r>
            <a:r>
              <a:rPr lang="ru-RU" sz="1400" dirty="0">
                <a:solidFill>
                  <a:schemeClr val="tx1"/>
                </a:solidFill>
              </a:rPr>
              <a:t>общего образования</a:t>
            </a:r>
          </a:p>
        </p:txBody>
      </p:sp>
      <p:sp>
        <p:nvSpPr>
          <p:cNvPr id="62" name="Текст 7"/>
          <p:cNvSpPr txBox="1">
            <a:spLocks/>
          </p:cNvSpPr>
          <p:nvPr/>
        </p:nvSpPr>
        <p:spPr>
          <a:xfrm>
            <a:off x="310715" y="3481388"/>
            <a:ext cx="3546905" cy="81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>
              <a:lnSpc>
                <a:spcPct val="100000"/>
              </a:lnSpc>
              <a:buNone/>
              <a:defRPr/>
            </a:pPr>
            <a:r>
              <a:rPr lang="ru-RU" sz="1400" dirty="0">
                <a:solidFill>
                  <a:schemeClr val="tx1"/>
                </a:solidFill>
              </a:rPr>
              <a:t>Закупка </a:t>
            </a:r>
            <a:r>
              <a:rPr lang="ru-RU" sz="1400" dirty="0" smtClean="0">
                <a:solidFill>
                  <a:schemeClr val="tx1"/>
                </a:solidFill>
              </a:rPr>
              <a:t>учебников по федеральным стандартам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и </a:t>
            </a:r>
            <a:r>
              <a:rPr lang="ru-RU" sz="1400" dirty="0">
                <a:solidFill>
                  <a:schemeClr val="tx1"/>
                </a:solidFill>
              </a:rPr>
              <a:t>учебные расходы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782998" y="2032651"/>
            <a:ext cx="152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2022 г.    2023 г.</a:t>
            </a:r>
            <a:endParaRPr lang="ru-RU" sz="1400" dirty="0"/>
          </a:p>
        </p:txBody>
      </p:sp>
      <p:sp>
        <p:nvSpPr>
          <p:cNvPr id="45" name="Google Shape;228;p27"/>
          <p:cNvSpPr txBox="1">
            <a:spLocks/>
          </p:cNvSpPr>
          <p:nvPr/>
        </p:nvSpPr>
        <p:spPr>
          <a:xfrm>
            <a:off x="2143108" y="5376876"/>
            <a:ext cx="642942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 fontAlgn="auto"/>
            <a:r>
              <a:rPr lang="ru-RU" sz="4000" b="1" kern="0" dirty="0" smtClean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639,9 </a:t>
            </a:r>
            <a:r>
              <a:rPr lang="ru-RU" sz="4000" b="1" kern="0" dirty="0" err="1" smtClean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млн.руб</a:t>
            </a:r>
            <a:r>
              <a:rPr lang="ru-RU" sz="4000" b="1" kern="0" dirty="0" smtClean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lang="en" sz="4000" b="1" kern="0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" name="Google Shape;234;p27"/>
          <p:cNvSpPr/>
          <p:nvPr/>
        </p:nvSpPr>
        <p:spPr>
          <a:xfrm rot="10800000">
            <a:off x="8577357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71470" y="573699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33259" y="57440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8577358" y="6347145"/>
            <a:ext cx="638080" cy="142876"/>
            <a:chOff x="8577358" y="6410325"/>
            <a:chExt cx="638080" cy="142876"/>
          </a:xfrm>
        </p:grpSpPr>
        <p:sp>
          <p:nvSpPr>
            <p:cNvPr id="49" name="Блок-схема: узел 48"/>
            <p:cNvSpPr/>
            <p:nvPr/>
          </p:nvSpPr>
          <p:spPr>
            <a:xfrm>
              <a:off x="9072562" y="6410325"/>
              <a:ext cx="142876" cy="14287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3" name="Прямая соединительная линия 82"/>
            <p:cNvCxnSpPr/>
            <p:nvPr/>
          </p:nvCxnSpPr>
          <p:spPr>
            <a:xfrm rot="10800000" flipV="1">
              <a:off x="8577358" y="6481744"/>
              <a:ext cx="579343" cy="2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Текст 5"/>
          <p:cNvSpPr txBox="1">
            <a:spLocks/>
          </p:cNvSpPr>
          <p:nvPr/>
        </p:nvSpPr>
        <p:spPr>
          <a:xfrm>
            <a:off x="390496" y="1714488"/>
            <a:ext cx="8193446" cy="50162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Основные направления расходов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5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oogle Shape;199;p24"/>
          <p:cNvGraphicFramePr/>
          <p:nvPr>
            <p:extLst>
              <p:ext uri="{D42A27DB-BD31-4B8C-83A1-F6EECF244321}">
                <p14:modId xmlns:p14="http://schemas.microsoft.com/office/powerpoint/2010/main" val="3447162524"/>
              </p:ext>
            </p:extLst>
          </p:nvPr>
        </p:nvGraphicFramePr>
        <p:xfrm>
          <a:off x="683568" y="2980134"/>
          <a:ext cx="7848872" cy="21774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0480"/>
                <a:gridCol w="1728192"/>
                <a:gridCol w="1800200"/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Доля обучающихся общеобразовательных</a:t>
                      </a:r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</a:rPr>
                        <a:t> организаций, которым предоставлена возможность обучаться в соответствии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</a:rPr>
                        <a:t>с современными требованиями в общей численности обучающихся, %</a:t>
                      </a:r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endParaRPr lang="ru-RU" sz="1400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Доля детей в возрасте 3-7 лет, охваченных программами дошкольного образования,</a:t>
                      </a:r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</a:rPr>
                        <a:t> %</a:t>
                      </a:r>
                      <a:endParaRPr lang="ru-RU" sz="1400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1611982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Сведения о достижении значений показателей (индикаторов)</a:t>
            </a:r>
          </a:p>
        </p:txBody>
      </p:sp>
      <p:sp>
        <p:nvSpPr>
          <p:cNvPr id="18" name="Google Shape;267;p29"/>
          <p:cNvSpPr/>
          <p:nvPr/>
        </p:nvSpPr>
        <p:spPr>
          <a:xfrm>
            <a:off x="636627" y="1779663"/>
            <a:ext cx="568200" cy="5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82;p46"/>
          <p:cNvSpPr/>
          <p:nvPr/>
        </p:nvSpPr>
        <p:spPr>
          <a:xfrm>
            <a:off x="707998" y="1827211"/>
            <a:ext cx="428628" cy="42865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 </a:t>
            </a:r>
            <a:endParaRPr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-24"/>
            <a:ext cx="9144000" cy="92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Raleway"/>
                <a:cs typeface="Raleway"/>
                <a:sym typeface="Raleway"/>
              </a:rPr>
              <a:t>Муниципальная программа «Развитие образования  Шекснинского муниципального района»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5781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1620" cy="1124744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+mn-lt"/>
              </a:rPr>
              <a:t>Муниципальная программа «Сохранение и развитие   </a:t>
            </a:r>
            <a:br>
              <a:rPr lang="ru-RU" sz="2000" b="1" dirty="0">
                <a:solidFill>
                  <a:schemeClr val="accent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культурного </a:t>
            </a:r>
            <a:r>
              <a:rPr lang="ru-RU" sz="2000" b="1" dirty="0">
                <a:solidFill>
                  <a:schemeClr val="accent1"/>
                </a:solidFill>
                <a:latin typeface="+mn-lt"/>
              </a:rPr>
              <a:t>потенциала, развитие туристского кластера </a:t>
            </a:r>
            <a:br>
              <a:rPr lang="ru-RU" sz="2000" b="1" dirty="0">
                <a:solidFill>
                  <a:schemeClr val="accent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в </a:t>
            </a:r>
            <a:r>
              <a:rPr lang="ru-RU" sz="2000" b="1" dirty="0">
                <a:solidFill>
                  <a:schemeClr val="accent1"/>
                </a:solidFill>
                <a:latin typeface="+mn-lt"/>
              </a:rPr>
              <a:t>Шекснинском муниципальном </a:t>
            </a: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районе»</a:t>
            </a:r>
            <a:endParaRPr lang="ru-RU" sz="1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8" name="Google Shape;229;p27"/>
          <p:cNvSpPr txBox="1">
            <a:spLocks/>
          </p:cNvSpPr>
          <p:nvPr/>
        </p:nvSpPr>
        <p:spPr>
          <a:xfrm>
            <a:off x="598870" y="6072251"/>
            <a:ext cx="7973658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fontAlgn="auto">
              <a:buNone/>
            </a:pPr>
            <a:r>
              <a:rPr lang="ru-RU" sz="2000" i="1" kern="0" dirty="0" smtClean="0"/>
              <a:t>в т.ч. безвозмездные поступления 92,1 </a:t>
            </a:r>
            <a:r>
              <a:rPr lang="ru-RU" sz="2000" i="1" kern="0" dirty="0" err="1" smtClean="0"/>
              <a:t>млн.руб</a:t>
            </a:r>
            <a:r>
              <a:rPr lang="ru-RU" sz="2000" i="1" kern="0" dirty="0" smtClean="0"/>
              <a:t>.</a:t>
            </a:r>
            <a:endParaRPr lang="en-US" sz="2000" i="1" kern="0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4833565" y="3243897"/>
            <a:ext cx="4024716" cy="685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</a:pP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Обеспечивается выплата заработной платы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13 педагогам </a:t>
            </a:r>
            <a:endParaRPr lang="ru-RU" sz="1400" kern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4796299" y="3936896"/>
            <a:ext cx="3990543" cy="69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</a:pP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Обеспечивается выплата заработной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платы</a:t>
            </a:r>
            <a:r>
              <a:rPr lang="en-US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70 работникам </a:t>
            </a: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культуры</a:t>
            </a: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4788024" y="4603082"/>
            <a:ext cx="4260496" cy="85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</a:pP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Ремонт</a:t>
            </a:r>
            <a:r>
              <a:rPr lang="en-US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кровли БУК </a:t>
            </a: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ШМР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РЦТНК, капитальный ремонт ДК Шексна, МБУК «Энергия», сельского ДК в </a:t>
            </a:r>
            <a:r>
              <a:rPr lang="ru-RU" sz="1400" kern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д.Шигоево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СП </a:t>
            </a:r>
            <a:r>
              <a:rPr lang="ru-RU" sz="1400" kern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Сиземское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1400" kern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Нифантовской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сельской библиотеки, ПСД строительство ДК </a:t>
            </a:r>
            <a:r>
              <a:rPr lang="ru-RU" sz="1400" kern="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Чаромское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 </a:t>
            </a:r>
            <a:endParaRPr lang="ru-RU" sz="1400" kern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Google Shape;399;p38"/>
          <p:cNvSpPr/>
          <p:nvPr/>
        </p:nvSpPr>
        <p:spPr>
          <a:xfrm>
            <a:off x="3062932" y="3360180"/>
            <a:ext cx="1768223" cy="580646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2" name="Google Shape;399;p38"/>
          <p:cNvSpPr/>
          <p:nvPr/>
        </p:nvSpPr>
        <p:spPr>
          <a:xfrm>
            <a:off x="3062932" y="4048294"/>
            <a:ext cx="1768223" cy="591906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3" name="Google Shape;399;p38"/>
          <p:cNvSpPr/>
          <p:nvPr/>
        </p:nvSpPr>
        <p:spPr>
          <a:xfrm>
            <a:off x="3062932" y="4752873"/>
            <a:ext cx="1768223" cy="604281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4" name="Google Shape;399;p38"/>
          <p:cNvSpPr/>
          <p:nvPr/>
        </p:nvSpPr>
        <p:spPr>
          <a:xfrm>
            <a:off x="3074090" y="3361228"/>
            <a:ext cx="1108994" cy="580646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5" name="Google Shape;399;p38"/>
          <p:cNvSpPr/>
          <p:nvPr/>
        </p:nvSpPr>
        <p:spPr>
          <a:xfrm>
            <a:off x="3074090" y="4049342"/>
            <a:ext cx="1108994" cy="591906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6" name="Google Shape;399;p38"/>
          <p:cNvSpPr/>
          <p:nvPr/>
        </p:nvSpPr>
        <p:spPr>
          <a:xfrm>
            <a:off x="3074090" y="4753921"/>
            <a:ext cx="1108994" cy="604281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3361227"/>
            <a:ext cx="884111" cy="5814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12,5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12900" y="3361228"/>
            <a:ext cx="890264" cy="5814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13,4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04730" y="4048295"/>
            <a:ext cx="878354" cy="5919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52,9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75856" y="4751427"/>
            <a:ext cx="877960" cy="6051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</a:t>
            </a:r>
            <a:r>
              <a:rPr lang="ru-RU" b="1" dirty="0" smtClean="0">
                <a:solidFill>
                  <a:schemeClr val="bg1"/>
                </a:solidFill>
              </a:rPr>
              <a:t>3,2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2900" y="4048295"/>
            <a:ext cx="890264" cy="5919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54,0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22525" y="4752475"/>
            <a:ext cx="890264" cy="6042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58,2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Google Shape;399;p38"/>
          <p:cNvSpPr/>
          <p:nvPr/>
        </p:nvSpPr>
        <p:spPr>
          <a:xfrm>
            <a:off x="2195736" y="3361228"/>
            <a:ext cx="1108994" cy="580646"/>
          </a:xfrm>
          <a:prstGeom prst="homePlate">
            <a:avLst>
              <a:gd name="adj" fmla="val 32030"/>
            </a:avLst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24" name="Google Shape;399;p38"/>
          <p:cNvSpPr/>
          <p:nvPr/>
        </p:nvSpPr>
        <p:spPr>
          <a:xfrm>
            <a:off x="2195736" y="4049342"/>
            <a:ext cx="1108994" cy="591906"/>
          </a:xfrm>
          <a:prstGeom prst="homePlate">
            <a:avLst>
              <a:gd name="adj" fmla="val 32030"/>
            </a:avLst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25" name="Google Shape;399;p38"/>
          <p:cNvSpPr/>
          <p:nvPr/>
        </p:nvSpPr>
        <p:spPr>
          <a:xfrm>
            <a:off x="2195736" y="4753921"/>
            <a:ext cx="1108994" cy="604281"/>
          </a:xfrm>
          <a:prstGeom prst="homePlate">
            <a:avLst>
              <a:gd name="adj" fmla="val 32030"/>
            </a:avLst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26" name="Текст 6"/>
          <p:cNvSpPr txBox="1">
            <a:spLocks/>
          </p:cNvSpPr>
          <p:nvPr/>
        </p:nvSpPr>
        <p:spPr>
          <a:xfrm>
            <a:off x="497866" y="3961174"/>
            <a:ext cx="2696535" cy="69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</a:pP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Оплата труда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работников</a:t>
            </a:r>
            <a:r>
              <a:rPr lang="en-US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культуры</a:t>
            </a:r>
            <a:endParaRPr lang="ru-RU" sz="1400" kern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" name="Текст 7"/>
          <p:cNvSpPr txBox="1">
            <a:spLocks/>
          </p:cNvSpPr>
          <p:nvPr/>
        </p:nvSpPr>
        <p:spPr>
          <a:xfrm>
            <a:off x="497866" y="4634501"/>
            <a:ext cx="2994014" cy="83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  <a:defRPr/>
            </a:pPr>
            <a:r>
              <a:rPr lang="ru-RU" sz="1400" kern="0" dirty="0">
                <a:solidFill>
                  <a:schemeClr val="tx1"/>
                </a:solidFill>
                <a:latin typeface="+mn-lt"/>
              </a:rPr>
              <a:t>Капитальный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ремонт</a:t>
            </a:r>
            <a:r>
              <a:rPr lang="en-US" sz="140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учреждений </a:t>
            </a:r>
            <a:r>
              <a:rPr lang="ru-RU" sz="1400" kern="0" dirty="0">
                <a:solidFill>
                  <a:schemeClr val="tx1"/>
                </a:solidFill>
                <a:latin typeface="+mn-lt"/>
              </a:rPr>
              <a:t>культуры</a:t>
            </a:r>
          </a:p>
        </p:txBody>
      </p:sp>
      <p:sp>
        <p:nvSpPr>
          <p:cNvPr id="31" name="Текст 7"/>
          <p:cNvSpPr txBox="1">
            <a:spLocks/>
          </p:cNvSpPr>
          <p:nvPr/>
        </p:nvSpPr>
        <p:spPr>
          <a:xfrm>
            <a:off x="497866" y="3286124"/>
            <a:ext cx="2687413" cy="58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>
              <a:lnSpc>
                <a:spcPct val="100000"/>
              </a:lnSpc>
              <a:buNone/>
              <a:defRPr/>
            </a:pPr>
            <a:r>
              <a:rPr lang="ru-RU" sz="1400" dirty="0">
                <a:solidFill>
                  <a:schemeClr val="tx1"/>
                </a:solidFill>
              </a:rPr>
              <a:t>Оплата труда </a:t>
            </a:r>
            <a:r>
              <a:rPr lang="ru-RU" sz="1400" dirty="0" smtClean="0">
                <a:solidFill>
                  <a:schemeClr val="tx1"/>
                </a:solidFill>
              </a:rPr>
              <a:t>работников доп.образования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Текст 5"/>
          <p:cNvSpPr>
            <a:spLocks noGrp="1"/>
          </p:cNvSpPr>
          <p:nvPr>
            <p:ph type="body" idx="1"/>
          </p:nvPr>
        </p:nvSpPr>
        <p:spPr>
          <a:xfrm>
            <a:off x="611560" y="2571744"/>
            <a:ext cx="8193446" cy="501626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Основные направления </a:t>
            </a:r>
            <a:r>
              <a:rPr lang="ru-RU" sz="1600" b="1" dirty="0" smtClean="0">
                <a:solidFill>
                  <a:schemeClr val="tx1"/>
                </a:solidFill>
              </a:rPr>
              <a:t>расходов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4730" y="3045528"/>
            <a:ext cx="1528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2022г.      2023г.</a:t>
            </a:r>
            <a:endParaRPr lang="ru-RU" sz="14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8577358" y="6348424"/>
            <a:ext cx="638080" cy="142876"/>
            <a:chOff x="8577358" y="6410325"/>
            <a:chExt cx="638080" cy="142876"/>
          </a:xfrm>
        </p:grpSpPr>
        <p:sp>
          <p:nvSpPr>
            <p:cNvPr id="41" name="Блок-схема: узел 40"/>
            <p:cNvSpPr/>
            <p:nvPr/>
          </p:nvSpPr>
          <p:spPr>
            <a:xfrm>
              <a:off x="9072562" y="6410325"/>
              <a:ext cx="142876" cy="14287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rot="10800000" flipV="1">
              <a:off x="8577358" y="6481744"/>
              <a:ext cx="579343" cy="2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Текст 5"/>
          <p:cNvSpPr>
            <a:spLocks noGrp="1"/>
          </p:cNvSpPr>
          <p:nvPr>
            <p:ph type="body" idx="1"/>
          </p:nvPr>
        </p:nvSpPr>
        <p:spPr>
          <a:xfrm>
            <a:off x="467543" y="1000108"/>
            <a:ext cx="3168353" cy="1584176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Цель</a:t>
            </a:r>
            <a:endParaRPr lang="ru-RU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создание </a:t>
            </a:r>
            <a:r>
              <a:rPr lang="ru-RU" sz="1200" dirty="0" smtClean="0">
                <a:solidFill>
                  <a:schemeClr val="tx1"/>
                </a:solidFill>
              </a:rPr>
              <a:t>благоприятных условий </a:t>
            </a:r>
            <a:r>
              <a:rPr lang="ru-RU" sz="1200" dirty="0">
                <a:solidFill>
                  <a:schemeClr val="tx1"/>
                </a:solidFill>
              </a:rPr>
              <a:t>для </a:t>
            </a:r>
            <a:r>
              <a:rPr lang="ru-RU" sz="1200" dirty="0" smtClean="0">
                <a:solidFill>
                  <a:schemeClr val="tx1"/>
                </a:solidFill>
              </a:rPr>
              <a:t>динамичного развития всех направлений и жанров культуры, форм туризма, сохранение, возрождение и развитие народных художественных промыслов на территории района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4" name="Текст 7"/>
          <p:cNvSpPr>
            <a:spLocks noGrp="1"/>
          </p:cNvSpPr>
          <p:nvPr>
            <p:ph type="body" idx="2"/>
          </p:nvPr>
        </p:nvSpPr>
        <p:spPr>
          <a:xfrm>
            <a:off x="3707904" y="1000108"/>
            <a:ext cx="5040560" cy="1584176"/>
          </a:xfrm>
        </p:spPr>
        <p:txBody>
          <a:bodyPr/>
          <a:lstStyle/>
          <a:p>
            <a:pPr marL="10160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Задачи</a:t>
            </a:r>
          </a:p>
          <a:p>
            <a:pPr marL="10160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создание условий для обеспечения населения услугами учреждений культуры, поддержка и развитие творческих коллективов и клубных формирований; формирование туристско-рекреационного кластера района; обеспечение качественного предоставления дополнительного образования в сфере культуры и искусства на территории района</a:t>
            </a:r>
          </a:p>
        </p:txBody>
      </p:sp>
      <p:sp>
        <p:nvSpPr>
          <p:cNvPr id="45" name="Google Shape;228;p27"/>
          <p:cNvSpPr txBox="1">
            <a:spLocks/>
          </p:cNvSpPr>
          <p:nvPr/>
        </p:nvSpPr>
        <p:spPr>
          <a:xfrm>
            <a:off x="555018" y="5374356"/>
            <a:ext cx="7517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fontAlgn="auto"/>
            <a:r>
              <a:rPr lang="ru-RU" sz="4000" b="1" kern="0" dirty="0" smtClean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101,4 млн.руб.</a:t>
            </a:r>
            <a:endParaRPr lang="en" sz="4000" b="1" kern="0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" name="Google Shape;234;p27"/>
          <p:cNvSpPr/>
          <p:nvPr/>
        </p:nvSpPr>
        <p:spPr>
          <a:xfrm>
            <a:off x="0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48" name="Google Shape;228;p27"/>
          <p:cNvSpPr txBox="1">
            <a:spLocks/>
          </p:cNvSpPr>
          <p:nvPr/>
        </p:nvSpPr>
        <p:spPr>
          <a:xfrm>
            <a:off x="2143108" y="5376876"/>
            <a:ext cx="642942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 fontAlgn="auto"/>
            <a:r>
              <a:rPr lang="ru-RU" sz="4000" b="1" kern="0" dirty="0" smtClean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155,7 млн.руб.</a:t>
            </a:r>
            <a:endParaRPr lang="en" sz="4000" b="1" kern="0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" name="Google Shape;234;p27"/>
          <p:cNvSpPr/>
          <p:nvPr/>
        </p:nvSpPr>
        <p:spPr>
          <a:xfrm rot="10800000">
            <a:off x="8577357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71470" y="573699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33259" y="57440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oogle Shape;199;p24"/>
          <p:cNvGraphicFramePr/>
          <p:nvPr>
            <p:extLst>
              <p:ext uri="{D42A27DB-BD31-4B8C-83A1-F6EECF244321}">
                <p14:modId xmlns:p14="http://schemas.microsoft.com/office/powerpoint/2010/main" val="1339089562"/>
              </p:ext>
            </p:extLst>
          </p:nvPr>
        </p:nvGraphicFramePr>
        <p:xfrm>
          <a:off x="683568" y="2980134"/>
          <a:ext cx="7848872" cy="20555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0480"/>
                <a:gridCol w="1728192"/>
                <a:gridCol w="1800200"/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accent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г. факт</a:t>
                      </a:r>
                      <a:endParaRPr sz="1400" dirty="0">
                        <a:solidFill>
                          <a:schemeClr val="accent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accent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г. факт</a:t>
                      </a:r>
                      <a:endParaRPr sz="1400" dirty="0">
                        <a:solidFill>
                          <a:schemeClr val="accent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/>
                          </a:solidFill>
                          <a:latin typeface="+mn-lt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solidFill>
                            <a:schemeClr val="accent4"/>
                          </a:solidFill>
                          <a:latin typeface="+mn-lt"/>
                          <a:cs typeface="Times New Roman" pitchFamily="18" charset="0"/>
                        </a:rPr>
                        <a:t> посещений библиотек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accent4"/>
                          </a:solidFill>
                          <a:latin typeface="+mn-lt"/>
                          <a:cs typeface="Times New Roman" pitchFamily="18" charset="0"/>
                        </a:rPr>
                        <a:t>(на 1 жителя в год) в целом по району</a:t>
                      </a:r>
                      <a:r>
                        <a:rPr lang="ru-RU" sz="1400" dirty="0" smtClean="0">
                          <a:solidFill>
                            <a:schemeClr val="accent4"/>
                          </a:solidFill>
                          <a:latin typeface="+mn-lt"/>
                          <a:cs typeface="Times New Roman" pitchFamily="18" charset="0"/>
                        </a:rPr>
                        <a:t>, %</a:t>
                      </a:r>
                      <a:endParaRPr lang="ru-RU" sz="1400" dirty="0">
                        <a:solidFill>
                          <a:schemeClr val="accent4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4,8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7,1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/>
                          </a:solidFill>
                          <a:latin typeface="+mn-lt"/>
                          <a:cs typeface="Times New Roman" pitchFamily="18" charset="0"/>
                        </a:rPr>
                        <a:t>Количество посещений организаций</a:t>
                      </a:r>
                      <a:r>
                        <a:rPr lang="ru-RU" sz="1400" baseline="0" dirty="0" smtClean="0">
                          <a:solidFill>
                            <a:schemeClr val="accent4"/>
                          </a:solidFill>
                          <a:latin typeface="+mn-lt"/>
                          <a:cs typeface="Times New Roman" pitchFamily="18" charset="0"/>
                        </a:rPr>
                        <a:t> культуры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accent4"/>
                          </a:solidFill>
                          <a:latin typeface="+mn-lt"/>
                          <a:cs typeface="Times New Roman" pitchFamily="18" charset="0"/>
                        </a:rPr>
                        <a:t>по отношению к уровню 2010г., %</a:t>
                      </a:r>
                      <a:endParaRPr lang="ru-RU" sz="1400" dirty="0">
                        <a:solidFill>
                          <a:schemeClr val="accent4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103,0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103,0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/>
                          </a:solidFill>
                          <a:latin typeface="+mn-lt"/>
                          <a:cs typeface="Times New Roman" pitchFamily="18" charset="0"/>
                        </a:rPr>
                        <a:t>Количество посетителей района  (туристов 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4"/>
                          </a:solidFill>
                          <a:latin typeface="+mn-lt"/>
                          <a:cs typeface="Times New Roman" pitchFamily="18" charset="0"/>
                        </a:rPr>
                        <a:t>и экскурсантов)</a:t>
                      </a:r>
                      <a:r>
                        <a:rPr lang="ru-RU" sz="1400" baseline="0" dirty="0" smtClean="0">
                          <a:solidFill>
                            <a:schemeClr val="accent4"/>
                          </a:solidFill>
                          <a:latin typeface="+mn-lt"/>
                          <a:cs typeface="Times New Roman" pitchFamily="18" charset="0"/>
                        </a:rPr>
                        <a:t>, тыс.чел.</a:t>
                      </a:r>
                      <a:endParaRPr lang="ru-RU" sz="1400" dirty="0">
                        <a:solidFill>
                          <a:schemeClr val="accent4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34,6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56,9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1611982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Сведения о достижении значений показателей (индикаторов)</a:t>
            </a:r>
          </a:p>
        </p:txBody>
      </p:sp>
      <p:sp>
        <p:nvSpPr>
          <p:cNvPr id="18" name="Google Shape;267;p29"/>
          <p:cNvSpPr/>
          <p:nvPr/>
        </p:nvSpPr>
        <p:spPr>
          <a:xfrm>
            <a:off x="636627" y="1779663"/>
            <a:ext cx="568200" cy="51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Управляющая кнопка: справка 10">
            <a:hlinkClick r:id="" action="ppaction://noaction" highlightClick="1"/>
          </p:cNvPr>
          <p:cNvSpPr/>
          <p:nvPr/>
        </p:nvSpPr>
        <p:spPr>
          <a:xfrm>
            <a:off x="702468" y="1847840"/>
            <a:ext cx="428625" cy="388135"/>
          </a:xfrm>
          <a:prstGeom prst="actionButtonHelp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51620" cy="112474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Муниципальная программа «Сохранение и развитие   </a:t>
            </a:r>
            <a:b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</a:b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культурного потенциала, развитие туристского кластера </a:t>
            </a:r>
            <a:b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</a:b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в Шекснинском муниципальном районе»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3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3" y="1000108"/>
            <a:ext cx="3532953" cy="1924816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Цель</a:t>
            </a:r>
            <a:endParaRPr lang="ru-RU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создание </a:t>
            </a:r>
            <a:r>
              <a:rPr lang="ru-RU" sz="1200" dirty="0" smtClean="0">
                <a:solidFill>
                  <a:schemeClr val="tx1"/>
                </a:solidFill>
              </a:rPr>
              <a:t>благоприятных условий </a:t>
            </a:r>
            <a:r>
              <a:rPr lang="ru-RU" sz="1200" dirty="0">
                <a:solidFill>
                  <a:schemeClr val="tx1"/>
                </a:solidFill>
              </a:rPr>
              <a:t>для </a:t>
            </a:r>
            <a:r>
              <a:rPr lang="ru-RU" sz="1200" dirty="0" smtClean="0">
                <a:solidFill>
                  <a:schemeClr val="tx1"/>
                </a:solidFill>
              </a:rPr>
              <a:t>развития физической культуры и </a:t>
            </a:r>
            <a:r>
              <a:rPr lang="ru-RU" sz="1200" dirty="0">
                <a:solidFill>
                  <a:schemeClr val="tx1"/>
                </a:solidFill>
              </a:rPr>
              <a:t>спорта, </a:t>
            </a:r>
            <a:r>
              <a:rPr lang="ru-RU" sz="1200" dirty="0" smtClean="0">
                <a:solidFill>
                  <a:schemeClr val="tx1"/>
                </a:solidFill>
              </a:rPr>
              <a:t>содействие социальному,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культурному, духовному развитию молодежи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857620" y="1000108"/>
            <a:ext cx="5040560" cy="1420210"/>
          </a:xfrm>
        </p:spPr>
        <p:txBody>
          <a:bodyPr/>
          <a:lstStyle/>
          <a:p>
            <a:pPr marL="10160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Задачи</a:t>
            </a:r>
          </a:p>
          <a:p>
            <a:pPr marL="10160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увеличение </a:t>
            </a:r>
            <a:r>
              <a:rPr lang="ru-RU" sz="1200" dirty="0">
                <a:solidFill>
                  <a:schemeClr val="tx1"/>
                </a:solidFill>
              </a:rPr>
              <a:t>уровня вовлеченности населения в систематические занятия физической культурой и </a:t>
            </a:r>
            <a:r>
              <a:rPr lang="ru-RU" sz="1200" dirty="0" smtClean="0">
                <a:solidFill>
                  <a:schemeClr val="tx1"/>
                </a:solidFill>
              </a:rPr>
              <a:t>спортом; увеличение уровня вовлеченности молодых граждан в молодежные мероприятия района</a:t>
            </a:r>
          </a:p>
        </p:txBody>
      </p:sp>
      <p:sp>
        <p:nvSpPr>
          <p:cNvPr id="28" name="Google Shape;229;p27"/>
          <p:cNvSpPr txBox="1">
            <a:spLocks/>
          </p:cNvSpPr>
          <p:nvPr/>
        </p:nvSpPr>
        <p:spPr>
          <a:xfrm>
            <a:off x="598870" y="6075029"/>
            <a:ext cx="7973658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fontAlgn="auto">
              <a:buNone/>
            </a:pPr>
            <a:r>
              <a:rPr lang="ru-RU" sz="2000" i="1" kern="0" dirty="0" smtClean="0"/>
              <a:t>в т.ч. областные, средства поселений 21,3 </a:t>
            </a:r>
            <a:r>
              <a:rPr lang="ru-RU" sz="2000" i="1" kern="0" dirty="0" err="1" smtClean="0"/>
              <a:t>млн.руб</a:t>
            </a:r>
            <a:r>
              <a:rPr lang="ru-RU" sz="2000" i="1" kern="0" dirty="0" smtClean="0"/>
              <a:t>.</a:t>
            </a:r>
            <a:endParaRPr lang="en-US" sz="2000" i="1" kern="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8577358" y="6340761"/>
            <a:ext cx="638080" cy="142876"/>
            <a:chOff x="8577358" y="6410325"/>
            <a:chExt cx="638080" cy="142876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9072562" y="6410325"/>
              <a:ext cx="142876" cy="14287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0800000" flipV="1">
              <a:off x="8577358" y="6481744"/>
              <a:ext cx="579343" cy="2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Муниципальная программа «Развитие физической культуры 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и спорта, повышение эффективности реализации молодежной политики в Шекснинском муниципальном районе»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Raleway"/>
              <a:cs typeface="Raleway"/>
              <a:sym typeface="Raleway"/>
            </a:endParaRPr>
          </a:p>
        </p:txBody>
      </p:sp>
      <p:sp>
        <p:nvSpPr>
          <p:cNvPr id="27" name="Google Shape;228;p27"/>
          <p:cNvSpPr txBox="1">
            <a:spLocks/>
          </p:cNvSpPr>
          <p:nvPr/>
        </p:nvSpPr>
        <p:spPr>
          <a:xfrm>
            <a:off x="555018" y="5374356"/>
            <a:ext cx="7517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fontAlgn="auto"/>
            <a:r>
              <a:rPr lang="ru-RU" sz="4000" b="1" kern="0" dirty="0" smtClean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61,7 млн.руб.</a:t>
            </a:r>
            <a:endParaRPr lang="en" sz="4000" b="1" kern="0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" name="Google Shape;234;p27"/>
          <p:cNvSpPr/>
          <p:nvPr/>
        </p:nvSpPr>
        <p:spPr>
          <a:xfrm>
            <a:off x="0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30" name="Google Shape;228;p27"/>
          <p:cNvSpPr txBox="1">
            <a:spLocks/>
          </p:cNvSpPr>
          <p:nvPr/>
        </p:nvSpPr>
        <p:spPr>
          <a:xfrm>
            <a:off x="2143108" y="5376876"/>
            <a:ext cx="642942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 fontAlgn="auto"/>
            <a:r>
              <a:rPr lang="ru-RU" sz="4000" b="1" kern="0" dirty="0" smtClean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83,7 млн.руб.</a:t>
            </a:r>
            <a:endParaRPr lang="en" sz="4000" b="1" kern="0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Google Shape;234;p27"/>
          <p:cNvSpPr/>
          <p:nvPr/>
        </p:nvSpPr>
        <p:spPr>
          <a:xfrm rot="10800000">
            <a:off x="8577357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1470" y="573699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33259" y="57440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479212"/>
              </p:ext>
            </p:extLst>
          </p:nvPr>
        </p:nvGraphicFramePr>
        <p:xfrm>
          <a:off x="471006" y="2357430"/>
          <a:ext cx="8458712" cy="289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6749"/>
                <a:gridCol w="1271963"/>
              </a:tblGrid>
              <a:tr h="28800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</a:rPr>
                        <a:t>Основные направления расходов в 2023 г.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lang="ru-RU" sz="400" kern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укрепление материально-технической базы учреждений физической культуры и спорта, приобретение спортинвентаря, капремонт кровли БУ ФКИС ШМР «Дельфин»; строительство объекта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ФОКот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с.Чуровское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kern="0" dirty="0" smtClean="0">
                          <a:solidFill>
                            <a:schemeClr val="tx1"/>
                          </a:solidFill>
                        </a:rPr>
                        <a:t>23,2 млн.руб.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организация и участие в областных и всероссийских соревнованиях, проведение спортивно-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массовых  мероприятий, приобретение спортивного инвентаря и снаряжения участие 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 подготовке спортивного резерва для спортивных сборных команд области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4,0 млн.руб.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dirty="0"/>
                    </a:p>
                  </a:txBody>
                  <a:tcPr anchor="b">
                    <a:noFill/>
                  </a:tcPr>
                </a:tc>
              </a:tr>
              <a:tr h="30917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 </a:t>
                      </a: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на </a:t>
                      </a:r>
                      <a:r>
                        <a:rPr lang="ru-RU" sz="1200" b="0" i="0" u="none" strike="noStrike" cap="none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проведение мероприятий </a:t>
                      </a:r>
                      <a:r>
                        <a:rPr lang="ru-RU" sz="1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 детьми и молодежью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0,3 млн.руб.</a:t>
                      </a:r>
                      <a:endParaRPr lang="ru-RU" sz="1200" dirty="0"/>
                    </a:p>
                  </a:txBody>
                  <a:tcPr anchor="b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содержание 3 бюджетных учреждений физической культуры и спорта района</a:t>
                      </a:r>
                      <a:r>
                        <a:rPr lang="ru-RU" sz="1200" b="1" dirty="0" smtClean="0"/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55,2 млн.руб.</a:t>
                      </a:r>
                      <a:endParaRPr lang="ru-RU" sz="1200" dirty="0"/>
                    </a:p>
                  </a:txBody>
                  <a:tcPr anchor="b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организация временного трудоустройства 69 несовершеннолетних гражданина в возрасте 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   от 14 до  18 лет для привития навыков, необходимых во взрослой жизни</a:t>
                      </a:r>
                      <a:r>
                        <a:rPr lang="ru-RU" sz="1200" b="1" dirty="0" smtClean="0"/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0,3 млн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lang="ru-RU" sz="1200" dirty="0"/>
                    </a:p>
                  </a:txBody>
                  <a:tcPr anchor="b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реализация проекта «Народный тренер» (занятия легкой атлетикой, скандинавской ходьбой)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0,7 млн.руб.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dirty="0"/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1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96752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Муниципальная программа «Развитие физической культуры </a:t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1"/>
                </a:solidFill>
              </a:rPr>
              <a:t>и спорта, повышение эффективности реализации молодежной политики в Шекснинском муниципальном </a:t>
            </a:r>
            <a:r>
              <a:rPr lang="ru-RU" sz="2000" b="1" dirty="0" smtClean="0">
                <a:solidFill>
                  <a:schemeClr val="accent1"/>
                </a:solidFill>
              </a:rPr>
              <a:t>районе»</a:t>
            </a:r>
            <a:endParaRPr lang="ru-RU" sz="1600" b="1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14" name="Google Shape;199;p24"/>
          <p:cNvGraphicFramePr/>
          <p:nvPr>
            <p:extLst>
              <p:ext uri="{D42A27DB-BD31-4B8C-83A1-F6EECF244321}">
                <p14:modId xmlns:p14="http://schemas.microsoft.com/office/powerpoint/2010/main" val="1046078090"/>
              </p:ext>
            </p:extLst>
          </p:nvPr>
        </p:nvGraphicFramePr>
        <p:xfrm>
          <a:off x="683568" y="3250885"/>
          <a:ext cx="7848872" cy="19640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0480"/>
                <a:gridCol w="1728192"/>
                <a:gridCol w="1800200"/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</a:rPr>
                        <a:t>Доля населения систематически занимающегося физической культурой и спортом,</a:t>
                      </a:r>
                      <a:r>
                        <a:rPr lang="ru-RU" sz="1400" b="0" baseline="0" dirty="0" smtClean="0">
                          <a:solidFill>
                            <a:schemeClr val="accent1"/>
                          </a:solidFill>
                        </a:rPr>
                        <a:t> в общей численности населения,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1400" b="0" baseline="0" dirty="0" smtClean="0">
                          <a:solidFill>
                            <a:schemeClr val="accent1"/>
                          </a:solidFill>
                        </a:rPr>
                        <a:t>%</a:t>
                      </a:r>
                      <a:endParaRPr lang="ru-RU" sz="1400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48,0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56,6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</a:rPr>
                        <a:t>Доля молодых граждан, принимающих участие в молодежных мероприятиях района</a:t>
                      </a:r>
                      <a:r>
                        <a:rPr lang="ru-RU" sz="1400" b="0" baseline="0" dirty="0" smtClean="0">
                          <a:solidFill>
                            <a:schemeClr val="accent1"/>
                          </a:solidFill>
                        </a:rPr>
                        <a:t> (от общего количества молодежи)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</a:rPr>
                        <a:t>, </a:t>
                      </a:r>
                      <a:r>
                        <a:rPr lang="ru-RU" sz="1400" b="0" baseline="0" dirty="0" smtClean="0">
                          <a:solidFill>
                            <a:schemeClr val="accent1"/>
                          </a:solidFill>
                        </a:rPr>
                        <a:t>%</a:t>
                      </a:r>
                      <a:endParaRPr lang="ru-RU" sz="1400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44,8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44,8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1882733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Сведения о достижении значений показателей (индикаторов)</a:t>
            </a:r>
          </a:p>
        </p:txBody>
      </p:sp>
      <p:sp>
        <p:nvSpPr>
          <p:cNvPr id="18" name="Google Shape;267;p29"/>
          <p:cNvSpPr/>
          <p:nvPr/>
        </p:nvSpPr>
        <p:spPr>
          <a:xfrm>
            <a:off x="636627" y="2026749"/>
            <a:ext cx="568200" cy="5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82;p46"/>
          <p:cNvSpPr/>
          <p:nvPr/>
        </p:nvSpPr>
        <p:spPr>
          <a:xfrm>
            <a:off x="707998" y="2080956"/>
            <a:ext cx="428628" cy="42865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33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0420" y="857232"/>
            <a:ext cx="2592288" cy="1924816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Цель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создание условий для повышения уровня </a:t>
            </a:r>
            <a:r>
              <a:rPr lang="ru-RU" sz="1400" dirty="0" smtClean="0">
                <a:solidFill>
                  <a:schemeClr val="tx1"/>
                </a:solidFill>
              </a:rPr>
              <a:t>                      и </a:t>
            </a:r>
            <a:r>
              <a:rPr lang="ru-RU" sz="1400" dirty="0">
                <a:solidFill>
                  <a:schemeClr val="tx1"/>
                </a:solidFill>
              </a:rPr>
              <a:t>качества жизни </a:t>
            </a:r>
            <a:r>
              <a:rPr lang="ru-RU" sz="1400" dirty="0" smtClean="0">
                <a:solidFill>
                  <a:schemeClr val="tx1"/>
                </a:solidFill>
              </a:rPr>
              <a:t>граждан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>
                <a:solidFill>
                  <a:schemeClr val="tx1"/>
                </a:solidFill>
              </a:rPr>
              <a:t>районе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095930" y="857232"/>
            <a:ext cx="5762350" cy="1924816"/>
          </a:xfrm>
        </p:spPr>
        <p:txBody>
          <a:bodyPr/>
          <a:lstStyle/>
          <a:p>
            <a:pPr marL="10160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Задачи</a:t>
            </a:r>
          </a:p>
          <a:p>
            <a:pPr marL="10160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ru-RU" sz="1400" dirty="0" smtClean="0">
                <a:solidFill>
                  <a:schemeClr val="tx1"/>
                </a:solidFill>
              </a:rPr>
              <a:t>рганизация социальной поддержки отдельным категориям граждан; </a:t>
            </a:r>
            <a:r>
              <a:rPr lang="ru-RU" sz="1400" dirty="0">
                <a:solidFill>
                  <a:schemeClr val="tx1"/>
                </a:solidFill>
              </a:rPr>
              <a:t>обеспечение </a:t>
            </a:r>
            <a:r>
              <a:rPr lang="ru-RU" sz="1400" dirty="0" smtClean="0">
                <a:solidFill>
                  <a:schemeClr val="tx1"/>
                </a:solidFill>
              </a:rPr>
              <a:t>доступности зданий и прилегающих территорий социальной, </a:t>
            </a:r>
            <a:r>
              <a:rPr lang="ru-RU" sz="1400" dirty="0">
                <a:solidFill>
                  <a:schemeClr val="tx1"/>
                </a:solidFill>
              </a:rPr>
              <a:t>транспортной инфраструктуры </a:t>
            </a:r>
            <a:r>
              <a:rPr lang="ru-RU" sz="1400" dirty="0" smtClean="0">
                <a:solidFill>
                  <a:schemeClr val="tx1"/>
                </a:solidFill>
              </a:rPr>
              <a:t>инвалидам </a:t>
            </a:r>
            <a:r>
              <a:rPr lang="ru-RU" sz="1400" dirty="0">
                <a:solidFill>
                  <a:schemeClr val="tx1"/>
                </a:solidFill>
              </a:rPr>
              <a:t>и </a:t>
            </a:r>
            <a:r>
              <a:rPr lang="ru-RU" sz="1400" dirty="0" smtClean="0">
                <a:solidFill>
                  <a:schemeClr val="tx1"/>
                </a:solidFill>
              </a:rPr>
              <a:t>другим маломобильным группам населения</a:t>
            </a:r>
          </a:p>
          <a:p>
            <a:pPr marL="101600" indent="0">
              <a:buNone/>
            </a:pPr>
            <a:endParaRPr lang="ru-RU" sz="1400" dirty="0"/>
          </a:p>
        </p:txBody>
      </p:sp>
      <p:sp>
        <p:nvSpPr>
          <p:cNvPr id="28" name="Google Shape;229;p27"/>
          <p:cNvSpPr txBox="1">
            <a:spLocks/>
          </p:cNvSpPr>
          <p:nvPr/>
        </p:nvSpPr>
        <p:spPr>
          <a:xfrm>
            <a:off x="0" y="6074455"/>
            <a:ext cx="8572528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fontAlgn="auto">
              <a:buNone/>
            </a:pPr>
            <a:r>
              <a:rPr lang="ru-RU" sz="2000" i="1" kern="0" dirty="0" smtClean="0"/>
              <a:t>в т.ч. федеральные, областные, средства поселений 3,2 млн.руб.</a:t>
            </a:r>
            <a:endParaRPr lang="en-US" sz="2000" i="1" kern="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8577358" y="6334764"/>
            <a:ext cx="638080" cy="142876"/>
            <a:chOff x="8577358" y="6410325"/>
            <a:chExt cx="638080" cy="142876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072562" y="6410325"/>
              <a:ext cx="142876" cy="14287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10800000" flipV="1">
              <a:off x="8577358" y="6481744"/>
              <a:ext cx="579343" cy="2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-7620" y="0"/>
            <a:ext cx="9151620" cy="119675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Муниципальная программа «Социальная поддержка граждан Шекснинского муниципального района»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28;p27"/>
          <p:cNvSpPr txBox="1">
            <a:spLocks/>
          </p:cNvSpPr>
          <p:nvPr/>
        </p:nvSpPr>
        <p:spPr>
          <a:xfrm>
            <a:off x="555018" y="5374356"/>
            <a:ext cx="7517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fontAlgn="auto"/>
            <a:r>
              <a:rPr lang="ru-RU" sz="4000" b="1" kern="0" dirty="0" smtClean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13,3 млн.руб.</a:t>
            </a:r>
            <a:endParaRPr lang="en" sz="4000" b="1" kern="0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" name="Google Shape;234;p27"/>
          <p:cNvSpPr/>
          <p:nvPr/>
        </p:nvSpPr>
        <p:spPr>
          <a:xfrm>
            <a:off x="0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1" name="Google Shape;228;p27"/>
          <p:cNvSpPr txBox="1">
            <a:spLocks/>
          </p:cNvSpPr>
          <p:nvPr/>
        </p:nvSpPr>
        <p:spPr>
          <a:xfrm>
            <a:off x="2143108" y="5376876"/>
            <a:ext cx="642942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 fontAlgn="auto"/>
            <a:r>
              <a:rPr lang="ru-RU" sz="4000" b="1" kern="0" dirty="0" smtClean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31,1 млн.руб.</a:t>
            </a:r>
            <a:endParaRPr lang="en" sz="4000" b="1" kern="0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Google Shape;234;p27"/>
          <p:cNvSpPr/>
          <p:nvPr/>
        </p:nvSpPr>
        <p:spPr>
          <a:xfrm rot="10800000">
            <a:off x="8577357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71470" y="573699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33259" y="57440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896178"/>
              </p:ext>
            </p:extLst>
          </p:nvPr>
        </p:nvGraphicFramePr>
        <p:xfrm>
          <a:off x="571472" y="2285992"/>
          <a:ext cx="828680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1087"/>
                <a:gridCol w="1345721"/>
              </a:tblGrid>
              <a:tr h="25200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lang="ru-RU" sz="1400" b="1" kern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</a:rPr>
                        <a:t>Основные направления расходов в 2023 г.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lang="ru-RU" sz="1400" b="1" kern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lang="ru-RU" sz="400" kern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kern="0" dirty="0" smtClean="0">
                          <a:solidFill>
                            <a:schemeClr val="tx1"/>
                          </a:solidFill>
                        </a:rPr>
                        <a:t>ежемесячная денежная выплата отдельным категориям граждан на оплату 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400" b="0" kern="0" dirty="0" smtClean="0">
                          <a:solidFill>
                            <a:schemeClr val="tx1"/>
                          </a:solidFill>
                        </a:rPr>
                        <a:t>    жилищно-коммунальных услуг  </a:t>
                      </a:r>
                      <a:endParaRPr lang="ru-RU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</a:rPr>
                        <a:t>6,5 млн.руб.</a:t>
                      </a:r>
                      <a:endParaRPr lang="ru-RU" dirty="0"/>
                    </a:p>
                  </a:txBody>
                  <a:tcPr anchor="b"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kern="0" dirty="0" smtClean="0">
                          <a:solidFill>
                            <a:schemeClr val="tx1"/>
                          </a:solidFill>
                        </a:rPr>
                        <a:t> доплаты к пенсии муниципальным служащим  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</a:rPr>
                        <a:t>3,7 млн.руб.</a:t>
                      </a:r>
                      <a:endParaRPr lang="ru-RU" dirty="0"/>
                    </a:p>
                  </a:txBody>
                  <a:tcPr anchor="b"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kern="0" dirty="0" smtClean="0">
                          <a:solidFill>
                            <a:schemeClr val="tx1"/>
                          </a:solidFill>
                        </a:rPr>
                        <a:t> субсидии 4 некоммерческим организациям 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</a:rPr>
                        <a:t>0,7 млн.руб.</a:t>
                      </a:r>
                      <a:endParaRPr lang="ru-RU" dirty="0"/>
                    </a:p>
                  </a:txBody>
                  <a:tcPr anchor="b"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kern="0" dirty="0" smtClean="0">
                          <a:solidFill>
                            <a:schemeClr val="tx1"/>
                          </a:solidFill>
                        </a:rPr>
                        <a:t> вознаграждение почетным гражданам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</a:rPr>
                        <a:t>0,2 млн.руб.</a:t>
                      </a:r>
                      <a:endParaRPr lang="ru-RU" dirty="0"/>
                    </a:p>
                  </a:txBody>
                  <a:tcPr anchor="b"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kern="0" dirty="0" smtClean="0">
                          <a:solidFill>
                            <a:schemeClr val="tx1"/>
                          </a:solidFill>
                        </a:rPr>
                        <a:t> обеспечение деятельности по опеке и попечительству 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</a:rPr>
                        <a:t>2,0 млн.руб.</a:t>
                      </a:r>
                      <a:r>
                        <a:rPr lang="ru-RU" sz="14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dirty="0"/>
                    </a:p>
                  </a:txBody>
                  <a:tcPr anchor="b"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kern="0" dirty="0" smtClean="0">
                          <a:solidFill>
                            <a:schemeClr val="tx1"/>
                          </a:solidFill>
                        </a:rPr>
                        <a:t> проведение мероприятий с ветеранами 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</a:rPr>
                        <a:t>0,3 млн.руб.</a:t>
                      </a:r>
                      <a:endParaRPr lang="ru-RU" dirty="0"/>
                    </a:p>
                  </a:txBody>
                  <a:tcPr anchor="b"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найм</a:t>
                      </a:r>
                      <a:r>
                        <a:rPr lang="ru-RU" sz="1400" dirty="0" smtClean="0"/>
                        <a:t> жилья 6 специалистам здравоохранения </a:t>
                      </a:r>
                    </a:p>
                    <a:p>
                      <a:pPr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dirty="0" smtClean="0"/>
                        <a:t> единовременная выплата лицам, призванным на военную службу по контракту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dirty="0" smtClean="0"/>
                        <a:t>0,2 </a:t>
                      </a:r>
                      <a:r>
                        <a:rPr lang="ru-RU" sz="1400" b="1" dirty="0" err="1" smtClean="0"/>
                        <a:t>млн.руб</a:t>
                      </a:r>
                      <a:r>
                        <a:rPr lang="ru-RU" sz="1400" b="1" dirty="0" smtClean="0"/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b="1" dirty="0" smtClean="0"/>
                        <a:t>17,5 </a:t>
                      </a:r>
                      <a:r>
                        <a:rPr lang="ru-RU" b="1" dirty="0" err="1" smtClean="0"/>
                        <a:t>млн.руб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0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oogle Shape;199;p24"/>
          <p:cNvGraphicFramePr/>
          <p:nvPr>
            <p:extLst>
              <p:ext uri="{D42A27DB-BD31-4B8C-83A1-F6EECF244321}">
                <p14:modId xmlns:p14="http://schemas.microsoft.com/office/powerpoint/2010/main" val="348821494"/>
              </p:ext>
            </p:extLst>
          </p:nvPr>
        </p:nvGraphicFramePr>
        <p:xfrm>
          <a:off x="683568" y="3068960"/>
          <a:ext cx="7848872" cy="19640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0480"/>
                <a:gridCol w="1728192"/>
                <a:gridCol w="1800200"/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Количество граждан, получивших меры социальной поддержки ОКГ в соответствии с законодательством, чел.</a:t>
                      </a:r>
                      <a:endParaRPr lang="ru-RU" sz="1400" dirty="0">
                        <a:solidFill>
                          <a:schemeClr val="accent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224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221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Дол</a:t>
                      </a:r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я объектов (социальная, транспортная инфраструктура) приспособленных к нуждам инвалидов, %</a:t>
                      </a:r>
                      <a:endParaRPr lang="ru-RU" sz="1400" dirty="0">
                        <a:solidFill>
                          <a:schemeClr val="accent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10,0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10,0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1700808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Сведения о достижении значений показателей (индикаторов)</a:t>
            </a:r>
          </a:p>
        </p:txBody>
      </p:sp>
      <p:sp>
        <p:nvSpPr>
          <p:cNvPr id="18" name="Google Shape;267;p29"/>
          <p:cNvSpPr/>
          <p:nvPr/>
        </p:nvSpPr>
        <p:spPr>
          <a:xfrm>
            <a:off x="636627" y="1844824"/>
            <a:ext cx="568200" cy="5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82;p46"/>
          <p:cNvSpPr/>
          <p:nvPr/>
        </p:nvSpPr>
        <p:spPr>
          <a:xfrm>
            <a:off x="707998" y="1892525"/>
            <a:ext cx="428628" cy="42865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 </a:t>
            </a:r>
            <a:endParaRPr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7620" y="0"/>
            <a:ext cx="9151620" cy="119675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Муниципальная программа «Социальная поддержка граждан Шекснинского муниципального района»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4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74" y="1948365"/>
            <a:ext cx="3867891" cy="479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Группа 80"/>
          <p:cNvGrpSpPr/>
          <p:nvPr/>
        </p:nvGrpSpPr>
        <p:grpSpPr>
          <a:xfrm>
            <a:off x="-4" y="1357298"/>
            <a:ext cx="9144004" cy="550254"/>
            <a:chOff x="-4" y="836713"/>
            <a:chExt cx="9144004" cy="927963"/>
          </a:xfrm>
        </p:grpSpPr>
        <p:pic>
          <p:nvPicPr>
            <p:cNvPr id="82" name="Picture 4" descr="C:\Users\Василиса\Desktop\Без имени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1" y="836713"/>
              <a:ext cx="9144001" cy="927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5" descr="C:\Users\Василиса\Desktop\Без именни-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-4" y="836713"/>
              <a:ext cx="9144003" cy="927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0" name="Прямоугольник 89"/>
          <p:cNvSpPr/>
          <p:nvPr/>
        </p:nvSpPr>
        <p:spPr>
          <a:xfrm>
            <a:off x="5480588" y="5971346"/>
            <a:ext cx="3555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Население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– 29,3 </a:t>
            </a:r>
            <a:r>
              <a:rPr lang="ru-RU" sz="2000" dirty="0">
                <a:latin typeface="+mn-lt"/>
                <a:cs typeface="Times New Roman" pitchFamily="18" charset="0"/>
              </a:rPr>
              <a:t>тыс. чел. 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5467930" y="5086588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+mn-lt"/>
                <a:cs typeface="Times New Roman" pitchFamily="18" charset="0"/>
              </a:rPr>
              <a:t>376 населенных </a:t>
            </a:r>
            <a:r>
              <a:rPr lang="ru-RU" sz="2000" dirty="0">
                <a:latin typeface="+mn-lt"/>
                <a:cs typeface="Times New Roman" pitchFamily="18" charset="0"/>
              </a:rPr>
              <a:t>пунктов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5473379" y="4187761"/>
            <a:ext cx="3670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Площадь –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2,5 </a:t>
            </a:r>
            <a:r>
              <a:rPr lang="ru-RU" sz="2000" dirty="0">
                <a:latin typeface="+mn-lt"/>
                <a:cs typeface="Times New Roman" pitchFamily="18" charset="0"/>
              </a:rPr>
              <a:t>тыс. кв. км </a:t>
            </a:r>
          </a:p>
        </p:txBody>
      </p:sp>
      <p:sp>
        <p:nvSpPr>
          <p:cNvPr id="108" name="Google Shape;678;p46"/>
          <p:cNvSpPr/>
          <p:nvPr/>
        </p:nvSpPr>
        <p:spPr>
          <a:xfrm>
            <a:off x="4963513" y="5121108"/>
            <a:ext cx="291465" cy="386252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416;p38"/>
          <p:cNvGrpSpPr/>
          <p:nvPr/>
        </p:nvGrpSpPr>
        <p:grpSpPr>
          <a:xfrm>
            <a:off x="4340678" y="857232"/>
            <a:ext cx="473400" cy="473400"/>
            <a:chOff x="5842489" y="1703401"/>
            <a:chExt cx="473400" cy="473400"/>
          </a:xfrm>
        </p:grpSpPr>
        <p:sp>
          <p:nvSpPr>
            <p:cNvPr id="113" name="Google Shape;417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18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5</a:t>
              </a:r>
              <a:endParaRPr sz="6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5929322" y="928670"/>
            <a:ext cx="334744" cy="334744"/>
            <a:chOff x="6713463" y="1884560"/>
            <a:chExt cx="334744" cy="334744"/>
          </a:xfrm>
        </p:grpSpPr>
        <p:sp>
          <p:nvSpPr>
            <p:cNvPr id="127" name="Google Shape;423;p38"/>
            <p:cNvSpPr/>
            <p:nvPr/>
          </p:nvSpPr>
          <p:spPr>
            <a:xfrm rot="8100000">
              <a:off x="6713463" y="1884560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24;p38"/>
            <p:cNvSpPr/>
            <p:nvPr/>
          </p:nvSpPr>
          <p:spPr>
            <a:xfrm flipH="1">
              <a:off x="6813785" y="1978330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 smtClean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7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129" name="Google Shape;425;p38"/>
          <p:cNvGrpSpPr/>
          <p:nvPr/>
        </p:nvGrpSpPr>
        <p:grpSpPr>
          <a:xfrm>
            <a:off x="2071670" y="1928802"/>
            <a:ext cx="473400" cy="473400"/>
            <a:chOff x="2824664" y="3576300"/>
            <a:chExt cx="473400" cy="473400"/>
          </a:xfrm>
        </p:grpSpPr>
        <p:sp>
          <p:nvSpPr>
            <p:cNvPr id="130" name="Google Shape;426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27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2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sp>
        <p:nvSpPr>
          <p:cNvPr id="142" name="Google Shape;431;p38"/>
          <p:cNvSpPr txBox="1"/>
          <p:nvPr/>
        </p:nvSpPr>
        <p:spPr>
          <a:xfrm>
            <a:off x="1644242" y="2302532"/>
            <a:ext cx="1286400" cy="22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СП </a:t>
            </a:r>
            <a:r>
              <a:rPr lang="ru-RU" sz="1100" dirty="0" err="1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Сиземское</a:t>
            </a:r>
            <a:endParaRPr sz="1100" dirty="0">
              <a:solidFill>
                <a:schemeClr val="dk2"/>
              </a:solidFill>
              <a:latin typeface="+mn-lt"/>
              <a:ea typeface="PT Serif"/>
              <a:cs typeface="PT Serif"/>
              <a:sym typeface="PT Serif"/>
            </a:endParaRPr>
          </a:p>
        </p:txBody>
      </p:sp>
      <p:sp>
        <p:nvSpPr>
          <p:cNvPr id="149" name="Google Shape;432;p38"/>
          <p:cNvSpPr txBox="1"/>
          <p:nvPr/>
        </p:nvSpPr>
        <p:spPr>
          <a:xfrm>
            <a:off x="6237651" y="2302532"/>
            <a:ext cx="1286400" cy="22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СП Никольское</a:t>
            </a:r>
            <a:endParaRPr sz="1100" dirty="0">
              <a:solidFill>
                <a:schemeClr val="dk2"/>
              </a:solidFill>
              <a:latin typeface="+mn-lt"/>
              <a:ea typeface="PT Serif"/>
              <a:cs typeface="PT Serif"/>
              <a:sym typeface="PT Serif"/>
            </a:endParaRPr>
          </a:p>
        </p:txBody>
      </p:sp>
      <p:grpSp>
        <p:nvGrpSpPr>
          <p:cNvPr id="150" name="Google Shape;410;p38"/>
          <p:cNvGrpSpPr/>
          <p:nvPr/>
        </p:nvGrpSpPr>
        <p:grpSpPr>
          <a:xfrm>
            <a:off x="1285852" y="857232"/>
            <a:ext cx="473400" cy="473400"/>
            <a:chOff x="1786339" y="1703401"/>
            <a:chExt cx="473400" cy="473400"/>
          </a:xfrm>
        </p:grpSpPr>
        <p:sp>
          <p:nvSpPr>
            <p:cNvPr id="151" name="Google Shape;411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12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1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sp>
        <p:nvSpPr>
          <p:cNvPr id="153" name="Google Shape;428;p38"/>
          <p:cNvSpPr txBox="1"/>
          <p:nvPr/>
        </p:nvSpPr>
        <p:spPr>
          <a:xfrm>
            <a:off x="785786" y="714356"/>
            <a:ext cx="1286400" cy="22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СП </a:t>
            </a:r>
            <a:r>
              <a:rPr lang="ru-RU" sz="1100" dirty="0" err="1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Ершовское</a:t>
            </a:r>
            <a:endParaRPr sz="1100" dirty="0">
              <a:solidFill>
                <a:schemeClr val="dk2"/>
              </a:solidFill>
              <a:latin typeface="+mn-lt"/>
              <a:ea typeface="PT Serif"/>
              <a:cs typeface="PT Serif"/>
              <a:sym typeface="PT Serif"/>
            </a:endParaRPr>
          </a:p>
        </p:txBody>
      </p:sp>
      <p:grpSp>
        <p:nvGrpSpPr>
          <p:cNvPr id="154" name="Группа 153"/>
          <p:cNvGrpSpPr/>
          <p:nvPr/>
        </p:nvGrpSpPr>
        <p:grpSpPr>
          <a:xfrm>
            <a:off x="7500958" y="928670"/>
            <a:ext cx="334744" cy="334744"/>
            <a:chOff x="7449640" y="361192"/>
            <a:chExt cx="334744" cy="334744"/>
          </a:xfrm>
        </p:grpSpPr>
        <p:sp>
          <p:nvSpPr>
            <p:cNvPr id="155" name="Google Shape;411;p38"/>
            <p:cNvSpPr/>
            <p:nvPr/>
          </p:nvSpPr>
          <p:spPr>
            <a:xfrm rot="8100000">
              <a:off x="7449640" y="361192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12;p38"/>
            <p:cNvSpPr/>
            <p:nvPr/>
          </p:nvSpPr>
          <p:spPr>
            <a:xfrm>
              <a:off x="7549962" y="454962"/>
              <a:ext cx="134100" cy="1341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 smtClean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9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sp>
        <p:nvSpPr>
          <p:cNvPr id="157" name="Google Shape;428;p38"/>
          <p:cNvSpPr txBox="1"/>
          <p:nvPr/>
        </p:nvSpPr>
        <p:spPr>
          <a:xfrm>
            <a:off x="7072330" y="714356"/>
            <a:ext cx="1286400" cy="22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СП </a:t>
            </a:r>
            <a:r>
              <a:rPr lang="ru-RU" sz="1100" dirty="0" err="1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Угольское</a:t>
            </a:r>
            <a:endParaRPr sz="1100" dirty="0">
              <a:solidFill>
                <a:schemeClr val="dk2"/>
              </a:solidFill>
              <a:latin typeface="+mn-lt"/>
              <a:ea typeface="PT Serif"/>
              <a:cs typeface="PT Serif"/>
              <a:sym typeface="PT Serif"/>
            </a:endParaRPr>
          </a:p>
        </p:txBody>
      </p:sp>
      <p:sp>
        <p:nvSpPr>
          <p:cNvPr id="158" name="Google Shape;428;p38"/>
          <p:cNvSpPr txBox="1"/>
          <p:nvPr/>
        </p:nvSpPr>
        <p:spPr>
          <a:xfrm>
            <a:off x="5357818" y="714356"/>
            <a:ext cx="1548490" cy="22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СП Железнодорожное</a:t>
            </a:r>
            <a:endParaRPr sz="1100" dirty="0">
              <a:solidFill>
                <a:schemeClr val="dk2"/>
              </a:solidFill>
              <a:latin typeface="+mn-lt"/>
              <a:ea typeface="PT Serif"/>
              <a:cs typeface="PT Serif"/>
              <a:sym typeface="PT Serif"/>
            </a:endParaRPr>
          </a:p>
        </p:txBody>
      </p:sp>
      <p:sp>
        <p:nvSpPr>
          <p:cNvPr id="159" name="Google Shape;428;p38"/>
          <p:cNvSpPr txBox="1"/>
          <p:nvPr/>
        </p:nvSpPr>
        <p:spPr>
          <a:xfrm>
            <a:off x="3929058" y="714356"/>
            <a:ext cx="1286400" cy="22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ГП </a:t>
            </a:r>
            <a:r>
              <a:rPr lang="ru-RU" sz="1100" dirty="0" err="1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пгт</a:t>
            </a:r>
            <a:r>
              <a:rPr lang="ru-RU" sz="1100" dirty="0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. Шексна</a:t>
            </a:r>
            <a:endParaRPr sz="1100" dirty="0">
              <a:solidFill>
                <a:schemeClr val="dk2"/>
              </a:solidFill>
              <a:latin typeface="+mn-lt"/>
              <a:ea typeface="PT Serif"/>
              <a:cs typeface="PT Serif"/>
              <a:sym typeface="PT Serif"/>
            </a:endParaRPr>
          </a:p>
        </p:txBody>
      </p:sp>
      <p:grpSp>
        <p:nvGrpSpPr>
          <p:cNvPr id="160" name="Группа 159"/>
          <p:cNvGrpSpPr/>
          <p:nvPr/>
        </p:nvGrpSpPr>
        <p:grpSpPr>
          <a:xfrm>
            <a:off x="6715140" y="2000240"/>
            <a:ext cx="334744" cy="334744"/>
            <a:chOff x="6713477" y="1884560"/>
            <a:chExt cx="334744" cy="334744"/>
          </a:xfrm>
        </p:grpSpPr>
        <p:sp>
          <p:nvSpPr>
            <p:cNvPr id="161" name="Google Shape;411;p38"/>
            <p:cNvSpPr/>
            <p:nvPr/>
          </p:nvSpPr>
          <p:spPr>
            <a:xfrm rot="18900000">
              <a:off x="6713477" y="1884560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635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12;p38"/>
            <p:cNvSpPr/>
            <p:nvPr/>
          </p:nvSpPr>
          <p:spPr>
            <a:xfrm>
              <a:off x="6814164" y="1982188"/>
              <a:ext cx="134100" cy="134100"/>
            </a:xfrm>
            <a:prstGeom prst="ellipse">
              <a:avLst/>
            </a:prstGeom>
            <a:ln w="63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8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5214942" y="2000240"/>
            <a:ext cx="334744" cy="334744"/>
            <a:chOff x="6713463" y="1884560"/>
            <a:chExt cx="334744" cy="334744"/>
          </a:xfrm>
        </p:grpSpPr>
        <p:sp>
          <p:nvSpPr>
            <p:cNvPr id="164" name="Google Shape;423;p38"/>
            <p:cNvSpPr/>
            <p:nvPr/>
          </p:nvSpPr>
          <p:spPr>
            <a:xfrm rot="18900000">
              <a:off x="6713463" y="1884560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rgbClr val="FFC000"/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24;p38"/>
            <p:cNvSpPr/>
            <p:nvPr/>
          </p:nvSpPr>
          <p:spPr>
            <a:xfrm flipH="1">
              <a:off x="6813785" y="1978330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 smtClean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6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sp>
        <p:nvSpPr>
          <p:cNvPr id="166" name="Google Shape;432;p38"/>
          <p:cNvSpPr txBox="1"/>
          <p:nvPr/>
        </p:nvSpPr>
        <p:spPr>
          <a:xfrm>
            <a:off x="4715355" y="2302532"/>
            <a:ext cx="1286400" cy="22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СП </a:t>
            </a:r>
            <a:r>
              <a:rPr lang="ru-RU" sz="1100" dirty="0" err="1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Чебсарское</a:t>
            </a:r>
            <a:endParaRPr sz="1100" dirty="0">
              <a:solidFill>
                <a:schemeClr val="dk2"/>
              </a:solidFill>
              <a:latin typeface="+mn-lt"/>
              <a:ea typeface="PT Serif"/>
              <a:cs typeface="PT Serif"/>
              <a:sym typeface="PT Serif"/>
            </a:endParaRPr>
          </a:p>
        </p:txBody>
      </p:sp>
      <p:grpSp>
        <p:nvGrpSpPr>
          <p:cNvPr id="167" name="Google Shape;410;p38"/>
          <p:cNvGrpSpPr/>
          <p:nvPr/>
        </p:nvGrpSpPr>
        <p:grpSpPr>
          <a:xfrm>
            <a:off x="2786050" y="857232"/>
            <a:ext cx="473400" cy="473400"/>
            <a:chOff x="1786339" y="1703401"/>
            <a:chExt cx="473400" cy="473400"/>
          </a:xfrm>
        </p:grpSpPr>
        <p:sp>
          <p:nvSpPr>
            <p:cNvPr id="168" name="Google Shape;411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12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 smtClean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3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sp>
        <p:nvSpPr>
          <p:cNvPr id="170" name="Google Shape;428;p38"/>
          <p:cNvSpPr txBox="1"/>
          <p:nvPr/>
        </p:nvSpPr>
        <p:spPr>
          <a:xfrm>
            <a:off x="2357422" y="714356"/>
            <a:ext cx="1286400" cy="22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СП </a:t>
            </a:r>
            <a:r>
              <a:rPr lang="ru-RU" sz="1100" dirty="0" err="1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Чуровское</a:t>
            </a:r>
            <a:endParaRPr sz="1100" dirty="0">
              <a:solidFill>
                <a:schemeClr val="dk2"/>
              </a:solidFill>
              <a:latin typeface="+mn-lt"/>
              <a:ea typeface="PT Serif"/>
              <a:cs typeface="PT Serif"/>
              <a:sym typeface="PT Serif"/>
            </a:endParaRPr>
          </a:p>
        </p:txBody>
      </p:sp>
      <p:grpSp>
        <p:nvGrpSpPr>
          <p:cNvPr id="171" name="Google Shape;425;p38"/>
          <p:cNvGrpSpPr/>
          <p:nvPr/>
        </p:nvGrpSpPr>
        <p:grpSpPr>
          <a:xfrm>
            <a:off x="3571868" y="1928802"/>
            <a:ext cx="473400" cy="473400"/>
            <a:chOff x="2824664" y="3576300"/>
            <a:chExt cx="473400" cy="473400"/>
          </a:xfrm>
        </p:grpSpPr>
        <p:sp>
          <p:nvSpPr>
            <p:cNvPr id="172" name="Google Shape;426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27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 smtClean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4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sp>
        <p:nvSpPr>
          <p:cNvPr id="174" name="Google Shape;431;p38"/>
          <p:cNvSpPr txBox="1"/>
          <p:nvPr/>
        </p:nvSpPr>
        <p:spPr>
          <a:xfrm>
            <a:off x="3178176" y="2302532"/>
            <a:ext cx="1286400" cy="22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СП </a:t>
            </a:r>
            <a:r>
              <a:rPr lang="ru-RU" sz="1100" dirty="0" err="1" smtClean="0">
                <a:solidFill>
                  <a:schemeClr val="dk2"/>
                </a:solidFill>
                <a:latin typeface="+mn-lt"/>
                <a:ea typeface="PT Serif"/>
                <a:cs typeface="PT Serif"/>
                <a:sym typeface="PT Serif"/>
              </a:rPr>
              <a:t>Нифантовское</a:t>
            </a:r>
            <a:endParaRPr sz="1100" dirty="0">
              <a:solidFill>
                <a:schemeClr val="dk2"/>
              </a:solidFill>
              <a:latin typeface="+mn-lt"/>
              <a:ea typeface="PT Serif"/>
              <a:cs typeface="PT Serif"/>
              <a:sym typeface="PT Serif"/>
            </a:endParaRPr>
          </a:p>
        </p:txBody>
      </p:sp>
      <p:grpSp>
        <p:nvGrpSpPr>
          <p:cNvPr id="175" name="Google Shape;727;p46"/>
          <p:cNvGrpSpPr/>
          <p:nvPr/>
        </p:nvGrpSpPr>
        <p:grpSpPr>
          <a:xfrm>
            <a:off x="4904632" y="3245327"/>
            <a:ext cx="369505" cy="369505"/>
            <a:chOff x="2594050" y="1631825"/>
            <a:chExt cx="439625" cy="439625"/>
          </a:xfrm>
        </p:grpSpPr>
        <p:sp>
          <p:nvSpPr>
            <p:cNvPr id="176" name="Google Shape;728;p4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29;p4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30;p4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31;p4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Прямоугольник 179"/>
          <p:cNvSpPr/>
          <p:nvPr/>
        </p:nvSpPr>
        <p:spPr>
          <a:xfrm>
            <a:off x="5580063" y="3090379"/>
            <a:ext cx="3151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+mn-lt"/>
                <a:cs typeface="Times New Roman" pitchFamily="18" charset="0"/>
              </a:rPr>
              <a:t>1 городское,</a:t>
            </a:r>
          </a:p>
          <a:p>
            <a:pPr>
              <a:defRPr/>
            </a:pPr>
            <a:r>
              <a:rPr lang="ru-RU" sz="2000" dirty="0" smtClean="0">
                <a:latin typeface="+mn-lt"/>
                <a:cs typeface="Times New Roman" pitchFamily="18" charset="0"/>
              </a:rPr>
              <a:t>8 сельских поселений</a:t>
            </a:r>
          </a:p>
        </p:txBody>
      </p:sp>
      <p:pic>
        <p:nvPicPr>
          <p:cNvPr id="181" name="Picture 6" descr="C:\Users\Василиса\Desktop\пл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49" y="4173094"/>
            <a:ext cx="418482" cy="41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oogle Shape;410;p38"/>
          <p:cNvGrpSpPr/>
          <p:nvPr/>
        </p:nvGrpSpPr>
        <p:grpSpPr>
          <a:xfrm>
            <a:off x="651250" y="3008627"/>
            <a:ext cx="473400" cy="473400"/>
            <a:chOff x="1786339" y="1703401"/>
            <a:chExt cx="473400" cy="473400"/>
          </a:xfrm>
        </p:grpSpPr>
        <p:sp>
          <p:nvSpPr>
            <p:cNvPr id="183" name="Google Shape;411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12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1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185" name="Google Shape;425;p38"/>
          <p:cNvGrpSpPr/>
          <p:nvPr/>
        </p:nvGrpSpPr>
        <p:grpSpPr>
          <a:xfrm>
            <a:off x="1540757" y="3498893"/>
            <a:ext cx="334744" cy="334744"/>
            <a:chOff x="2893992" y="3645628"/>
            <a:chExt cx="334744" cy="334744"/>
          </a:xfrm>
        </p:grpSpPr>
        <p:sp>
          <p:nvSpPr>
            <p:cNvPr id="186" name="Google Shape;426;p38"/>
            <p:cNvSpPr/>
            <p:nvPr/>
          </p:nvSpPr>
          <p:spPr>
            <a:xfrm rot="81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27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2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188" name="Google Shape;410;p38"/>
          <p:cNvGrpSpPr/>
          <p:nvPr/>
        </p:nvGrpSpPr>
        <p:grpSpPr>
          <a:xfrm>
            <a:off x="1700950" y="4040838"/>
            <a:ext cx="473400" cy="473400"/>
            <a:chOff x="1786339" y="1703401"/>
            <a:chExt cx="473400" cy="473400"/>
          </a:xfrm>
        </p:grpSpPr>
        <p:sp>
          <p:nvSpPr>
            <p:cNvPr id="189" name="Google Shape;411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12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 smtClean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3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191" name="Google Shape;425;p38"/>
          <p:cNvGrpSpPr/>
          <p:nvPr/>
        </p:nvGrpSpPr>
        <p:grpSpPr>
          <a:xfrm>
            <a:off x="799262" y="4284374"/>
            <a:ext cx="334744" cy="334744"/>
            <a:chOff x="2893992" y="3645628"/>
            <a:chExt cx="334744" cy="334744"/>
          </a:xfrm>
        </p:grpSpPr>
        <p:sp>
          <p:nvSpPr>
            <p:cNvPr id="192" name="Google Shape;426;p38"/>
            <p:cNvSpPr/>
            <p:nvPr/>
          </p:nvSpPr>
          <p:spPr>
            <a:xfrm rot="81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27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solidFill>
                <a:schemeClr val="bg1"/>
              </a:solidFill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 smtClean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4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194" name="Google Shape;416;p38"/>
          <p:cNvGrpSpPr/>
          <p:nvPr/>
        </p:nvGrpSpPr>
        <p:grpSpPr>
          <a:xfrm>
            <a:off x="1187624" y="4395760"/>
            <a:ext cx="473400" cy="473400"/>
            <a:chOff x="5842489" y="1703401"/>
            <a:chExt cx="473400" cy="473400"/>
          </a:xfrm>
        </p:grpSpPr>
        <p:sp>
          <p:nvSpPr>
            <p:cNvPr id="195" name="Google Shape;417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18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5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2223712" y="4596338"/>
            <a:ext cx="334744" cy="334744"/>
            <a:chOff x="6716794" y="1884560"/>
            <a:chExt cx="334744" cy="334744"/>
          </a:xfrm>
        </p:grpSpPr>
        <p:sp>
          <p:nvSpPr>
            <p:cNvPr id="198" name="Google Shape;423;p38"/>
            <p:cNvSpPr/>
            <p:nvPr/>
          </p:nvSpPr>
          <p:spPr>
            <a:xfrm rot="8100000">
              <a:off x="6716794" y="1884560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rgbClr val="FFC000"/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24;p38"/>
            <p:cNvSpPr/>
            <p:nvPr/>
          </p:nvSpPr>
          <p:spPr>
            <a:xfrm flipH="1">
              <a:off x="6813785" y="1978330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 smtClean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6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483878" y="4786364"/>
            <a:ext cx="334744" cy="334744"/>
            <a:chOff x="6713463" y="1884560"/>
            <a:chExt cx="334744" cy="334744"/>
          </a:xfrm>
        </p:grpSpPr>
        <p:sp>
          <p:nvSpPr>
            <p:cNvPr id="201" name="Google Shape;423;p38"/>
            <p:cNvSpPr/>
            <p:nvPr/>
          </p:nvSpPr>
          <p:spPr>
            <a:xfrm rot="8100000">
              <a:off x="6713463" y="1884560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24;p38"/>
            <p:cNvSpPr/>
            <p:nvPr/>
          </p:nvSpPr>
          <p:spPr>
            <a:xfrm flipH="1">
              <a:off x="6813785" y="1978330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 smtClean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7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1196406" y="5319326"/>
            <a:ext cx="334744" cy="334744"/>
            <a:chOff x="6713477" y="1884560"/>
            <a:chExt cx="334744" cy="334744"/>
          </a:xfrm>
        </p:grpSpPr>
        <p:sp>
          <p:nvSpPr>
            <p:cNvPr id="204" name="Google Shape;411;p38"/>
            <p:cNvSpPr/>
            <p:nvPr/>
          </p:nvSpPr>
          <p:spPr>
            <a:xfrm rot="8100000">
              <a:off x="6713477" y="1884560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635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12;p38"/>
            <p:cNvSpPr/>
            <p:nvPr/>
          </p:nvSpPr>
          <p:spPr>
            <a:xfrm>
              <a:off x="6814164" y="1982188"/>
              <a:ext cx="134100" cy="134100"/>
            </a:xfrm>
            <a:prstGeom prst="ellipse">
              <a:avLst/>
            </a:prstGeom>
            <a:ln w="635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8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2643154" y="5507360"/>
            <a:ext cx="334744" cy="334744"/>
            <a:chOff x="7449640" y="361192"/>
            <a:chExt cx="334744" cy="334744"/>
          </a:xfrm>
        </p:grpSpPr>
        <p:sp>
          <p:nvSpPr>
            <p:cNvPr id="207" name="Google Shape;411;p38"/>
            <p:cNvSpPr/>
            <p:nvPr/>
          </p:nvSpPr>
          <p:spPr>
            <a:xfrm rot="8100000">
              <a:off x="7449640" y="361192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12;p38"/>
            <p:cNvSpPr/>
            <p:nvPr/>
          </p:nvSpPr>
          <p:spPr>
            <a:xfrm>
              <a:off x="7549962" y="454962"/>
              <a:ext cx="134100" cy="1341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dirty="0" smtClean="0">
                  <a:solidFill>
                    <a:schemeClr val="dk2"/>
                  </a:solidFill>
                  <a:latin typeface="PT Serif"/>
                  <a:ea typeface="PT Serif"/>
                  <a:cs typeface="PT Serif"/>
                  <a:sym typeface="PT Serif"/>
                </a:rPr>
                <a:t>9</a:t>
              </a:r>
              <a:endParaRPr sz="600" dirty="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  <p:pic>
        <p:nvPicPr>
          <p:cNvPr id="85" name="chart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lum bright="-10000" contrast="20000"/>
          </a:blip>
          <a:stretch>
            <a:fillRect/>
          </a:stretch>
        </p:blipFill>
        <p:spPr>
          <a:xfrm>
            <a:off x="4572000" y="5726666"/>
            <a:ext cx="1071570" cy="1059920"/>
          </a:xfrm>
          <a:prstGeom prst="rect">
            <a:avLst/>
          </a:prstGeom>
        </p:spPr>
      </p:pic>
      <p:grpSp>
        <p:nvGrpSpPr>
          <p:cNvPr id="84" name="Группа 5"/>
          <p:cNvGrpSpPr>
            <a:grpSpLocks/>
          </p:cNvGrpSpPr>
          <p:nvPr/>
        </p:nvGrpSpPr>
        <p:grpSpPr bwMode="auto">
          <a:xfrm>
            <a:off x="-30925" y="-6"/>
            <a:ext cx="9220165" cy="627684"/>
            <a:chOff x="-340629" y="4857775"/>
            <a:chExt cx="9219650" cy="458979"/>
          </a:xfrm>
        </p:grpSpPr>
        <p:sp>
          <p:nvSpPr>
            <p:cNvPr id="94" name="TextBox 13"/>
            <p:cNvSpPr txBox="1">
              <a:spLocks noChangeArrowheads="1"/>
            </p:cNvSpPr>
            <p:nvPr/>
          </p:nvSpPr>
          <p:spPr bwMode="auto">
            <a:xfrm>
              <a:off x="-138073" y="4857775"/>
              <a:ext cx="4542979" cy="202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 dirty="0"/>
                <a:t>         -  -  -  -  -  -  - </a:t>
              </a:r>
              <a:r>
                <a:rPr lang="ru-RU" sz="1200" b="1" dirty="0"/>
                <a:t>500 км </a:t>
              </a:r>
              <a:r>
                <a:rPr lang="ru-RU" sz="1200" dirty="0"/>
                <a:t>-  - -  -  -  -  -  -  -  - </a:t>
              </a:r>
              <a:r>
                <a:rPr lang="ru-RU" sz="1200" b="1" dirty="0"/>
                <a:t>48 км  </a:t>
              </a:r>
              <a:r>
                <a:rPr lang="ru-RU" sz="1200" dirty="0"/>
                <a:t>-  -  </a:t>
              </a:r>
              <a:r>
                <a:rPr lang="ru-RU" sz="1200" dirty="0" smtClean="0"/>
                <a:t>-  -  -   </a:t>
              </a:r>
              <a:endParaRPr lang="ru-RU" sz="1200" dirty="0"/>
            </a:p>
          </p:txBody>
        </p:sp>
        <p:sp>
          <p:nvSpPr>
            <p:cNvPr id="93" name="TextBox 12"/>
            <p:cNvSpPr txBox="1">
              <a:spLocks noChangeArrowheads="1"/>
            </p:cNvSpPr>
            <p:nvPr/>
          </p:nvSpPr>
          <p:spPr bwMode="auto">
            <a:xfrm>
              <a:off x="4404904" y="4857785"/>
              <a:ext cx="4272306" cy="202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200" dirty="0"/>
                <a:t>-  -  -  -  </a:t>
              </a:r>
              <a:r>
                <a:rPr lang="ru-RU" sz="1200" b="1" dirty="0"/>
                <a:t>83 км </a:t>
              </a:r>
              <a:r>
                <a:rPr lang="ru-RU" sz="1200" dirty="0"/>
                <a:t>-  -  </a:t>
              </a:r>
              <a:r>
                <a:rPr lang="ru-RU" sz="1200" dirty="0" smtClean="0"/>
                <a:t>-  </a:t>
              </a:r>
              <a:r>
                <a:rPr lang="ru-RU" sz="1200" dirty="0"/>
                <a:t>-  -  -  - </a:t>
              </a:r>
              <a:r>
                <a:rPr lang="ru-RU" sz="1200" dirty="0" smtClean="0"/>
                <a:t> -  </a:t>
              </a:r>
              <a:r>
                <a:rPr lang="ru-RU" sz="1200" dirty="0"/>
                <a:t>-  -  -  </a:t>
              </a:r>
              <a:r>
                <a:rPr lang="ru-RU" sz="1200" b="1" dirty="0" smtClean="0"/>
                <a:t>550 </a:t>
              </a:r>
              <a:r>
                <a:rPr lang="ru-RU" sz="1200" b="1" dirty="0"/>
                <a:t>км </a:t>
              </a:r>
              <a:r>
                <a:rPr lang="ru-RU" sz="1200" dirty="0"/>
                <a:t>-  -  -  -  -  -  -     </a:t>
              </a:r>
            </a:p>
          </p:txBody>
        </p:sp>
        <p:sp>
          <p:nvSpPr>
            <p:cNvPr id="86" name="Блок-схема: узел 85"/>
            <p:cNvSpPr/>
            <p:nvPr/>
          </p:nvSpPr>
          <p:spPr>
            <a:xfrm>
              <a:off x="141342" y="4931153"/>
              <a:ext cx="107994" cy="78972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9" name="TextBox 9"/>
            <p:cNvSpPr txBox="1">
              <a:spLocks noChangeArrowheads="1"/>
            </p:cNvSpPr>
            <p:nvPr/>
          </p:nvSpPr>
          <p:spPr bwMode="auto">
            <a:xfrm>
              <a:off x="3640904" y="5069194"/>
              <a:ext cx="1357246" cy="247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latin typeface="+mn-lt"/>
                  <a:cs typeface="Times New Roman" pitchFamily="18" charset="0"/>
                </a:rPr>
                <a:t>п. Шексна</a:t>
              </a:r>
            </a:p>
          </p:txBody>
        </p:sp>
        <p:sp>
          <p:nvSpPr>
            <p:cNvPr id="91" name="TextBox 10"/>
            <p:cNvSpPr txBox="1">
              <a:spLocks noChangeArrowheads="1"/>
            </p:cNvSpPr>
            <p:nvPr/>
          </p:nvSpPr>
          <p:spPr bwMode="auto">
            <a:xfrm>
              <a:off x="1575439" y="5080443"/>
              <a:ext cx="1485445" cy="225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+mn-lt"/>
                  <a:cs typeface="Times New Roman" pitchFamily="18" charset="0"/>
                </a:rPr>
                <a:t>г. Череповец</a:t>
              </a:r>
            </a:p>
          </p:txBody>
        </p:sp>
        <p:sp>
          <p:nvSpPr>
            <p:cNvPr id="92" name="TextBox 11"/>
            <p:cNvSpPr txBox="1">
              <a:spLocks noChangeArrowheads="1"/>
            </p:cNvSpPr>
            <p:nvPr/>
          </p:nvSpPr>
          <p:spPr bwMode="auto">
            <a:xfrm>
              <a:off x="5745146" y="5080446"/>
              <a:ext cx="1010221" cy="225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dirty="0">
                  <a:latin typeface="+mn-lt"/>
                  <a:cs typeface="Times New Roman" pitchFamily="18" charset="0"/>
                </a:rPr>
                <a:t>г. Вологда</a:t>
              </a:r>
            </a:p>
          </p:txBody>
        </p:sp>
        <p:sp>
          <p:nvSpPr>
            <p:cNvPr id="96" name="TextBox 15"/>
            <p:cNvSpPr txBox="1">
              <a:spLocks noChangeArrowheads="1"/>
            </p:cNvSpPr>
            <p:nvPr/>
          </p:nvSpPr>
          <p:spPr bwMode="auto">
            <a:xfrm>
              <a:off x="-340629" y="5080443"/>
              <a:ext cx="2050933" cy="225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+mn-lt"/>
                  <a:cs typeface="Times New Roman" pitchFamily="18" charset="0"/>
                </a:rPr>
                <a:t>г. Санкт-Петербург </a:t>
              </a:r>
            </a:p>
          </p:txBody>
        </p:sp>
        <p:sp>
          <p:nvSpPr>
            <p:cNvPr id="97" name="Блок-схема: узел 96"/>
            <p:cNvSpPr/>
            <p:nvPr/>
          </p:nvSpPr>
          <p:spPr>
            <a:xfrm>
              <a:off x="8286723" y="4932000"/>
              <a:ext cx="107994" cy="78972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8" name="TextBox 17"/>
            <p:cNvSpPr txBox="1">
              <a:spLocks noChangeArrowheads="1"/>
            </p:cNvSpPr>
            <p:nvPr/>
          </p:nvSpPr>
          <p:spPr bwMode="auto">
            <a:xfrm>
              <a:off x="7807542" y="5080447"/>
              <a:ext cx="1071479" cy="225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+mn-lt"/>
                  <a:cs typeface="Times New Roman" pitchFamily="18" charset="0"/>
                </a:rPr>
                <a:t>г. Москва </a:t>
              </a:r>
            </a:p>
          </p:txBody>
        </p:sp>
        <p:sp>
          <p:nvSpPr>
            <p:cNvPr id="99" name="Блок-схема: узел 98"/>
            <p:cNvSpPr/>
            <p:nvPr/>
          </p:nvSpPr>
          <p:spPr>
            <a:xfrm>
              <a:off x="2261884" y="4931153"/>
              <a:ext cx="107994" cy="78972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0" name="Блок-схема: узел 99"/>
            <p:cNvSpPr/>
            <p:nvPr/>
          </p:nvSpPr>
          <p:spPr>
            <a:xfrm>
              <a:off x="6190756" y="4931153"/>
              <a:ext cx="107994" cy="78972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" name="Блок-схема: узел 101"/>
            <p:cNvSpPr/>
            <p:nvPr/>
          </p:nvSpPr>
          <p:spPr>
            <a:xfrm>
              <a:off x="4212374" y="4900803"/>
              <a:ext cx="215988" cy="157945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101" name="Прямая соединительная линия 100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3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1620" cy="928670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+mn-lt"/>
              </a:rPr>
              <a:t>Муниципальная программа «Экономическое развитие   </a:t>
            </a:r>
            <a:br>
              <a:rPr lang="ru-RU" sz="2000" b="1" dirty="0">
                <a:solidFill>
                  <a:schemeClr val="accent1"/>
                </a:solidFill>
                <a:latin typeface="+mn-lt"/>
              </a:rPr>
            </a:br>
            <a:r>
              <a:rPr lang="ru-RU" sz="2000" b="1" dirty="0">
                <a:solidFill>
                  <a:schemeClr val="accent1"/>
                </a:solidFill>
                <a:latin typeface="+mn-lt"/>
              </a:rPr>
              <a:t>  Шекснинского муниципального </a:t>
            </a: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района»</a:t>
            </a:r>
            <a:endParaRPr lang="ru-RU" sz="1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55018" y="724616"/>
            <a:ext cx="2396072" cy="1775690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Цель</a:t>
            </a:r>
            <a:endParaRPr lang="ru-RU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300" dirty="0">
                <a:solidFill>
                  <a:schemeClr val="tx1"/>
                </a:solidFill>
              </a:rPr>
              <a:t>создание </a:t>
            </a:r>
            <a:r>
              <a:rPr lang="ru-RU" sz="1300" dirty="0" smtClean="0">
                <a:solidFill>
                  <a:schemeClr val="tx1"/>
                </a:solidFill>
              </a:rPr>
              <a:t>условий для </a:t>
            </a:r>
            <a:r>
              <a:rPr lang="ru-RU" sz="1300" dirty="0">
                <a:solidFill>
                  <a:schemeClr val="tx1"/>
                </a:solidFill>
              </a:rPr>
              <a:t>повышения темпов </a:t>
            </a:r>
            <a:r>
              <a:rPr lang="ru-RU" sz="1300" dirty="0" smtClean="0">
                <a:solidFill>
                  <a:schemeClr val="tx1"/>
                </a:solidFill>
              </a:rPr>
              <a:t>                       и </a:t>
            </a:r>
            <a:r>
              <a:rPr lang="ru-RU" sz="1300" dirty="0">
                <a:solidFill>
                  <a:schemeClr val="tx1"/>
                </a:solidFill>
              </a:rPr>
              <a:t>обеспечения устойчивости </a:t>
            </a:r>
            <a:r>
              <a:rPr lang="ru-RU" sz="1300" dirty="0" smtClean="0">
                <a:solidFill>
                  <a:schemeClr val="tx1"/>
                </a:solidFill>
              </a:rPr>
              <a:t>экономического развития </a:t>
            </a:r>
            <a:r>
              <a:rPr lang="ru-RU" sz="1300" dirty="0">
                <a:solidFill>
                  <a:schemeClr val="tx1"/>
                </a:solidFill>
              </a:rPr>
              <a:t>района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128958" y="724616"/>
            <a:ext cx="5729322" cy="1775690"/>
          </a:xfrm>
        </p:spPr>
        <p:txBody>
          <a:bodyPr/>
          <a:lstStyle/>
          <a:p>
            <a:pPr marL="10160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Задачи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101600" indent="0">
              <a:buNone/>
            </a:pPr>
            <a:r>
              <a:rPr lang="ru-RU" sz="1300" dirty="0">
                <a:solidFill>
                  <a:schemeClr val="tx1"/>
                </a:solidFill>
              </a:rPr>
              <a:t>формирование мер поддержки для обеспечения благоприятного инвестиционного и предпринимательского климата; развитие </a:t>
            </a:r>
            <a:r>
              <a:rPr lang="ru-RU" sz="1300" dirty="0" smtClean="0">
                <a:solidFill>
                  <a:schemeClr val="tx1"/>
                </a:solidFill>
              </a:rPr>
              <a:t>малых </a:t>
            </a:r>
          </a:p>
          <a:p>
            <a:pPr marL="101600" indent="0"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и </a:t>
            </a:r>
            <a:r>
              <a:rPr lang="ru-RU" sz="1300" dirty="0">
                <a:solidFill>
                  <a:schemeClr val="tx1"/>
                </a:solidFill>
              </a:rPr>
              <a:t>средних предприятий в секторах экономики обладающих высоким потенциалом для </a:t>
            </a:r>
            <a:r>
              <a:rPr lang="ru-RU" sz="1300" dirty="0" smtClean="0">
                <a:solidFill>
                  <a:schemeClr val="tx1"/>
                </a:solidFill>
              </a:rPr>
              <a:t>предпринимательской </a:t>
            </a:r>
            <a:r>
              <a:rPr lang="ru-RU" sz="1300" dirty="0">
                <a:solidFill>
                  <a:schemeClr val="tx1"/>
                </a:solidFill>
              </a:rPr>
              <a:t>деятельности и социальной значимости повышение экономического потенциала муниципального имущества и земельных участков</a:t>
            </a:r>
          </a:p>
        </p:txBody>
      </p:sp>
      <p:sp>
        <p:nvSpPr>
          <p:cNvPr id="28" name="Google Shape;229;p27"/>
          <p:cNvSpPr txBox="1">
            <a:spLocks/>
          </p:cNvSpPr>
          <p:nvPr/>
        </p:nvSpPr>
        <p:spPr>
          <a:xfrm>
            <a:off x="598870" y="6070972"/>
            <a:ext cx="7973658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fontAlgn="auto">
              <a:buNone/>
            </a:pPr>
            <a:r>
              <a:rPr lang="ru-RU" sz="2000" i="1" kern="0" dirty="0" smtClean="0"/>
              <a:t>в т.ч. </a:t>
            </a:r>
            <a:r>
              <a:rPr lang="ru-RU" sz="2000" i="1" kern="0" dirty="0"/>
              <a:t>ф</a:t>
            </a:r>
            <a:r>
              <a:rPr lang="ru-RU" sz="2000" i="1" kern="0" dirty="0" smtClean="0"/>
              <a:t>едеральные и областные средства 4,8 млн.руб.</a:t>
            </a:r>
            <a:endParaRPr lang="en-US" sz="2000" i="1" kern="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8577358" y="6331281"/>
            <a:ext cx="638080" cy="142876"/>
            <a:chOff x="8577358" y="6410325"/>
            <a:chExt cx="638080" cy="142876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072562" y="6410325"/>
              <a:ext cx="142876" cy="14287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10800000" flipV="1">
              <a:off x="8577358" y="6481744"/>
              <a:ext cx="579343" cy="2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Google Shape;228;p27"/>
          <p:cNvSpPr txBox="1">
            <a:spLocks/>
          </p:cNvSpPr>
          <p:nvPr/>
        </p:nvSpPr>
        <p:spPr>
          <a:xfrm>
            <a:off x="555018" y="5429264"/>
            <a:ext cx="7517700" cy="84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fontAlgn="auto"/>
            <a:r>
              <a:rPr lang="ru-RU" sz="4000" b="1" kern="0" dirty="0" smtClean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12,4 млн.руб.</a:t>
            </a:r>
            <a:endParaRPr lang="en" sz="4000" b="1" kern="0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Google Shape;234;p27"/>
          <p:cNvSpPr/>
          <p:nvPr/>
        </p:nvSpPr>
        <p:spPr>
          <a:xfrm>
            <a:off x="0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0" name="Google Shape;228;p27"/>
          <p:cNvSpPr txBox="1">
            <a:spLocks/>
          </p:cNvSpPr>
          <p:nvPr/>
        </p:nvSpPr>
        <p:spPr>
          <a:xfrm>
            <a:off x="2143108" y="5376876"/>
            <a:ext cx="642942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 fontAlgn="auto"/>
            <a:r>
              <a:rPr lang="ru-RU" sz="4000" b="1" kern="0" dirty="0" smtClean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17,9 млн.руб.</a:t>
            </a:r>
            <a:endParaRPr lang="en" sz="4000" b="1" kern="0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Google Shape;234;p27"/>
          <p:cNvSpPr/>
          <p:nvPr/>
        </p:nvSpPr>
        <p:spPr>
          <a:xfrm rot="10800000">
            <a:off x="8577357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1470" y="573699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3260" y="57440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295627"/>
              </p:ext>
            </p:extLst>
          </p:nvPr>
        </p:nvGraphicFramePr>
        <p:xfrm>
          <a:off x="500034" y="2285993"/>
          <a:ext cx="850112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0"/>
                <a:gridCol w="1357322"/>
              </a:tblGrid>
              <a:tr h="937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300" b="1" kern="0" dirty="0" smtClean="0">
                          <a:solidFill>
                            <a:schemeClr val="tx1"/>
                          </a:solidFill>
                        </a:rPr>
                        <a:t>Основные направления расходов в 2023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7748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7748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создание условий на развитие мобильной торговли в малонаселенных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7748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   и труднодоступных населенных пунктах;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7748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7748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приобретение специализированного    автотранспорта для развития мобильной торговли</a:t>
                      </a:r>
                      <a:endParaRPr lang="ru-RU" sz="13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7748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3,9 </a:t>
                      </a:r>
                      <a:r>
                        <a:rPr kumimoji="0" lang="ru-RU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7748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млн.руб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7748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.</a:t>
                      </a:r>
                      <a:endParaRPr lang="ru-RU" sz="13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059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dirty="0" smtClean="0"/>
                        <a:t> содействие в реализации инвестиционных проектов (выполнены работы по доработке внесения изменений в генплан СП </a:t>
                      </a:r>
                      <a:r>
                        <a:rPr lang="ru-RU" sz="1300" dirty="0" err="1" smtClean="0"/>
                        <a:t>Угольское</a:t>
                      </a:r>
                      <a:r>
                        <a:rPr lang="ru-RU" sz="1300" dirty="0" smtClean="0"/>
                        <a:t>, по  описанию границ населенных пунктов СП </a:t>
                      </a:r>
                      <a:r>
                        <a:rPr lang="ru-RU" sz="1300" dirty="0" err="1" smtClean="0"/>
                        <a:t>Сиземское</a:t>
                      </a:r>
                      <a:r>
                        <a:rPr lang="ru-RU" sz="1300" dirty="0" smtClean="0"/>
                        <a:t>; изготовлены баннеры)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 smtClean="0"/>
                        <a:t>0,4 </a:t>
                      </a:r>
                      <a:r>
                        <a:rPr lang="ru-RU" sz="1300" b="1" dirty="0" err="1" smtClean="0"/>
                        <a:t>млн.руб</a:t>
                      </a:r>
                      <a:r>
                        <a:rPr lang="ru-RU" sz="1300" b="1" dirty="0" smtClean="0"/>
                        <a:t>.</a:t>
                      </a:r>
                      <a:endParaRPr lang="ru-RU" sz="1300" b="1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36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dirty="0" smtClean="0"/>
                        <a:t> содержание имущества казны района 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 smtClean="0"/>
                        <a:t>2,9 млн.руб.</a:t>
                      </a:r>
                      <a:endParaRPr lang="ru-RU" sz="13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3977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dirty="0" smtClean="0"/>
                        <a:t> проведение кадастровых работ, изготовление технических планов,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300" dirty="0" smtClean="0"/>
                        <a:t>   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оценка имущества района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 smtClean="0"/>
                        <a:t>1,4 млн.руб.</a:t>
                      </a:r>
                      <a:r>
                        <a:rPr lang="ru-RU" sz="1300" dirty="0" smtClean="0"/>
                        <a:t> </a:t>
                      </a:r>
                      <a:endParaRPr lang="ru-RU" sz="13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36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dirty="0" smtClean="0"/>
                        <a:t> обеспечение деятельности Управления муниципальной собственности 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 smtClean="0"/>
                        <a:t>7,8 млн.руб.</a:t>
                      </a:r>
                      <a:endParaRPr lang="ru-RU" sz="13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0591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dirty="0" smtClean="0"/>
                        <a:t> предоставление единой денежной выплаты взамен предоставления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300" dirty="0" smtClean="0"/>
                        <a:t>    земельного  участка  гражданам, имеющих трех и более детей </a:t>
                      </a:r>
                      <a:r>
                        <a:rPr lang="ru-RU" sz="1300" baseline="0" dirty="0" smtClean="0"/>
                        <a:t> 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300" baseline="0" dirty="0" smtClean="0"/>
                        <a:t>    </a:t>
                      </a:r>
                      <a:r>
                        <a:rPr lang="ru-RU" sz="1300" dirty="0" smtClean="0"/>
                        <a:t>(обеспечена выплата по 8 сертификатам) </a:t>
                      </a:r>
                      <a:endParaRPr lang="ru-RU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 smtClean="0"/>
                        <a:t>1,5 </a:t>
                      </a:r>
                      <a:r>
                        <a:rPr lang="ru-RU" sz="1300" b="1" dirty="0" err="1" smtClean="0"/>
                        <a:t>млн.руб</a:t>
                      </a:r>
                      <a:r>
                        <a:rPr lang="ru-RU" sz="1300" b="1" dirty="0" smtClean="0"/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300" dirty="0"/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8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oogle Shape;199;p24"/>
          <p:cNvGraphicFramePr/>
          <p:nvPr>
            <p:extLst>
              <p:ext uri="{D42A27DB-BD31-4B8C-83A1-F6EECF244321}">
                <p14:modId xmlns:p14="http://schemas.microsoft.com/office/powerpoint/2010/main" val="1332991328"/>
              </p:ext>
            </p:extLst>
          </p:nvPr>
        </p:nvGraphicFramePr>
        <p:xfrm>
          <a:off x="683568" y="2980134"/>
          <a:ext cx="7848872" cy="24650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0480"/>
                <a:gridCol w="1728192"/>
                <a:gridCol w="1800200"/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Объем поступлений, зачисляемых в бюджет района от продажи  и</a:t>
                      </a:r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</a:rPr>
                        <a:t> аренды муниципального имущества и земельных участков, млн.руб.</a:t>
                      </a:r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19,3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22,3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Число субъектов малого и среднего предпринимательства в расчете на 10 тыс.чел. населения, ед.</a:t>
                      </a:r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347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501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Объем инвестиций в основной капитал,</a:t>
                      </a:r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млн.руб.</a:t>
                      </a:r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5 395,5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6 498,3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1611982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Сведения о достижении значений показателей (индикаторов)</a:t>
            </a:r>
          </a:p>
        </p:txBody>
      </p:sp>
      <p:sp>
        <p:nvSpPr>
          <p:cNvPr id="18" name="Google Shape;267;p29"/>
          <p:cNvSpPr/>
          <p:nvPr/>
        </p:nvSpPr>
        <p:spPr>
          <a:xfrm>
            <a:off x="636627" y="1779663"/>
            <a:ext cx="568200" cy="5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82;p46"/>
          <p:cNvSpPr/>
          <p:nvPr/>
        </p:nvSpPr>
        <p:spPr>
          <a:xfrm>
            <a:off x="707998" y="1819955"/>
            <a:ext cx="428628" cy="42865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 </a:t>
            </a:r>
            <a:endParaRPr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51620" cy="92867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Муниципальная программа «Экономическое развитие   </a:t>
            </a:r>
            <a:b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</a:b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  Шекснинского муниципального района»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2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1620" cy="1000108"/>
          </a:xfrm>
        </p:spPr>
        <p:txBody>
          <a:bodyPr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1"/>
                </a:solidFill>
                <a:latin typeface="+mn-lt"/>
              </a:rPr>
              <a:t>Муниципальная программа «Развитие агропромышленного </a:t>
            </a:r>
            <a:r>
              <a:rPr lang="ru-RU" sz="2200" b="1" dirty="0">
                <a:solidFill>
                  <a:schemeClr val="accent1"/>
                </a:solidFill>
                <a:latin typeface="+mn-lt"/>
              </a:rPr>
              <a:t>комплекса </a:t>
            </a:r>
            <a:r>
              <a:rPr lang="ru-RU" sz="2200" b="1" dirty="0" smtClean="0">
                <a:solidFill>
                  <a:schemeClr val="accent1"/>
                </a:solidFill>
                <a:latin typeface="+mn-lt"/>
              </a:rPr>
              <a:t>Шекснинского муниципального района»</a:t>
            </a:r>
            <a:endParaRPr lang="ru-RU" sz="2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8" name="Google Shape;229;p27"/>
          <p:cNvSpPr txBox="1">
            <a:spLocks/>
          </p:cNvSpPr>
          <p:nvPr/>
        </p:nvSpPr>
        <p:spPr>
          <a:xfrm>
            <a:off x="598870" y="6067477"/>
            <a:ext cx="7973658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fontAlgn="auto">
              <a:buNone/>
            </a:pPr>
            <a:r>
              <a:rPr lang="ru-RU" sz="2000" i="1" kern="0" dirty="0" smtClean="0"/>
              <a:t>в т.ч. федеральные, областные средства 12,0 млн.руб.</a:t>
            </a:r>
            <a:endParaRPr lang="en-US" sz="2000" i="1" kern="0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4993047" y="3270960"/>
            <a:ext cx="3734442" cy="685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</a:pP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Проведение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мероприятий в </a:t>
            </a: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сфере сельского хозяйства</a:t>
            </a: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4955781" y="4071942"/>
            <a:ext cx="3736141" cy="69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</a:pP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Содержание </a:t>
            </a: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органа местного самоуправления</a:t>
            </a: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4947506" y="4643446"/>
            <a:ext cx="4016982" cy="107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</a:pP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Выдано </a:t>
            </a: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4 Свидетельства на улучшение жилищных условий граждан, проживающих на сельских территориях (3 на строительство, 1 на приобретение)</a:t>
            </a:r>
          </a:p>
        </p:txBody>
      </p:sp>
      <p:sp>
        <p:nvSpPr>
          <p:cNvPr id="11" name="Google Shape;399;p38"/>
          <p:cNvSpPr/>
          <p:nvPr/>
        </p:nvSpPr>
        <p:spPr>
          <a:xfrm>
            <a:off x="3222414" y="3380065"/>
            <a:ext cx="1768223" cy="580646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2" name="Google Shape;399;p38"/>
          <p:cNvSpPr/>
          <p:nvPr/>
        </p:nvSpPr>
        <p:spPr>
          <a:xfrm>
            <a:off x="3222414" y="4172153"/>
            <a:ext cx="1768223" cy="591906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3" name="Google Shape;399;p38"/>
          <p:cNvSpPr/>
          <p:nvPr/>
        </p:nvSpPr>
        <p:spPr>
          <a:xfrm>
            <a:off x="3222414" y="4965687"/>
            <a:ext cx="1768223" cy="604281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4" name="Google Shape;399;p38"/>
          <p:cNvSpPr/>
          <p:nvPr/>
        </p:nvSpPr>
        <p:spPr>
          <a:xfrm>
            <a:off x="3318990" y="3380065"/>
            <a:ext cx="909638" cy="580646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5" name="Google Shape;399;p38"/>
          <p:cNvSpPr/>
          <p:nvPr/>
        </p:nvSpPr>
        <p:spPr>
          <a:xfrm>
            <a:off x="3233572" y="4173201"/>
            <a:ext cx="1033852" cy="591906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6" name="Google Shape;399;p38"/>
          <p:cNvSpPr/>
          <p:nvPr/>
        </p:nvSpPr>
        <p:spPr>
          <a:xfrm>
            <a:off x="3233572" y="4966735"/>
            <a:ext cx="1033852" cy="604281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14439" y="3381112"/>
            <a:ext cx="884111" cy="5814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0,1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72382" y="3381113"/>
            <a:ext cx="890264" cy="5814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0,1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95990" y="4171106"/>
            <a:ext cx="861810" cy="5919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3,9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89464" y="4963193"/>
            <a:ext cx="839164" cy="6051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72382" y="4172154"/>
            <a:ext cx="890264" cy="5919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4,4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82007" y="4965289"/>
            <a:ext cx="890264" cy="6042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12,7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Google Shape;399;p38"/>
          <p:cNvSpPr/>
          <p:nvPr/>
        </p:nvSpPr>
        <p:spPr>
          <a:xfrm>
            <a:off x="2355218" y="3371685"/>
            <a:ext cx="1108994" cy="590859"/>
          </a:xfrm>
          <a:prstGeom prst="homePlate">
            <a:avLst>
              <a:gd name="adj" fmla="val 32030"/>
            </a:avLst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24" name="Google Shape;399;p38"/>
          <p:cNvSpPr/>
          <p:nvPr/>
        </p:nvSpPr>
        <p:spPr>
          <a:xfrm>
            <a:off x="2355218" y="4175263"/>
            <a:ext cx="1108994" cy="591906"/>
          </a:xfrm>
          <a:prstGeom prst="homePlate">
            <a:avLst>
              <a:gd name="adj" fmla="val 32030"/>
            </a:avLst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25" name="Google Shape;399;p38"/>
          <p:cNvSpPr/>
          <p:nvPr/>
        </p:nvSpPr>
        <p:spPr>
          <a:xfrm>
            <a:off x="2355218" y="4952842"/>
            <a:ext cx="1108994" cy="632068"/>
          </a:xfrm>
          <a:prstGeom prst="homePlate">
            <a:avLst>
              <a:gd name="adj" fmla="val 32030"/>
            </a:avLst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sp>
        <p:nvSpPr>
          <p:cNvPr id="26" name="Текст 6"/>
          <p:cNvSpPr txBox="1">
            <a:spLocks/>
          </p:cNvSpPr>
          <p:nvPr/>
        </p:nvSpPr>
        <p:spPr>
          <a:xfrm>
            <a:off x="428596" y="3917017"/>
            <a:ext cx="2928958" cy="101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</a:pP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Обеспечение деятельности Управления сельского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хозяйства и </a:t>
            </a:r>
            <a:r>
              <a:rPr lang="ru-RU" sz="1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продовольствия района</a:t>
            </a:r>
          </a:p>
        </p:txBody>
      </p:sp>
      <p:sp>
        <p:nvSpPr>
          <p:cNvPr id="30" name="Текст 7"/>
          <p:cNvSpPr txBox="1">
            <a:spLocks/>
          </p:cNvSpPr>
          <p:nvPr/>
        </p:nvSpPr>
        <p:spPr>
          <a:xfrm>
            <a:off x="428596" y="4890928"/>
            <a:ext cx="2857520" cy="83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 fontAlgn="auto">
              <a:lnSpc>
                <a:spcPct val="100000"/>
              </a:lnSpc>
              <a:buNone/>
              <a:defRPr/>
            </a:pPr>
            <a:r>
              <a:rPr lang="ru-RU" sz="1400" kern="0" dirty="0">
                <a:solidFill>
                  <a:schemeClr val="tx1"/>
                </a:solidFill>
                <a:latin typeface="+mn-lt"/>
              </a:rPr>
              <a:t>Устойчивое развитие сельских территорий</a:t>
            </a:r>
          </a:p>
        </p:txBody>
      </p:sp>
      <p:sp>
        <p:nvSpPr>
          <p:cNvPr id="31" name="Текст 7"/>
          <p:cNvSpPr txBox="1">
            <a:spLocks/>
          </p:cNvSpPr>
          <p:nvPr/>
        </p:nvSpPr>
        <p:spPr>
          <a:xfrm>
            <a:off x="428596" y="3153210"/>
            <a:ext cx="2857520" cy="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□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●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○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429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erif"/>
              <a:buChar char="■"/>
              <a:defRPr sz="1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114300" indent="0">
              <a:lnSpc>
                <a:spcPct val="100000"/>
              </a:lnSpc>
              <a:buNone/>
              <a:defRPr/>
            </a:pPr>
            <a:r>
              <a:rPr lang="ru-RU" sz="1400" dirty="0">
                <a:solidFill>
                  <a:schemeClr val="tx1"/>
                </a:solidFill>
              </a:rPr>
              <a:t>Содействие в развитии сельскохозяйственного производства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idx="1"/>
          </p:nvPr>
        </p:nvSpPr>
        <p:spPr>
          <a:xfrm>
            <a:off x="571472" y="2659985"/>
            <a:ext cx="8193446" cy="585936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Основные направления </a:t>
            </a:r>
            <a:r>
              <a:rPr lang="ru-RU" sz="1600" b="1" dirty="0" smtClean="0">
                <a:solidFill>
                  <a:schemeClr val="tx1"/>
                </a:solidFill>
              </a:rPr>
              <a:t>расходов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4212" y="3092033"/>
            <a:ext cx="1528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2022г.      2023г.</a:t>
            </a:r>
            <a:endParaRPr lang="ru-RU" sz="1400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8577358" y="6316354"/>
            <a:ext cx="638080" cy="142876"/>
            <a:chOff x="8577358" y="6410325"/>
            <a:chExt cx="638080" cy="142876"/>
          </a:xfrm>
        </p:grpSpPr>
        <p:sp>
          <p:nvSpPr>
            <p:cNvPr id="40" name="Блок-схема: узел 39"/>
            <p:cNvSpPr/>
            <p:nvPr/>
          </p:nvSpPr>
          <p:spPr>
            <a:xfrm>
              <a:off x="9072562" y="6410325"/>
              <a:ext cx="142876" cy="14287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 rot="10800000" flipV="1">
              <a:off x="8577358" y="6481744"/>
              <a:ext cx="579343" cy="2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Текст 5"/>
          <p:cNvSpPr>
            <a:spLocks noGrp="1"/>
          </p:cNvSpPr>
          <p:nvPr>
            <p:ph type="body" idx="1"/>
          </p:nvPr>
        </p:nvSpPr>
        <p:spPr>
          <a:xfrm>
            <a:off x="555018" y="929240"/>
            <a:ext cx="2909194" cy="1368152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Цель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развитие на территории района эффективного, устойчиво функционирующего агропромышленного производства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3" name="Текст 7"/>
          <p:cNvSpPr>
            <a:spLocks noGrp="1"/>
          </p:cNvSpPr>
          <p:nvPr>
            <p:ph type="body" idx="2"/>
          </p:nvPr>
        </p:nvSpPr>
        <p:spPr>
          <a:xfrm>
            <a:off x="3314440" y="857232"/>
            <a:ext cx="5650050" cy="1584176"/>
          </a:xfrm>
        </p:spPr>
        <p:txBody>
          <a:bodyPr/>
          <a:lstStyle/>
          <a:p>
            <a:pPr marL="10160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Задачи</a:t>
            </a:r>
          </a:p>
          <a:p>
            <a:pPr marL="10160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с</a:t>
            </a:r>
            <a:r>
              <a:rPr lang="ru-RU" sz="1400" dirty="0" smtClean="0">
                <a:solidFill>
                  <a:schemeClr val="tx1"/>
                </a:solidFill>
              </a:rPr>
              <a:t>оздание общих условий функционирования предприятий агропромышленного комплекса; стимулирование ускоренного развития отдельных отраслей сельского хозяйства, прежде всего в животноводстве - молочного скотоводства, пчеловодства, в растениеводстве - кормопроизводства, зернового хозяйства, льноводства</a:t>
            </a:r>
          </a:p>
        </p:txBody>
      </p:sp>
      <p:sp>
        <p:nvSpPr>
          <p:cNvPr id="45" name="Google Shape;228;p27"/>
          <p:cNvSpPr txBox="1">
            <a:spLocks/>
          </p:cNvSpPr>
          <p:nvPr/>
        </p:nvSpPr>
        <p:spPr>
          <a:xfrm>
            <a:off x="555018" y="5374356"/>
            <a:ext cx="7517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fontAlgn="auto"/>
            <a:r>
              <a:rPr lang="ru-RU" sz="4000" b="1" kern="0" dirty="0" smtClean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8,2 млн.руб.</a:t>
            </a:r>
            <a:endParaRPr lang="en" sz="4000" b="1" kern="0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" name="Google Shape;234;p27"/>
          <p:cNvSpPr/>
          <p:nvPr/>
        </p:nvSpPr>
        <p:spPr>
          <a:xfrm>
            <a:off x="0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47" name="Google Shape;228;p27"/>
          <p:cNvSpPr txBox="1">
            <a:spLocks/>
          </p:cNvSpPr>
          <p:nvPr/>
        </p:nvSpPr>
        <p:spPr>
          <a:xfrm>
            <a:off x="2143108" y="5376876"/>
            <a:ext cx="642942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 fontAlgn="auto"/>
            <a:r>
              <a:rPr lang="ru-RU" sz="4000" b="1" kern="0" dirty="0" smtClean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17,2 млн.руб.</a:t>
            </a:r>
            <a:endParaRPr lang="en" sz="4000" b="1" kern="0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" name="Google Shape;234;p27"/>
          <p:cNvSpPr/>
          <p:nvPr/>
        </p:nvSpPr>
        <p:spPr>
          <a:xfrm rot="10800000">
            <a:off x="8577357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71470" y="573699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633259" y="57440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Google Shape;199;p24"/>
          <p:cNvGraphicFramePr/>
          <p:nvPr>
            <p:extLst>
              <p:ext uri="{D42A27DB-BD31-4B8C-83A1-F6EECF244321}">
                <p14:modId xmlns:p14="http://schemas.microsoft.com/office/powerpoint/2010/main" val="500177495"/>
              </p:ext>
            </p:extLst>
          </p:nvPr>
        </p:nvGraphicFramePr>
        <p:xfrm>
          <a:off x="683568" y="3068960"/>
          <a:ext cx="7848872" cy="24822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0480"/>
                <a:gridCol w="1728192"/>
                <a:gridCol w="1800200"/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Объем производства продукции сельского хозяйства во всех категориях хозяйств</a:t>
                      </a:r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в сопоставимых ценах, тыс.руб.</a:t>
                      </a:r>
                      <a:endParaRPr lang="ru-RU" sz="1400" dirty="0">
                        <a:solidFill>
                          <a:schemeClr val="accent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54 249,0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55 940,0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Сохранение размера посевных площадей</a:t>
                      </a:r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 под зерновыми и кормовыми сельскохозяйственными культурами, га</a:t>
                      </a:r>
                      <a:endParaRPr lang="ru-RU" sz="1400" dirty="0">
                        <a:solidFill>
                          <a:schemeClr val="accent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29 529,0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29 094,1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Производство молока во всех категориях хозяйств, тонны</a:t>
                      </a:r>
                      <a:endParaRPr lang="ru-RU" sz="1400" dirty="0">
                        <a:solidFill>
                          <a:schemeClr val="accent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47 242,0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52 000,0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403648" y="1700808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Сведения о достижении значений показателей (индикаторов)</a:t>
            </a:r>
          </a:p>
        </p:txBody>
      </p:sp>
      <p:sp>
        <p:nvSpPr>
          <p:cNvPr id="9" name="Google Shape;267;p29"/>
          <p:cNvSpPr/>
          <p:nvPr/>
        </p:nvSpPr>
        <p:spPr>
          <a:xfrm>
            <a:off x="636627" y="1859150"/>
            <a:ext cx="568200" cy="5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82;p46"/>
          <p:cNvSpPr/>
          <p:nvPr/>
        </p:nvSpPr>
        <p:spPr>
          <a:xfrm>
            <a:off x="707998" y="1899442"/>
            <a:ext cx="428628" cy="42865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 </a:t>
            </a:r>
            <a:endParaRPr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1620" cy="1000108"/>
          </a:xfrm>
        </p:spPr>
        <p:txBody>
          <a:bodyPr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1"/>
                </a:solidFill>
                <a:latin typeface="+mn-lt"/>
              </a:rPr>
              <a:t>Муниципальная программа «Развитие агропромышленного </a:t>
            </a:r>
            <a:r>
              <a:rPr lang="ru-RU" sz="2200" b="1" dirty="0">
                <a:solidFill>
                  <a:schemeClr val="accent1"/>
                </a:solidFill>
                <a:latin typeface="+mn-lt"/>
              </a:rPr>
              <a:t>комплекса </a:t>
            </a:r>
            <a:r>
              <a:rPr lang="ru-RU" sz="2200" b="1" dirty="0" smtClean="0">
                <a:solidFill>
                  <a:schemeClr val="accent1"/>
                </a:solidFill>
                <a:latin typeface="+mn-lt"/>
              </a:rPr>
              <a:t>Шекснинского муниципального района»</a:t>
            </a:r>
            <a:endParaRPr lang="ru-RU" sz="22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4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1620" cy="1142984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Муниципальная программа «Дорожная сеть и  транспортное обслуживание Шекснинского </a:t>
            </a:r>
            <a:r>
              <a:rPr lang="ru-RU" sz="2000" b="1" dirty="0">
                <a:solidFill>
                  <a:schemeClr val="accent1"/>
                </a:solidFill>
                <a:latin typeface="+mn-lt"/>
              </a:rPr>
              <a:t>муниципального </a:t>
            </a: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района»</a:t>
            </a:r>
            <a:endParaRPr lang="ru-RU" sz="1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8" name="Google Shape;229;p27"/>
          <p:cNvSpPr txBox="1">
            <a:spLocks/>
          </p:cNvSpPr>
          <p:nvPr/>
        </p:nvSpPr>
        <p:spPr>
          <a:xfrm>
            <a:off x="598870" y="6070971"/>
            <a:ext cx="7973658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fontAlgn="auto">
              <a:buNone/>
            </a:pPr>
            <a:r>
              <a:rPr lang="ru-RU" sz="2000" i="1" kern="0" dirty="0" smtClean="0"/>
              <a:t>в т.ч. областные, средства поселений 106,6 млн.руб.</a:t>
            </a:r>
            <a:endParaRPr lang="en-US" sz="2000" i="1" kern="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8577358" y="6331280"/>
            <a:ext cx="638080" cy="142876"/>
            <a:chOff x="8577358" y="6410325"/>
            <a:chExt cx="638080" cy="142876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9072562" y="6410325"/>
              <a:ext cx="142876" cy="14287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rot="10800000" flipV="1">
              <a:off x="8577358" y="6481744"/>
              <a:ext cx="579343" cy="2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Текст 5"/>
          <p:cNvSpPr>
            <a:spLocks noGrp="1"/>
          </p:cNvSpPr>
          <p:nvPr>
            <p:ph type="body" idx="1"/>
          </p:nvPr>
        </p:nvSpPr>
        <p:spPr>
          <a:xfrm>
            <a:off x="555018" y="985858"/>
            <a:ext cx="2396072" cy="1656184"/>
          </a:xfrm>
        </p:spPr>
        <p:txBody>
          <a:bodyPr/>
          <a:lstStyle/>
          <a:p>
            <a:pPr marL="0" indent="0">
              <a:buNone/>
            </a:pPr>
            <a:r>
              <a:rPr lang="ru-RU" sz="1500" b="1" dirty="0">
                <a:solidFill>
                  <a:schemeClr val="tx1"/>
                </a:solidFill>
              </a:rPr>
              <a:t>Цель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р</a:t>
            </a:r>
            <a:r>
              <a:rPr lang="ru-RU" sz="1400" dirty="0" smtClean="0">
                <a:solidFill>
                  <a:schemeClr val="tx1"/>
                </a:solidFill>
              </a:rPr>
              <a:t>азвитие эффективной транспортной и дорожной инфраструктуры района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Текст 7"/>
          <p:cNvSpPr>
            <a:spLocks noGrp="1"/>
          </p:cNvSpPr>
          <p:nvPr>
            <p:ph type="body" idx="2"/>
          </p:nvPr>
        </p:nvSpPr>
        <p:spPr>
          <a:xfrm>
            <a:off x="2928926" y="985288"/>
            <a:ext cx="5857916" cy="1872208"/>
          </a:xfrm>
        </p:spPr>
        <p:txBody>
          <a:bodyPr/>
          <a:lstStyle/>
          <a:p>
            <a:pPr marL="101600" indent="0">
              <a:buNone/>
            </a:pPr>
            <a:r>
              <a:rPr lang="ru-RU" sz="1500" b="1" dirty="0" smtClean="0">
                <a:solidFill>
                  <a:schemeClr val="tx1"/>
                </a:solidFill>
              </a:rPr>
              <a:t>Задачи</a:t>
            </a:r>
          </a:p>
          <a:p>
            <a:pPr marL="10160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ru-RU" sz="1400" dirty="0" smtClean="0">
                <a:solidFill>
                  <a:schemeClr val="tx1"/>
                </a:solidFill>
              </a:rPr>
              <a:t>беспечение развития и устойчивого функционирования автомобильных дорог местного значения; создание условий </a:t>
            </a:r>
          </a:p>
          <a:p>
            <a:pPr marL="10160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для организации транспортного обслуживания населения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Google Shape;228;p27"/>
          <p:cNvSpPr txBox="1">
            <a:spLocks/>
          </p:cNvSpPr>
          <p:nvPr/>
        </p:nvSpPr>
        <p:spPr>
          <a:xfrm>
            <a:off x="555018" y="5374356"/>
            <a:ext cx="7517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fontAlgn="auto"/>
            <a:r>
              <a:rPr lang="ru-RU" sz="4000" b="1" kern="0" dirty="0" smtClean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50,6 млн.руб.</a:t>
            </a:r>
            <a:endParaRPr lang="en" sz="4000" b="1" kern="0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234;p27"/>
          <p:cNvSpPr/>
          <p:nvPr/>
        </p:nvSpPr>
        <p:spPr>
          <a:xfrm>
            <a:off x="0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9" name="Google Shape;228;p27"/>
          <p:cNvSpPr txBox="1">
            <a:spLocks/>
          </p:cNvSpPr>
          <p:nvPr/>
        </p:nvSpPr>
        <p:spPr>
          <a:xfrm>
            <a:off x="2143108" y="5376876"/>
            <a:ext cx="642942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 fontAlgn="auto"/>
            <a:r>
              <a:rPr lang="ru-RU" sz="4000" b="1" kern="0" dirty="0" smtClean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140,1 млн.руб.</a:t>
            </a:r>
            <a:endParaRPr lang="en" sz="4000" b="1" kern="0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Google Shape;234;p27"/>
          <p:cNvSpPr/>
          <p:nvPr/>
        </p:nvSpPr>
        <p:spPr>
          <a:xfrm rot="10800000">
            <a:off x="8577357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71470" y="573699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33259" y="57440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91324"/>
              </p:ext>
            </p:extLst>
          </p:nvPr>
        </p:nvGraphicFramePr>
        <p:xfrm>
          <a:off x="587355" y="2231738"/>
          <a:ext cx="8286808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985"/>
                <a:gridCol w="1547823"/>
              </a:tblGrid>
              <a:tr h="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500" b="1" kern="0" dirty="0" smtClean="0">
                          <a:solidFill>
                            <a:schemeClr val="tx1"/>
                          </a:solidFill>
                        </a:rPr>
                        <a:t>Основные направления расходов в 2023 г.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lang="ru-RU" sz="400" kern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b="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ремонт и капитальный ремонт автомобильных дорог (12,018 км дорог); произведена проверка достоверности определения сметной стоимости 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по 4 объектам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98,0 млн.руб.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содержание автомобильных дорог местного значения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в границах района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dirty="0" smtClean="0"/>
                        <a:t>17,6 млн.руб.</a:t>
                      </a:r>
                      <a:endParaRPr lang="ru-RU" sz="1400" dirty="0"/>
                    </a:p>
                  </a:txBody>
                  <a:tcPr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приобретение 2 автотранспортных средств для пассажирских перевозок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dirty="0" smtClean="0"/>
                        <a:t>10,6 </a:t>
                      </a:r>
                      <a:r>
                        <a:rPr lang="ru-RU" sz="1400" b="1" dirty="0" err="1" smtClean="0"/>
                        <a:t>млн.руб</a:t>
                      </a:r>
                      <a:r>
                        <a:rPr lang="ru-RU" sz="1400" b="1" dirty="0" smtClean="0"/>
                        <a:t>.</a:t>
                      </a:r>
                      <a:endParaRPr lang="ru-RU" sz="1400" dirty="0"/>
                    </a:p>
                  </a:txBody>
                  <a:tcPr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kern="0" dirty="0" smtClean="0">
                          <a:solidFill>
                            <a:schemeClr val="tx1"/>
                          </a:solidFill>
                        </a:rPr>
                        <a:t> 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зготовлены технические планы с постановкой на учет 17 автомобильных дорог, вынесены точки границ земельных участков под 2 автомобильными дорогами, проведены кадастровые работы по 9 дорогам.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dirty="0" smtClean="0"/>
                        <a:t>0,2 </a:t>
                      </a:r>
                      <a:r>
                        <a:rPr lang="ru-RU" sz="1400" b="1" dirty="0" err="1" smtClean="0"/>
                        <a:t>млн.руб</a:t>
                      </a:r>
                      <a:r>
                        <a:rPr lang="ru-RU" sz="1400" b="1" dirty="0" smtClean="0"/>
                        <a:t>.</a:t>
                      </a:r>
                      <a:endParaRPr lang="ru-RU" sz="1400" dirty="0"/>
                    </a:p>
                  </a:txBody>
                  <a:tcPr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субсидия на оказание финансовой помощи в целях предупреждения банкротства и восстановления платежеспособности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ООО «Шекснинское АТП»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dirty="0" smtClean="0"/>
                        <a:t>8,5 млн.руб.</a:t>
                      </a:r>
                      <a:endParaRPr lang="ru-RU" sz="1400" dirty="0"/>
                    </a:p>
                  </a:txBody>
                  <a:tcPr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организация транспортного обслуживания населения на муниципальных маршрутах регулярных перевозок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400" b="1" dirty="0" smtClean="0"/>
                        <a:t>5,2 млн.руб.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ru-RU" sz="1400" dirty="0"/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0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oogle Shape;199;p24"/>
          <p:cNvGraphicFramePr/>
          <p:nvPr>
            <p:extLst>
              <p:ext uri="{D42A27DB-BD31-4B8C-83A1-F6EECF244321}">
                <p14:modId xmlns:p14="http://schemas.microsoft.com/office/powerpoint/2010/main" val="2258019690"/>
              </p:ext>
            </p:extLst>
          </p:nvPr>
        </p:nvGraphicFramePr>
        <p:xfrm>
          <a:off x="683568" y="2980134"/>
          <a:ext cx="7848872" cy="28175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0480"/>
                <a:gridCol w="1728192"/>
                <a:gridCol w="1800200"/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Доля</a:t>
                      </a:r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 протяженности автодорог общего пользования местного значения, не отвечающих нормативным требованиям, в общей протяженности автодорог общего пользования местного значения, %</a:t>
                      </a:r>
                      <a:endParaRPr lang="ru-RU" sz="1400" dirty="0">
                        <a:solidFill>
                          <a:schemeClr val="accent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71,8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74,8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Доля населения,</a:t>
                      </a:r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 проживающего в населенных пунктах, не имеющих регулярного автобусного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и (или) железнодорожного сообщения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  <a:latin typeface="+mn-lt"/>
                          <a:cs typeface="Times New Roman" pitchFamily="18" charset="0"/>
                        </a:rPr>
                        <a:t>с административным центром района, в общей численности населения района, %</a:t>
                      </a:r>
                      <a:endParaRPr lang="ru-RU" sz="1400" dirty="0">
                        <a:solidFill>
                          <a:schemeClr val="accent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6,3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6,3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1611982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Сведения о достижении значений показателей (индикаторов)</a:t>
            </a:r>
          </a:p>
        </p:txBody>
      </p:sp>
      <p:sp>
        <p:nvSpPr>
          <p:cNvPr id="18" name="Google Shape;267;p29"/>
          <p:cNvSpPr/>
          <p:nvPr/>
        </p:nvSpPr>
        <p:spPr>
          <a:xfrm>
            <a:off x="636627" y="1779663"/>
            <a:ext cx="568200" cy="5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82;p46"/>
          <p:cNvSpPr/>
          <p:nvPr/>
        </p:nvSpPr>
        <p:spPr>
          <a:xfrm>
            <a:off x="707998" y="1819955"/>
            <a:ext cx="428628" cy="42865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 </a:t>
            </a:r>
            <a:endParaRPr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51620" cy="11429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Муниципальная программа «Дорожная сеть и  транспортное обслуживание Шекснинского муниципального района»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18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+mn-lt"/>
              </a:rPr>
              <a:t>Муниципальная программа «Охрана окружающей среды </a:t>
            </a: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и рациональное </a:t>
            </a:r>
            <a:r>
              <a:rPr lang="ru-RU" sz="2000" b="1" dirty="0">
                <a:solidFill>
                  <a:schemeClr val="accent1"/>
                </a:solidFill>
                <a:latin typeface="+mn-lt"/>
              </a:rPr>
              <a:t>использование природных ресурсов </a:t>
            </a: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на территории Шекснинского муниципального района» </a:t>
            </a:r>
            <a:endParaRPr lang="ru-RU" sz="2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928670"/>
            <a:ext cx="2559228" cy="2286016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Цели</a:t>
            </a:r>
            <a:endParaRPr lang="ru-RU" sz="13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обеспечение экологической безопасности на территории района, сохранение стабильности состояния природной среды для улучшения качества </a:t>
            </a:r>
            <a:r>
              <a:rPr lang="ru-RU" sz="1200" dirty="0" smtClean="0">
                <a:solidFill>
                  <a:schemeClr val="tx1"/>
                </a:solidFill>
              </a:rPr>
              <a:t>жизни и </a:t>
            </a:r>
            <a:r>
              <a:rPr lang="ru-RU" sz="1200" dirty="0">
                <a:solidFill>
                  <a:schemeClr val="tx1"/>
                </a:solidFill>
              </a:rPr>
              <a:t>здоровья населения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2928926" y="928670"/>
            <a:ext cx="6072230" cy="2357454"/>
          </a:xfrm>
        </p:spPr>
        <p:txBody>
          <a:bodyPr/>
          <a:lstStyle/>
          <a:p>
            <a:pPr marL="10160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Задачи</a:t>
            </a:r>
            <a:endParaRPr lang="ru-RU" sz="1300" b="1" dirty="0" smtClean="0">
              <a:solidFill>
                <a:schemeClr val="tx1"/>
              </a:solidFill>
            </a:endParaRPr>
          </a:p>
          <a:p>
            <a:pPr marL="10160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снижение уровня загрязнения водных объектов; развитие инфраструктуры переработки, использования и безопасного размещения отходов; совершенствование государственного экологического контроля; формирование основ экологической культуры населения района и обеспечение оперативного информирования и просвещения населения </a:t>
            </a:r>
            <a:r>
              <a:rPr lang="ru-RU" sz="1200" dirty="0" smtClean="0">
                <a:solidFill>
                  <a:schemeClr val="tx1"/>
                </a:solidFill>
              </a:rPr>
              <a:t>по </a:t>
            </a:r>
            <a:r>
              <a:rPr lang="ru-RU" sz="1200" dirty="0">
                <a:solidFill>
                  <a:schemeClr val="tx1"/>
                </a:solidFill>
              </a:rPr>
              <a:t>вопросам охраны окружающей среды и рационального </a:t>
            </a:r>
            <a:r>
              <a:rPr lang="ru-RU" sz="1200" dirty="0" smtClean="0">
                <a:solidFill>
                  <a:schemeClr val="tx1"/>
                </a:solidFill>
              </a:rPr>
              <a:t>природопользования; создание и развитие системы особо охраняемых природных территорий, обеспечивающей сохранение естественных экосистем, природных ландшафтов и комплексов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8" name="Google Shape;229;p27"/>
          <p:cNvSpPr txBox="1">
            <a:spLocks/>
          </p:cNvSpPr>
          <p:nvPr/>
        </p:nvSpPr>
        <p:spPr>
          <a:xfrm>
            <a:off x="598870" y="6070972"/>
            <a:ext cx="7973658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fontAlgn="auto">
              <a:buNone/>
            </a:pPr>
            <a:r>
              <a:rPr lang="ru-RU" sz="2000" i="1" kern="0" dirty="0" smtClean="0"/>
              <a:t>в т.ч. областные средства 177,6 </a:t>
            </a:r>
            <a:r>
              <a:rPr lang="ru-RU" sz="2000" i="1" kern="0" dirty="0" err="1" smtClean="0"/>
              <a:t>млн.руб</a:t>
            </a:r>
            <a:r>
              <a:rPr lang="ru-RU" sz="2000" i="1" kern="0" dirty="0" smtClean="0"/>
              <a:t>. </a:t>
            </a:r>
            <a:endParaRPr lang="en-US" sz="2000" i="1" kern="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8577358" y="6331281"/>
            <a:ext cx="638080" cy="142876"/>
            <a:chOff x="8577358" y="6410325"/>
            <a:chExt cx="638080" cy="142876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072562" y="6410325"/>
              <a:ext cx="142876" cy="14287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10800000" flipV="1">
              <a:off x="8577358" y="6481744"/>
              <a:ext cx="579343" cy="2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Google Shape;228;p27"/>
          <p:cNvSpPr txBox="1">
            <a:spLocks/>
          </p:cNvSpPr>
          <p:nvPr/>
        </p:nvSpPr>
        <p:spPr>
          <a:xfrm>
            <a:off x="555018" y="5374356"/>
            <a:ext cx="7517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fontAlgn="auto"/>
            <a:r>
              <a:rPr lang="ru-RU" sz="4000" b="1" kern="0" dirty="0" smtClean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153,2 млн.руб.</a:t>
            </a:r>
            <a:endParaRPr lang="en" sz="4000" b="1" kern="0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" name="Google Shape;234;p27"/>
          <p:cNvSpPr/>
          <p:nvPr/>
        </p:nvSpPr>
        <p:spPr>
          <a:xfrm>
            <a:off x="0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1" name="Google Shape;228;p27"/>
          <p:cNvSpPr txBox="1">
            <a:spLocks/>
          </p:cNvSpPr>
          <p:nvPr/>
        </p:nvSpPr>
        <p:spPr>
          <a:xfrm>
            <a:off x="2143108" y="5376876"/>
            <a:ext cx="642942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 fontAlgn="auto"/>
            <a:r>
              <a:rPr lang="ru-RU" sz="4000" b="1" kern="0" dirty="0" smtClean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192,7 млн.руб.</a:t>
            </a:r>
            <a:endParaRPr lang="en" sz="4000" b="1" kern="0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Google Shape;234;p27"/>
          <p:cNvSpPr/>
          <p:nvPr/>
        </p:nvSpPr>
        <p:spPr>
          <a:xfrm rot="10800000">
            <a:off x="8577357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71470" y="573699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33259" y="57440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996063"/>
              </p:ext>
            </p:extLst>
          </p:nvPr>
        </p:nvGraphicFramePr>
        <p:xfrm>
          <a:off x="428596" y="2947984"/>
          <a:ext cx="8429684" cy="2667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000924"/>
                <a:gridCol w="1428760"/>
              </a:tblGrid>
              <a:tr h="25200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400" kern="0" dirty="0" smtClean="0"/>
                        <a:t>Основные направления расходов в 2023 г.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lang="ru-RU" sz="400" kern="0" dirty="0" smtClean="0"/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kern="0" dirty="0" smtClean="0"/>
                        <a:t> о</a:t>
                      </a:r>
                      <a:r>
                        <a:rPr lang="ru-RU" sz="1200" b="0" dirty="0" smtClean="0"/>
                        <a:t>бустройство контейнерной площадки для д/с "Кораблик", закупка 2 </a:t>
                      </a:r>
                      <a:r>
                        <a:rPr lang="ru-RU" sz="1200" b="0" dirty="0" err="1" smtClean="0"/>
                        <a:t>евроконтейнеров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/>
                        <a:t> 0,1 </a:t>
                      </a:r>
                      <a:r>
                        <a:rPr lang="ru-RU" sz="1200" b="1" dirty="0" err="1" smtClean="0"/>
                        <a:t>млн.руб</a:t>
                      </a:r>
                      <a:r>
                        <a:rPr lang="ru-RU" sz="1200" b="1" dirty="0" smtClean="0"/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 строительство и закупка оборудования для объекта  «Система водоотведения через </a:t>
                      </a:r>
                      <a:r>
                        <a:rPr lang="ru-RU" sz="1200" dirty="0" err="1" smtClean="0"/>
                        <a:t>р.Шексна</a:t>
                      </a:r>
                      <a:r>
                        <a:rPr lang="ru-RU" sz="1200" baseline="0" dirty="0" smtClean="0"/>
                        <a:t> с </a:t>
                      </a:r>
                      <a:r>
                        <a:rPr lang="ru-RU" sz="1200" baseline="0" dirty="0" err="1" smtClean="0"/>
                        <a:t>д.Нифантово</a:t>
                      </a:r>
                      <a:r>
                        <a:rPr lang="ru-RU" sz="1200" baseline="0" dirty="0" smtClean="0"/>
                        <a:t> Шекснинского района  Вологодской области»</a:t>
                      </a:r>
                      <a:endParaRPr lang="ru-RU" sz="12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/>
                        <a:t>188,2 млн.руб.</a:t>
                      </a:r>
                      <a:endParaRPr lang="ru-RU" sz="12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/>
                        <a:t>содержание скотомогильника на территории  СП Железнодорожное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/>
                        <a:t>11,3 тыс.руб.</a:t>
                      </a:r>
                      <a:endParaRPr lang="ru-RU" sz="12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</a:t>
                      </a:r>
                      <a:r>
                        <a:rPr lang="ru-RU" sz="1200" dirty="0" smtClean="0"/>
                        <a:t>оставка контейнеров для сбора пластиковых крышек от бутылок - 8 арт-объектов, контейнеров для сбора батареек - 12 контейнеров, приобретение шредера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/>
                        <a:t>0,7 </a:t>
                      </a:r>
                      <a:r>
                        <a:rPr lang="ru-RU" sz="1200" b="1" dirty="0" err="1" smtClean="0"/>
                        <a:t>млн.руб</a:t>
                      </a:r>
                      <a:r>
                        <a:rPr lang="ru-RU" sz="1200" b="1" dirty="0" smtClean="0"/>
                        <a:t>.</a:t>
                      </a:r>
                      <a:endParaRPr lang="ru-RU" sz="12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 возмещение части затрат, направленных на систему водоотведения  очистных сооружений д. </a:t>
                      </a:r>
                      <a:r>
                        <a:rPr lang="ru-RU" sz="1200" dirty="0" err="1" smtClean="0"/>
                        <a:t>Пача</a:t>
                      </a:r>
                      <a:r>
                        <a:rPr lang="ru-RU" sz="1200" dirty="0" smtClean="0"/>
                        <a:t>  Шекснинского муниципального района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/>
                        <a:t>1,0 </a:t>
                      </a:r>
                      <a:r>
                        <a:rPr lang="ru-RU" sz="1200" b="1" dirty="0" err="1" smtClean="0"/>
                        <a:t>млн.руб</a:t>
                      </a:r>
                      <a:r>
                        <a:rPr lang="ru-RU" sz="1200" b="1" dirty="0" smtClean="0"/>
                        <a:t>.</a:t>
                      </a:r>
                      <a:endParaRPr lang="ru-RU" sz="12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 обеспечение осуществления администрацией района полномочий в сфере охраны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200" dirty="0" smtClean="0"/>
                        <a:t>    окружающей среды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/>
                        <a:t>2,7 млн.руб.</a:t>
                      </a:r>
                      <a:endParaRPr lang="ru-RU" sz="12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4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340768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Сведения о достижении значений показателей (индикаторов)</a:t>
            </a:r>
          </a:p>
        </p:txBody>
      </p:sp>
      <p:sp>
        <p:nvSpPr>
          <p:cNvPr id="7" name="Google Shape;267;p29"/>
          <p:cNvSpPr/>
          <p:nvPr/>
        </p:nvSpPr>
        <p:spPr>
          <a:xfrm>
            <a:off x="642910" y="1500174"/>
            <a:ext cx="568200" cy="51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714348" y="1571612"/>
            <a:ext cx="428625" cy="388135"/>
          </a:xfrm>
          <a:prstGeom prst="actionButtonHelp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Google Shape;199;p24"/>
          <p:cNvGraphicFramePr/>
          <p:nvPr>
            <p:extLst>
              <p:ext uri="{D42A27DB-BD31-4B8C-83A1-F6EECF244321}">
                <p14:modId xmlns:p14="http://schemas.microsoft.com/office/powerpoint/2010/main" val="4056627418"/>
              </p:ext>
            </p:extLst>
          </p:nvPr>
        </p:nvGraphicFramePr>
        <p:xfrm>
          <a:off x="681616" y="2645101"/>
          <a:ext cx="7848872" cy="34271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0480"/>
                <a:gridCol w="1728192"/>
                <a:gridCol w="1800200"/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accent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г. факт</a:t>
                      </a:r>
                      <a:endParaRPr sz="1400" dirty="0">
                        <a:solidFill>
                          <a:schemeClr val="accent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accent4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г. факт</a:t>
                      </a:r>
                      <a:endParaRPr sz="1400" dirty="0">
                        <a:solidFill>
                          <a:schemeClr val="accent4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olidFill>
                            <a:schemeClr val="accent4"/>
                          </a:solidFill>
                        </a:rPr>
                        <a:t>Доля загрязненных сточных вод в общем объеме отводимых в водные объекты сточных вод, подлежащих очистке, </a:t>
                      </a:r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%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6,9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Доля экологически безопасной утилизации отходов в общем объеме образовавшихся</a:t>
                      </a:r>
                      <a:r>
                        <a:rPr lang="ru-RU" sz="1400" baseline="0" dirty="0" smtClean="0">
                          <a:solidFill>
                            <a:schemeClr val="accent4"/>
                          </a:solidFill>
                        </a:rPr>
                        <a:t> отходов, </a:t>
                      </a:r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%</a:t>
                      </a:r>
                      <a:endParaRPr lang="ru-RU" sz="1400" b="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49,0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Количество надзорных мероприятий</a:t>
                      </a:r>
                      <a:r>
                        <a:rPr lang="ru-RU" sz="1400" baseline="0" dirty="0" smtClean="0">
                          <a:solidFill>
                            <a:schemeClr val="accent4"/>
                          </a:solidFill>
                        </a:rPr>
                        <a:t> в рамках осуществления государственного экологического контроля, шт.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199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/>
                          </a:solidFill>
                        </a:rPr>
                        <a:t>Количество населения района, принявшего участие в мероприятиях экологической</a:t>
                      </a:r>
                      <a:r>
                        <a:rPr lang="ru-RU" sz="1400" baseline="0" dirty="0" smtClean="0">
                          <a:solidFill>
                            <a:schemeClr val="accent4"/>
                          </a:solidFill>
                        </a:rPr>
                        <a:t> направленности, чел.</a:t>
                      </a:r>
                      <a:endParaRPr lang="ru-RU" sz="1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13 700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14 186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Муниципальная программа «Охрана окружающей среды </a:t>
            </a:r>
            <a:b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</a:b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и рациональное использование природных ресурсов на территории Шекснинского муниципального района»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4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1620" cy="1357298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+mn-lt"/>
              </a:rPr>
              <a:t>Муниципальная программа «Обеспечение населения </a:t>
            </a:r>
            <a:br>
              <a:rPr lang="ru-RU" sz="2000" b="1" dirty="0">
                <a:solidFill>
                  <a:schemeClr val="accent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Шекснинского </a:t>
            </a:r>
            <a:r>
              <a:rPr lang="ru-RU" sz="2000" b="1" dirty="0">
                <a:solidFill>
                  <a:schemeClr val="accent1"/>
                </a:solidFill>
                <a:latin typeface="+mn-lt"/>
              </a:rPr>
              <a:t>муниципального района доступным жильем </a:t>
            </a: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                                           и создание благоприятных условий проживания»</a:t>
            </a:r>
            <a:endParaRPr lang="ru-RU" sz="1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3566770" cy="1714512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Цель</a:t>
            </a:r>
            <a:endParaRPr lang="ru-RU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300" dirty="0">
                <a:solidFill>
                  <a:schemeClr val="tx1"/>
                </a:solidFill>
              </a:rPr>
              <a:t>о</a:t>
            </a:r>
            <a:r>
              <a:rPr lang="ru-RU" sz="1300" dirty="0" smtClean="0">
                <a:solidFill>
                  <a:schemeClr val="tx1"/>
                </a:solidFill>
              </a:rPr>
              <a:t>беспечение  эффективного использования муниципального жилищного фонда, соответствия жилых помещений установленным санитарно-гигиеническим требованиям, техническим правилам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и нормам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994797" y="1214422"/>
            <a:ext cx="4720608" cy="1714512"/>
          </a:xfrm>
        </p:spPr>
        <p:txBody>
          <a:bodyPr/>
          <a:lstStyle/>
          <a:p>
            <a:pPr marL="10160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Задачи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marL="101600" indent="0">
              <a:buNone/>
            </a:pPr>
            <a:r>
              <a:rPr lang="ru-RU" sz="1300" dirty="0">
                <a:solidFill>
                  <a:schemeClr val="tx1"/>
                </a:solidFill>
              </a:rPr>
              <a:t>предоставление государственной поддержки по обеспечению жильем отдельных категорий граждан, установленным федеральным и/или областным </a:t>
            </a:r>
            <a:r>
              <a:rPr lang="ru-RU" sz="1300" dirty="0" smtClean="0">
                <a:solidFill>
                  <a:schemeClr val="tx1"/>
                </a:solidFill>
              </a:rPr>
              <a:t>законодательством; улучшение технического состояния муниципального жилищного фонда путем проведения его ремонта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8" name="Google Shape;229;p27"/>
          <p:cNvSpPr txBox="1">
            <a:spLocks/>
          </p:cNvSpPr>
          <p:nvPr/>
        </p:nvSpPr>
        <p:spPr>
          <a:xfrm>
            <a:off x="-285784" y="6060472"/>
            <a:ext cx="8858312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fontAlgn="auto">
              <a:buNone/>
            </a:pPr>
            <a:r>
              <a:rPr lang="ru-RU" sz="1900" i="1" kern="0" dirty="0" smtClean="0"/>
              <a:t>в т.ч. федеральные, областные, средства поселений 17,6 млн. руб.</a:t>
            </a:r>
            <a:endParaRPr lang="en-US" sz="1900" i="1" kern="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8577358" y="6312231"/>
            <a:ext cx="638080" cy="142876"/>
            <a:chOff x="8577358" y="6410325"/>
            <a:chExt cx="638080" cy="142876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072562" y="6410325"/>
              <a:ext cx="142876" cy="14287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10800000" flipV="1">
              <a:off x="8577358" y="6481744"/>
              <a:ext cx="579343" cy="2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Google Shape;228;p27"/>
          <p:cNvSpPr txBox="1">
            <a:spLocks/>
          </p:cNvSpPr>
          <p:nvPr/>
        </p:nvSpPr>
        <p:spPr>
          <a:xfrm>
            <a:off x="555018" y="5374356"/>
            <a:ext cx="7517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fontAlgn="auto"/>
            <a:r>
              <a:rPr lang="ru-RU" sz="4000" b="1" kern="0" dirty="0" smtClean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59,5 млн.руб.</a:t>
            </a:r>
            <a:endParaRPr lang="en" sz="4000" b="1" kern="0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Google Shape;234;p27"/>
          <p:cNvSpPr/>
          <p:nvPr/>
        </p:nvSpPr>
        <p:spPr>
          <a:xfrm>
            <a:off x="0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0" name="Google Shape;228;p27"/>
          <p:cNvSpPr txBox="1">
            <a:spLocks/>
          </p:cNvSpPr>
          <p:nvPr/>
        </p:nvSpPr>
        <p:spPr>
          <a:xfrm>
            <a:off x="2143108" y="5376876"/>
            <a:ext cx="642942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 fontAlgn="auto"/>
            <a:r>
              <a:rPr lang="ru-RU" sz="4000" b="1" kern="0" dirty="0" smtClean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27,2 млн.руб.</a:t>
            </a:r>
            <a:endParaRPr lang="en" sz="4000" b="1" kern="0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Google Shape;234;p27"/>
          <p:cNvSpPr/>
          <p:nvPr/>
        </p:nvSpPr>
        <p:spPr>
          <a:xfrm rot="10800000">
            <a:off x="8577357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1470" y="573699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3259" y="57440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41899"/>
              </p:ext>
            </p:extLst>
          </p:nvPr>
        </p:nvGraphicFramePr>
        <p:xfrm>
          <a:off x="500034" y="3071810"/>
          <a:ext cx="8358246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0924"/>
                <a:gridCol w="1357322"/>
              </a:tblGrid>
              <a:tr h="28800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</a:rPr>
                        <a:t>Основные направления расходов в 2023 г.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lang="ru-RU" sz="400" kern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 выдано 2 свидетельства на получение единовременной денежной выплаты на приобретение жилья  инвалиду, свидетельство реализовано.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3,2 млн.руб.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dirty="0" smtClean="0"/>
                        <a:t> по решению суда  приобретено 2 жилых помещения.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300" b="1" dirty="0" smtClean="0"/>
                        <a:t>4,6 млн.руб.</a:t>
                      </a:r>
                      <a:endParaRPr lang="ru-RU" sz="1300" dirty="0"/>
                    </a:p>
                  </a:txBody>
                  <a:tcPr anchor="b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dirty="0" smtClean="0"/>
                        <a:t> заключены 12 контрактов для расселения граждан из аварийного жилищного фонда (оплачены авансовые платежи)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300" b="1" dirty="0" smtClean="0"/>
                        <a:t>13,4 млн.руб.</a:t>
                      </a:r>
                      <a:r>
                        <a:rPr lang="ru-RU" sz="1300" dirty="0" smtClean="0"/>
                        <a:t> </a:t>
                      </a:r>
                      <a:endParaRPr lang="ru-RU" sz="1300" dirty="0"/>
                    </a:p>
                  </a:txBody>
                  <a:tcPr anchor="b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dirty="0" smtClean="0"/>
                        <a:t> помощь в приобретении жилья оказана 1 молодой семье 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300" b="1" dirty="0" smtClean="0"/>
                        <a:t>1,7 млн.руб.</a:t>
                      </a:r>
                      <a:endParaRPr lang="ru-RU" sz="1300" dirty="0"/>
                    </a:p>
                  </a:txBody>
                  <a:tcPr anchor="b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dirty="0" smtClean="0"/>
                        <a:t> проведение ремонтов муниципального жилищного фонда (отремонтировано 10 квартир), капитальный ремонт кровли д. </a:t>
                      </a:r>
                      <a:r>
                        <a:rPr lang="ru-RU" sz="1300" dirty="0" err="1" smtClean="0"/>
                        <a:t>Нифантово</a:t>
                      </a:r>
                      <a:r>
                        <a:rPr lang="ru-RU" sz="1300" dirty="0" smtClean="0"/>
                        <a:t>, </a:t>
                      </a:r>
                      <a:r>
                        <a:rPr lang="ru-RU" sz="1300" dirty="0" err="1" smtClean="0"/>
                        <a:t>ул.Центральная</a:t>
                      </a:r>
                      <a:r>
                        <a:rPr lang="ru-RU" sz="1300" dirty="0" smtClean="0"/>
                        <a:t>, д. 4 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300" b="1" dirty="0" smtClean="0"/>
                        <a:t>3,5 млн.руб. </a:t>
                      </a:r>
                      <a:endParaRPr lang="ru-RU" sz="1300" dirty="0"/>
                    </a:p>
                  </a:txBody>
                  <a:tcPr anchor="b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dirty="0" smtClean="0"/>
                        <a:t> внесение взносов в фонд капитального ремонта 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300" b="1" dirty="0" smtClean="0"/>
                        <a:t>0,8 млн.руб.</a:t>
                      </a:r>
                      <a:endParaRPr lang="ru-RU" sz="1300" dirty="0"/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7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oogle Shape;199;p24"/>
          <p:cNvGraphicFramePr/>
          <p:nvPr>
            <p:extLst>
              <p:ext uri="{D42A27DB-BD31-4B8C-83A1-F6EECF244321}">
                <p14:modId xmlns:p14="http://schemas.microsoft.com/office/powerpoint/2010/main" val="3539746941"/>
              </p:ext>
            </p:extLst>
          </p:nvPr>
        </p:nvGraphicFramePr>
        <p:xfrm>
          <a:off x="683568" y="2691211"/>
          <a:ext cx="7848872" cy="26041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0480"/>
                <a:gridCol w="1728192"/>
                <a:gridCol w="1800200"/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Доля населения,</a:t>
                      </a:r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</a:rPr>
                        <a:t> получивших жилые помещения и улучшившего жилищные условия, в общей численности населения, состоящего на учете </a:t>
                      </a:r>
                    </a:p>
                    <a:p>
                      <a:pPr algn="just"/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</a:rPr>
                        <a:t>в качестве нуждающегося в жилых </a:t>
                      </a:r>
                    </a:p>
                    <a:p>
                      <a:pPr algn="just"/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</a:rPr>
                        <a:t>помещениях, %</a:t>
                      </a:r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4,1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4,1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Доля жилых помещений муниципального жилого фонда, отремонтированных</a:t>
                      </a:r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</a:rPr>
                        <a:t> в общем числе жилых помещений муниципального жилищного фонда, %</a:t>
                      </a:r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7,0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1500174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Сведения о достижении значений показателей (индикаторов)</a:t>
            </a:r>
          </a:p>
        </p:txBody>
      </p:sp>
      <p:sp>
        <p:nvSpPr>
          <p:cNvPr id="18" name="Google Shape;267;p29"/>
          <p:cNvSpPr/>
          <p:nvPr/>
        </p:nvSpPr>
        <p:spPr>
          <a:xfrm>
            <a:off x="636627" y="1667855"/>
            <a:ext cx="568200" cy="5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82;p46"/>
          <p:cNvSpPr/>
          <p:nvPr/>
        </p:nvSpPr>
        <p:spPr>
          <a:xfrm>
            <a:off x="707998" y="1713968"/>
            <a:ext cx="428628" cy="42865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 </a:t>
            </a:r>
            <a:endParaRPr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51620" cy="135729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Муниципальная программа «Обеспечение населения </a:t>
            </a:r>
            <a:b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</a:b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Шекснинского муниципального района доступным жильем                                            и создание благоприятных условий проживания»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2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357188" y="1785926"/>
            <a:ext cx="5357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5415684" y="6292486"/>
            <a:ext cx="35140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+mn-lt"/>
                <a:cs typeface="Times New Roman" pitchFamily="18" charset="0"/>
              </a:rPr>
              <a:t>Рост заработной платы на </a:t>
            </a:r>
            <a:r>
              <a:rPr lang="ru-RU" sz="1600" b="1" dirty="0" smtClean="0">
                <a:latin typeface="+mn-lt"/>
                <a:cs typeface="Times New Roman" pitchFamily="18" charset="0"/>
              </a:rPr>
              <a:t>12,8%</a:t>
            </a:r>
            <a:endParaRPr lang="ru-RU" sz="1600" b="1" dirty="0">
              <a:latin typeface="+mn-lt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0061" y="6312868"/>
            <a:ext cx="3536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+mn-lt"/>
                <a:cs typeface="Times New Roman" pitchFamily="18" charset="0"/>
              </a:rPr>
              <a:t>Уровень безработицы – 0,6%</a:t>
            </a:r>
            <a:endParaRPr lang="ru-RU" sz="1600" b="1" dirty="0">
              <a:latin typeface="+mn-lt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"/>
            <a:ext cx="93583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Итоги социально-экономического развития 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                  Шекснинского района за 2023 год</a:t>
            </a:r>
            <a:endParaRPr lang="ru-RU" sz="3000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3500430" y="1142984"/>
            <a:ext cx="5214974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cs typeface="Times New Roman" pitchFamily="18" charset="0"/>
              </a:rPr>
              <a:t>более</a:t>
            </a:r>
            <a:r>
              <a:rPr lang="ru-RU" sz="2400" b="1" dirty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10 тысяч </a:t>
            </a:r>
            <a:r>
              <a:rPr lang="ru-RU" sz="2400" dirty="0">
                <a:cs typeface="Times New Roman" pitchFamily="18" charset="0"/>
              </a:rPr>
              <a:t>человек</a:t>
            </a:r>
            <a:r>
              <a:rPr lang="ru-RU" sz="2400" b="1" dirty="0"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cs typeface="Times New Roman" pitchFamily="18" charset="0"/>
              </a:rPr>
              <a:t>трудится </a:t>
            </a:r>
            <a:r>
              <a:rPr lang="ru-RU" sz="2400" dirty="0">
                <a:cs typeface="Times New Roman" pitchFamily="18" charset="0"/>
              </a:rPr>
              <a:t>на предприятиях района</a:t>
            </a:r>
          </a:p>
        </p:txBody>
      </p:sp>
      <p:sp>
        <p:nvSpPr>
          <p:cNvPr id="30" name="Прямоугольник 34"/>
          <p:cNvSpPr>
            <a:spLocks noChangeArrowheads="1"/>
          </p:cNvSpPr>
          <p:nvPr/>
        </p:nvSpPr>
        <p:spPr bwMode="auto">
          <a:xfrm>
            <a:off x="-214346" y="2071678"/>
            <a:ext cx="9501254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Рейтинг района среди 28 муниципальных образований Вологодской области</a:t>
            </a:r>
            <a:endParaRPr lang="ru-RU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2" y="928670"/>
            <a:ext cx="2928957" cy="1143009"/>
          </a:xfrm>
          <a:prstGeom prst="rect">
            <a:avLst/>
          </a:prstGeom>
          <a:noFill/>
        </p:spPr>
      </p:pic>
      <p:sp>
        <p:nvSpPr>
          <p:cNvPr id="44" name="Google Shape;883;p46"/>
          <p:cNvSpPr/>
          <p:nvPr/>
        </p:nvSpPr>
        <p:spPr>
          <a:xfrm>
            <a:off x="539552" y="6185686"/>
            <a:ext cx="553448" cy="483674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</p:txBody>
      </p:sp>
      <p:sp>
        <p:nvSpPr>
          <p:cNvPr id="45" name="Google Shape;882;p46"/>
          <p:cNvSpPr/>
          <p:nvPr/>
        </p:nvSpPr>
        <p:spPr>
          <a:xfrm>
            <a:off x="4932040" y="6165304"/>
            <a:ext cx="483644" cy="483674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47;p40"/>
          <p:cNvSpPr/>
          <p:nvPr/>
        </p:nvSpPr>
        <p:spPr>
          <a:xfrm>
            <a:off x="214282" y="2549823"/>
            <a:ext cx="4293846" cy="15846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1 место</a:t>
            </a:r>
            <a:endParaRPr b="1" dirty="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tabLst>
                <a:tab pos="2328863" algn="l"/>
              </a:tabLst>
            </a:pPr>
            <a:r>
              <a:rPr lang="ru-RU" sz="1400" dirty="0" smtClean="0">
                <a:solidFill>
                  <a:schemeClr val="dk1"/>
                </a:solidFill>
                <a:latin typeface="+mn-lt"/>
                <a:ea typeface="PT Serif"/>
                <a:cs typeface="PT Serif"/>
                <a:sym typeface="PT Serif"/>
              </a:rPr>
              <a:t>-по 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PT Serif"/>
                <a:cs typeface="PT Serif"/>
                <a:sym typeface="PT Serif"/>
              </a:rPr>
              <a:t>производству мяса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dk1"/>
                </a:solidFill>
                <a:latin typeface="+mn-lt"/>
                <a:ea typeface="PT Serif"/>
                <a:cs typeface="PT Serif"/>
                <a:sym typeface="PT Serif"/>
              </a:rPr>
              <a:t>-по 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PT Serif"/>
                <a:cs typeface="PT Serif"/>
                <a:sym typeface="PT Serif"/>
              </a:rPr>
              <a:t>объему </a:t>
            </a:r>
            <a:r>
              <a:rPr lang="ru-RU" sz="1400" dirty="0" smtClean="0">
                <a:solidFill>
                  <a:schemeClr val="dk1"/>
                </a:solidFill>
                <a:latin typeface="+mn-lt"/>
                <a:ea typeface="PT Serif"/>
                <a:cs typeface="PT Serif"/>
                <a:sym typeface="PT Serif"/>
              </a:rPr>
              <a:t>отгруженной продукции</a:t>
            </a:r>
            <a:endParaRPr lang="ru-RU" sz="1400" dirty="0">
              <a:solidFill>
                <a:schemeClr val="dk1"/>
              </a:solidFill>
              <a:latin typeface="+mn-lt"/>
              <a:ea typeface="PT Serif"/>
              <a:cs typeface="PT Serif"/>
              <a:sym typeface="PT Serif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dk1"/>
                </a:solidFill>
                <a:latin typeface="+mn-lt"/>
                <a:ea typeface="PT Serif"/>
                <a:cs typeface="PT Serif"/>
                <a:sym typeface="PT Serif"/>
              </a:rPr>
              <a:t>-по 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PT Serif"/>
                <a:cs typeface="PT Serif"/>
                <a:sym typeface="PT Serif"/>
              </a:rPr>
              <a:t>уровню </a:t>
            </a:r>
            <a:r>
              <a:rPr lang="ru-RU" sz="1400" dirty="0" smtClean="0">
                <a:solidFill>
                  <a:schemeClr val="dk1"/>
                </a:solidFill>
                <a:latin typeface="+mn-lt"/>
                <a:ea typeface="PT Serif"/>
                <a:cs typeface="PT Serif"/>
                <a:sym typeface="PT Serif"/>
              </a:rPr>
              <a:t>безработицы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dk1"/>
                </a:solidFill>
                <a:latin typeface="+mn-lt"/>
                <a:ea typeface="PT Serif"/>
                <a:cs typeface="PT Serif"/>
                <a:sym typeface="PT Serif"/>
              </a:rPr>
              <a:t>-по объему инвестиций</a:t>
            </a:r>
            <a:endParaRPr lang="ru-RU" sz="1400" dirty="0">
              <a:solidFill>
                <a:schemeClr val="dk1"/>
              </a:solidFill>
              <a:latin typeface="+mn-lt"/>
              <a:ea typeface="PT Serif"/>
              <a:cs typeface="PT Serif"/>
              <a:sym typeface="PT Serif"/>
            </a:endParaRPr>
          </a:p>
        </p:txBody>
      </p:sp>
      <p:sp>
        <p:nvSpPr>
          <p:cNvPr id="48" name="Google Shape;449;p40"/>
          <p:cNvSpPr/>
          <p:nvPr/>
        </p:nvSpPr>
        <p:spPr>
          <a:xfrm>
            <a:off x="214282" y="4214818"/>
            <a:ext cx="4293846" cy="1857387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>
              <a:spcBef>
                <a:spcPts val="600"/>
              </a:spcBef>
            </a:pPr>
            <a:endParaRPr lang="ru-RU" sz="1400" dirty="0" smtClean="0"/>
          </a:p>
          <a:p>
            <a:pPr>
              <a:spcBef>
                <a:spcPts val="600"/>
              </a:spcBef>
            </a:pPr>
            <a:endParaRPr lang="ru-RU" sz="1400" dirty="0" smtClean="0"/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dk1"/>
                </a:solidFill>
                <a:ea typeface="PT Serif"/>
                <a:cs typeface="PT Serif"/>
              </a:rPr>
              <a:t>- по обороту общественного   питания</a:t>
            </a:r>
            <a:endParaRPr lang="ru-RU" sz="1400" dirty="0">
              <a:ea typeface="Times New Roman"/>
            </a:endParaRPr>
          </a:p>
          <a:p>
            <a:pPr>
              <a:spcBef>
                <a:spcPts val="600"/>
              </a:spcBef>
            </a:pPr>
            <a:endParaRPr lang="ru-RU" sz="1400" dirty="0" smtClean="0"/>
          </a:p>
          <a:p>
            <a:pPr>
              <a:spcBef>
                <a:spcPts val="600"/>
              </a:spcBef>
            </a:pPr>
            <a:r>
              <a:rPr lang="ru-RU" sz="1400" dirty="0"/>
              <a:t>- по количеству родившихся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>-по производству яиц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4 место</a:t>
            </a:r>
            <a:endParaRPr dirty="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49" name="Google Shape;450;p40"/>
          <p:cNvSpPr/>
          <p:nvPr/>
        </p:nvSpPr>
        <p:spPr>
          <a:xfrm>
            <a:off x="4666870" y="4214818"/>
            <a:ext cx="4191409" cy="1857387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>
                <a:latin typeface="+mn-lt"/>
              </a:rPr>
              <a:t>  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+mn-lt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+mn-lt"/>
              </a:rPr>
              <a:t> </a:t>
            </a: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+mn-lt"/>
              </a:rPr>
              <a:t> </a:t>
            </a: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>
              <a:spcBef>
                <a:spcPts val="600"/>
              </a:spcBef>
            </a:pPr>
            <a:endParaRPr lang="ru-RU" sz="1400" dirty="0" smtClean="0">
              <a:latin typeface="+mn-lt"/>
            </a:endParaRPr>
          </a:p>
          <a:p>
            <a:pPr algn="r">
              <a:spcBef>
                <a:spcPts val="600"/>
              </a:spcBef>
            </a:pP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 smtClean="0">
              <a:latin typeface="+mn-lt"/>
            </a:endParaRPr>
          </a:p>
          <a:p>
            <a:pPr algn="r">
              <a:spcBef>
                <a:spcPts val="600"/>
              </a:spcBef>
            </a:pPr>
            <a:endParaRPr lang="ru-RU" dirty="0" smtClean="0">
              <a:latin typeface="+mn-lt"/>
            </a:endParaRPr>
          </a:p>
          <a:p>
            <a:pPr algn="r">
              <a:spcBef>
                <a:spcPts val="600"/>
              </a:spcBef>
            </a:pPr>
            <a:endParaRPr lang="ru-RU" dirty="0" smtClean="0">
              <a:latin typeface="+mn-lt"/>
            </a:endParaRPr>
          </a:p>
          <a:p>
            <a:pPr algn="r">
              <a:spcBef>
                <a:spcPts val="600"/>
              </a:spcBef>
            </a:pPr>
            <a:endParaRPr lang="ru-RU" dirty="0" smtClean="0">
              <a:latin typeface="+mn-lt"/>
            </a:endParaRPr>
          </a:p>
          <a:p>
            <a:pPr algn="r">
              <a:spcBef>
                <a:spcPts val="600"/>
              </a:spcBef>
            </a:pPr>
            <a:endParaRPr lang="ru-RU" dirty="0" smtClean="0">
              <a:latin typeface="+mn-lt"/>
            </a:endParaRPr>
          </a:p>
          <a:p>
            <a:pPr algn="r">
              <a:spcBef>
                <a:spcPts val="600"/>
              </a:spcBef>
            </a:pPr>
            <a:r>
              <a:rPr lang="ru-RU" dirty="0" smtClean="0">
                <a:latin typeface="+mn-lt"/>
              </a:rPr>
              <a:t> </a:t>
            </a:r>
            <a:endParaRPr lang="ru-RU" b="1" dirty="0" smtClean="0">
              <a:solidFill>
                <a:schemeClr val="dk1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endParaRPr lang="ru-RU" sz="1400" b="1" dirty="0" smtClean="0">
              <a:solidFill>
                <a:schemeClr val="dk1"/>
              </a:solidFill>
              <a:latin typeface="PT Serif"/>
              <a:sym typeface="PT Serif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+mj-lt"/>
              </a:rPr>
              <a:t>- </a:t>
            </a:r>
            <a:r>
              <a:rPr lang="ru-RU" sz="1400" dirty="0">
                <a:latin typeface="+mj-lt"/>
              </a:rPr>
              <a:t>п</a:t>
            </a:r>
            <a:r>
              <a:rPr lang="ru-RU" sz="1400" dirty="0" smtClean="0">
                <a:latin typeface="+mj-lt"/>
              </a:rPr>
              <a:t>о обороту розничной торговли                     </a:t>
            </a:r>
          </a:p>
          <a:p>
            <a:pPr algn="r">
              <a:spcBef>
                <a:spcPts val="0"/>
              </a:spcBef>
            </a:pPr>
            <a:r>
              <a:rPr lang="ru-RU" b="1" dirty="0" smtClean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5 место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sz="1400" dirty="0" smtClean="0"/>
              <a:t> по поступлению налоговых и неналоговых доходов в местные бюджеты на 1 жителя </a:t>
            </a:r>
          </a:p>
          <a:p>
            <a:pPr algn="r"/>
            <a:r>
              <a:rPr lang="ru-RU" b="1" dirty="0" smtClean="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rPr>
              <a:t>6 место</a:t>
            </a:r>
            <a:endParaRPr lang="ru-RU" dirty="0" smtClean="0"/>
          </a:p>
        </p:txBody>
      </p:sp>
      <p:sp>
        <p:nvSpPr>
          <p:cNvPr id="50" name="Google Shape;451;p40"/>
          <p:cNvSpPr/>
          <p:nvPr/>
        </p:nvSpPr>
        <p:spPr>
          <a:xfrm>
            <a:off x="3295650" y="2908300"/>
            <a:ext cx="2447266" cy="2467892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452;p40"/>
          <p:cNvSpPr/>
          <p:nvPr/>
        </p:nvSpPr>
        <p:spPr>
          <a:xfrm rot="5400000">
            <a:off x="3442609" y="2944115"/>
            <a:ext cx="2439962" cy="2400084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453;p40"/>
          <p:cNvSpPr/>
          <p:nvPr/>
        </p:nvSpPr>
        <p:spPr>
          <a:xfrm rot="10800000">
            <a:off x="3441692" y="3013072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454;p40"/>
          <p:cNvSpPr/>
          <p:nvPr/>
        </p:nvSpPr>
        <p:spPr>
          <a:xfrm rot="-5400000">
            <a:off x="3298816" y="3013072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455;p40"/>
          <p:cNvSpPr/>
          <p:nvPr/>
        </p:nvSpPr>
        <p:spPr>
          <a:xfrm>
            <a:off x="3996829" y="3436720"/>
            <a:ext cx="355744" cy="5834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 smtClean="0">
                <a:ln>
                  <a:noFill/>
                </a:ln>
                <a:solidFill>
                  <a:schemeClr val="lt1"/>
                </a:solidFill>
                <a:latin typeface="PT Serif"/>
              </a:rPr>
              <a:t>1</a:t>
            </a:r>
            <a:endParaRPr b="1" i="0" dirty="0">
              <a:ln>
                <a:noFill/>
              </a:ln>
              <a:solidFill>
                <a:schemeClr val="lt1"/>
              </a:solidFill>
              <a:latin typeface="PT Serif"/>
            </a:endParaRPr>
          </a:p>
        </p:txBody>
      </p:sp>
      <p:sp>
        <p:nvSpPr>
          <p:cNvPr id="55" name="Google Shape;456;p40"/>
          <p:cNvSpPr/>
          <p:nvPr/>
        </p:nvSpPr>
        <p:spPr>
          <a:xfrm>
            <a:off x="4769484" y="3436720"/>
            <a:ext cx="432047" cy="5834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solidFill>
                  <a:schemeClr val="lt1"/>
                </a:solidFill>
                <a:latin typeface="PT Serif"/>
              </a:rPr>
              <a:t>3</a:t>
            </a:r>
            <a:endParaRPr b="1" i="0" dirty="0">
              <a:ln>
                <a:noFill/>
              </a:ln>
              <a:solidFill>
                <a:schemeClr val="lt1"/>
              </a:solidFill>
              <a:latin typeface="PT Serif"/>
            </a:endParaRPr>
          </a:p>
        </p:txBody>
      </p:sp>
      <p:sp>
        <p:nvSpPr>
          <p:cNvPr id="56" name="Google Shape;457;p40"/>
          <p:cNvSpPr/>
          <p:nvPr/>
        </p:nvSpPr>
        <p:spPr>
          <a:xfrm>
            <a:off x="3996829" y="4397218"/>
            <a:ext cx="539451" cy="5439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 smtClean="0">
                <a:ln>
                  <a:noFill/>
                </a:ln>
                <a:solidFill>
                  <a:schemeClr val="lt1"/>
                </a:solidFill>
                <a:latin typeface="PT Serif"/>
              </a:rPr>
              <a:t>4</a:t>
            </a:r>
            <a:endParaRPr b="1" i="0" dirty="0">
              <a:ln>
                <a:noFill/>
              </a:ln>
              <a:solidFill>
                <a:schemeClr val="lt1"/>
              </a:solidFill>
              <a:latin typeface="PT Serif"/>
            </a:endParaRPr>
          </a:p>
        </p:txBody>
      </p:sp>
      <p:sp>
        <p:nvSpPr>
          <p:cNvPr id="57" name="Google Shape;458;p40"/>
          <p:cNvSpPr/>
          <p:nvPr/>
        </p:nvSpPr>
        <p:spPr>
          <a:xfrm>
            <a:off x="4724401" y="4400557"/>
            <a:ext cx="1000132" cy="6733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solidFill>
                  <a:schemeClr val="lt1"/>
                </a:solidFill>
                <a:latin typeface="PT Serif"/>
              </a:rPr>
              <a:t>5</a:t>
            </a:r>
            <a:r>
              <a:rPr lang="ru-RU" b="1" i="0" dirty="0" smtClean="0">
                <a:ln>
                  <a:noFill/>
                </a:ln>
                <a:solidFill>
                  <a:schemeClr val="lt1"/>
                </a:solidFill>
                <a:latin typeface="PT Serif"/>
              </a:rPr>
              <a:t>,6</a:t>
            </a:r>
            <a:endParaRPr b="1" i="0" dirty="0">
              <a:ln>
                <a:noFill/>
              </a:ln>
              <a:solidFill>
                <a:schemeClr val="lt1"/>
              </a:solidFill>
              <a:latin typeface="PT Serif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58082" y="5715016"/>
            <a:ext cx="1117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endParaRPr lang="ru-RU" dirty="0" smtClean="0"/>
          </a:p>
        </p:txBody>
      </p:sp>
      <p:sp>
        <p:nvSpPr>
          <p:cNvPr id="32" name="Google Shape;448;p40"/>
          <p:cNvSpPr/>
          <p:nvPr/>
        </p:nvSpPr>
        <p:spPr>
          <a:xfrm>
            <a:off x="4650241" y="2600330"/>
            <a:ext cx="4191000" cy="15843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dk1"/>
                </a:solidFill>
                <a:latin typeface="PT Serif"/>
                <a:ea typeface="PT Serif"/>
                <a:cs typeface="PT Serif"/>
              </a:rPr>
              <a:t>                            3 </a:t>
            </a:r>
            <a:r>
              <a:rPr lang="ru-RU" b="1" dirty="0">
                <a:solidFill>
                  <a:schemeClr val="dk1"/>
                </a:solidFill>
                <a:latin typeface="PT Serif"/>
                <a:ea typeface="PT Serif"/>
                <a:cs typeface="PT Serif"/>
              </a:rPr>
              <a:t>место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dk1"/>
                </a:solidFill>
                <a:latin typeface="+mj-lt"/>
                <a:ea typeface="PT Serif"/>
                <a:cs typeface="PT Serif"/>
              </a:rPr>
              <a:t>- </a:t>
            </a:r>
            <a:r>
              <a:rPr lang="ru-RU" sz="1400" dirty="0"/>
              <a:t>по вводу жилых домов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-по производству зерна 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> </a:t>
            </a:r>
            <a:r>
              <a:rPr lang="ru-RU" sz="1400" dirty="0"/>
              <a:t>-по производству молока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    </a:t>
            </a:r>
            <a:endParaRPr lang="ru-RU" sz="1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ru-RU" sz="1400" dirty="0">
              <a:solidFill>
                <a:schemeClr val="dk1"/>
              </a:solidFill>
              <a:latin typeface="+mj-lt"/>
              <a:ea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35280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1620" cy="1214422"/>
          </a:xfrm>
        </p:spPr>
        <p:txBody>
          <a:bodyPr anchor="ctr">
            <a:noAutofit/>
          </a:bodyPr>
          <a:lstStyle/>
          <a:p>
            <a:pPr algn="ctr"/>
            <a:r>
              <a:rPr lang="ru-RU" sz="2200" b="1" dirty="0">
                <a:solidFill>
                  <a:schemeClr val="accent1"/>
                </a:solidFill>
              </a:rPr>
              <a:t> Муниципальная программа </a:t>
            </a:r>
            <a:r>
              <a:rPr lang="ru-RU" sz="2200" b="1" dirty="0" smtClean="0">
                <a:solidFill>
                  <a:schemeClr val="accent1"/>
                </a:solidFill>
              </a:rPr>
              <a:t>«Развитие топливно-энергетического комплекса и коммунальной инфраструктуры </a:t>
            </a:r>
            <a:r>
              <a:rPr lang="ru-RU" sz="2200" b="1" dirty="0">
                <a:solidFill>
                  <a:schemeClr val="accent1"/>
                </a:solidFill>
              </a:rPr>
              <a:t>на территории </a:t>
            </a:r>
            <a:r>
              <a:rPr lang="ru-RU" sz="2200" b="1" dirty="0" smtClean="0">
                <a:solidFill>
                  <a:schemeClr val="accent1"/>
                </a:solidFill>
              </a:rPr>
              <a:t>Шекснинского муниципального района»</a:t>
            </a:r>
            <a:endParaRPr lang="ru-RU" sz="2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55018" y="1071546"/>
            <a:ext cx="3584934" cy="1944216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Цель</a:t>
            </a:r>
            <a:endParaRPr lang="ru-RU" sz="1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развитие топливно-энергетического комплекса, коммунальной инфраструктуры и повышение эффективности использования ресурсов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995936" y="1071546"/>
            <a:ext cx="4576592" cy="1944216"/>
          </a:xfrm>
        </p:spPr>
        <p:txBody>
          <a:bodyPr/>
          <a:lstStyle/>
          <a:p>
            <a:pPr marL="10160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Задачи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marL="101600" indent="0"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повышение эффективности использования энергетических ресурсов в системах коммунальной инфраструктуры при внедрении энергосберегающих технологий; развитие газораспределительной системы на территории Шекснинского муниципального района</a:t>
            </a:r>
            <a:endParaRPr lang="ru-RU" sz="1300" dirty="0"/>
          </a:p>
        </p:txBody>
      </p:sp>
      <p:sp>
        <p:nvSpPr>
          <p:cNvPr id="28" name="Google Shape;229;p27"/>
          <p:cNvSpPr txBox="1">
            <a:spLocks/>
          </p:cNvSpPr>
          <p:nvPr/>
        </p:nvSpPr>
        <p:spPr>
          <a:xfrm>
            <a:off x="0" y="6072206"/>
            <a:ext cx="8572528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fontAlgn="auto">
              <a:buNone/>
            </a:pPr>
            <a:r>
              <a:rPr lang="ru-RU" sz="2000" i="1" kern="0" dirty="0" smtClean="0"/>
              <a:t>в т.ч. областные, федеральные, средства поселений 6,5 </a:t>
            </a:r>
            <a:r>
              <a:rPr lang="ru-RU" sz="2000" i="1" kern="0" dirty="0" err="1" smtClean="0"/>
              <a:t>млн.руб</a:t>
            </a:r>
            <a:r>
              <a:rPr lang="ru-RU" sz="2000" i="1" kern="0" dirty="0" smtClean="0"/>
              <a:t>. </a:t>
            </a:r>
            <a:endParaRPr lang="en-US" sz="2000" i="1" kern="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8577358" y="6315669"/>
            <a:ext cx="638080" cy="142876"/>
            <a:chOff x="8577358" y="6410325"/>
            <a:chExt cx="638080" cy="142876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072562" y="6410325"/>
              <a:ext cx="142876" cy="14287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10800000" flipV="1">
              <a:off x="8577358" y="6481744"/>
              <a:ext cx="579343" cy="2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Google Shape;228;p27"/>
          <p:cNvSpPr txBox="1">
            <a:spLocks/>
          </p:cNvSpPr>
          <p:nvPr/>
        </p:nvSpPr>
        <p:spPr>
          <a:xfrm>
            <a:off x="555018" y="5374356"/>
            <a:ext cx="7517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fontAlgn="auto"/>
            <a:r>
              <a:rPr lang="ru-RU" sz="4000" b="1" kern="0" dirty="0" smtClean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31,2 млн.руб.</a:t>
            </a:r>
            <a:endParaRPr lang="en" sz="4000" b="1" kern="0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Google Shape;234;p27"/>
          <p:cNvSpPr/>
          <p:nvPr/>
        </p:nvSpPr>
        <p:spPr>
          <a:xfrm>
            <a:off x="0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0" name="Google Shape;228;p27"/>
          <p:cNvSpPr txBox="1">
            <a:spLocks/>
          </p:cNvSpPr>
          <p:nvPr/>
        </p:nvSpPr>
        <p:spPr>
          <a:xfrm>
            <a:off x="2143108" y="5376876"/>
            <a:ext cx="642942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 fontAlgn="auto"/>
            <a:r>
              <a:rPr lang="ru-RU" sz="4000" b="1" kern="0" dirty="0" smtClean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16,9 млн.руб.</a:t>
            </a:r>
            <a:endParaRPr lang="en" sz="4000" b="1" kern="0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Google Shape;234;p27"/>
          <p:cNvSpPr/>
          <p:nvPr/>
        </p:nvSpPr>
        <p:spPr>
          <a:xfrm rot="10800000">
            <a:off x="8577357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1470" y="573699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3259" y="57440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782845"/>
              </p:ext>
            </p:extLst>
          </p:nvPr>
        </p:nvGraphicFramePr>
        <p:xfrm>
          <a:off x="142845" y="2643182"/>
          <a:ext cx="8715436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8189"/>
                <a:gridCol w="1647247"/>
              </a:tblGrid>
              <a:tr h="28800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</a:rPr>
                        <a:t>Основные направления расходов в 2023 г.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lang="ru-RU" sz="400" kern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300" b="0" kern="0" dirty="0" smtClean="0">
                          <a:solidFill>
                            <a:schemeClr val="tx1"/>
                          </a:solidFill>
                        </a:rPr>
                        <a:t>строительство водоснабжения к новостройкам д. Прогресс </a:t>
                      </a:r>
                      <a:r>
                        <a:rPr lang="ru-RU" sz="1300" b="0" kern="0" dirty="0" err="1" smtClean="0">
                          <a:solidFill>
                            <a:schemeClr val="tx1"/>
                          </a:solidFill>
                        </a:rPr>
                        <a:t>сп</a:t>
                      </a:r>
                      <a:r>
                        <a:rPr lang="ru-RU" sz="1300" b="0" kern="0" dirty="0" smtClean="0">
                          <a:solidFill>
                            <a:schemeClr val="tx1"/>
                          </a:solidFill>
                        </a:rPr>
                        <a:t> Никольское</a:t>
                      </a:r>
                      <a:endParaRPr lang="ru-RU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300" b="1" kern="0" dirty="0" smtClean="0">
                          <a:solidFill>
                            <a:schemeClr val="tx1"/>
                          </a:solidFill>
                        </a:rPr>
                        <a:t>1,5 млн.руб.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разработка ПСД на</a:t>
                      </a:r>
                      <a:r>
                        <a:rPr lang="ru-RU" sz="1300" kern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капремонт сетей водопровода д.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Еремеево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сп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Угольское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с.Братково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сп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Угольское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; строительство  колодца д. Задняя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сп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Ершовское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300" b="1" kern="0" dirty="0" smtClean="0">
                          <a:solidFill>
                            <a:schemeClr val="tx1"/>
                          </a:solidFill>
                        </a:rPr>
                        <a:t>1,5 млн.руб.</a:t>
                      </a:r>
                      <a:endParaRPr lang="ru-RU" sz="1300" dirty="0"/>
                    </a:p>
                  </a:txBody>
                  <a:tcPr anchor="b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организация аварийного и диспетчерского обслуживания объектов водоснабжения и водоотведения, на территории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сп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Чебсарское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300" b="1" kern="0" dirty="0" smtClean="0">
                          <a:solidFill>
                            <a:schemeClr val="tx1"/>
                          </a:solidFill>
                        </a:rPr>
                        <a:t>1,9 млн.руб.</a:t>
                      </a:r>
                      <a:endParaRPr lang="ru-RU" sz="1300" dirty="0"/>
                    </a:p>
                  </a:txBody>
                  <a:tcPr anchor="b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организация нецентрализованного водоснабжения и водоотведения ФАП в д.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Чернеево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д.Слизово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обустр-тво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павильона на скважину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д.Никольское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сп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Ершовское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300" b="1" kern="0" dirty="0" smtClean="0">
                          <a:solidFill>
                            <a:schemeClr val="tx1"/>
                          </a:solidFill>
                        </a:rPr>
                        <a:t>0,9 млн.руб.</a:t>
                      </a:r>
                      <a:endParaRPr lang="ru-RU" sz="1300" dirty="0"/>
                    </a:p>
                  </a:txBody>
                  <a:tcPr anchor="b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взносы в уставной капитал ООО «Шексна-Водоканал», ООО «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Чуровское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КХ»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300" b="1" kern="0" dirty="0" smtClean="0">
                          <a:solidFill>
                            <a:schemeClr val="tx1"/>
                          </a:solidFill>
                        </a:rPr>
                        <a:t>3,0 </a:t>
                      </a:r>
                      <a:r>
                        <a:rPr lang="ru-RU" sz="1300" b="1" kern="0" dirty="0" err="1" smtClean="0">
                          <a:solidFill>
                            <a:schemeClr val="tx1"/>
                          </a:solidFill>
                        </a:rPr>
                        <a:t>млн.руб</a:t>
                      </a:r>
                      <a:r>
                        <a:rPr lang="ru-RU" sz="1300" b="1" kern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300" dirty="0"/>
                    </a:p>
                  </a:txBody>
                  <a:tcPr anchor="b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капремонт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уч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-ка тепловой сети от ул.Парковой2а до мастерских школ (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д.Нифантово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300" b="1" kern="0" dirty="0" smtClean="0">
                          <a:solidFill>
                            <a:schemeClr val="tx1"/>
                          </a:solidFill>
                        </a:rPr>
                        <a:t>6,9 </a:t>
                      </a:r>
                      <a:r>
                        <a:rPr lang="ru-RU" sz="1300" b="1" kern="0" dirty="0" err="1" smtClean="0">
                          <a:solidFill>
                            <a:schemeClr val="tx1"/>
                          </a:solidFill>
                        </a:rPr>
                        <a:t>млн.руб</a:t>
                      </a:r>
                      <a:r>
                        <a:rPr lang="ru-RU" sz="1300" b="1" kern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300" dirty="0"/>
                    </a:p>
                  </a:txBody>
                  <a:tcPr anchor="b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промывка и дезинфекция источников нецентрализованного водоснабжения, 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1300" kern="0" dirty="0" err="1" smtClean="0">
                          <a:solidFill>
                            <a:schemeClr val="tx1"/>
                          </a:solidFill>
                        </a:rPr>
                        <a:t>производ.контроль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качества питьевой воды; замена оконных блоков в школах</a:t>
                      </a:r>
                      <a:r>
                        <a:rPr lang="ru-RU" sz="1300" kern="0" baseline="0" dirty="0" smtClean="0">
                          <a:solidFill>
                            <a:schemeClr val="tx1"/>
                          </a:solidFill>
                        </a:rPr>
                        <a:t> и садах</a:t>
                      </a:r>
                      <a:r>
                        <a:rPr lang="ru-RU" sz="13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300" b="1" kern="0" dirty="0" smtClean="0">
                          <a:solidFill>
                            <a:schemeClr val="tx1"/>
                          </a:solidFill>
                        </a:rPr>
                        <a:t>1,2 млн.руб.</a:t>
                      </a:r>
                      <a:endParaRPr lang="ru-RU" sz="1300" dirty="0"/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2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oogle Shape;199;p24"/>
          <p:cNvGraphicFramePr/>
          <p:nvPr>
            <p:extLst>
              <p:ext uri="{D42A27DB-BD31-4B8C-83A1-F6EECF244321}">
                <p14:modId xmlns:p14="http://schemas.microsoft.com/office/powerpoint/2010/main" val="4190699043"/>
              </p:ext>
            </p:extLst>
          </p:nvPr>
        </p:nvGraphicFramePr>
        <p:xfrm>
          <a:off x="683568" y="3068960"/>
          <a:ext cx="7848872" cy="20555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0480"/>
                <a:gridCol w="1728192"/>
                <a:gridCol w="1800200"/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потерь тепловой энергии при ее передаче в</a:t>
                      </a:r>
                      <a:r>
                        <a:rPr kumimoji="0" lang="ru-RU" sz="140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общем объеме переданной тепловой энергии</a:t>
                      </a:r>
                      <a:r>
                        <a:rPr kumimoji="0" lang="ru-RU" sz="140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40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12,0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Доля коммунальных сетей с применением новых энергосберегающих технологий </a:t>
                      </a:r>
                      <a:r>
                        <a:rPr kumimoji="0" lang="ru-RU" sz="1400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2,1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2,1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Уровень газификации потребителей района природным газом , %</a:t>
                      </a:r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54,0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54,0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1877923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Сведения о достижении значений показателей (индикаторов)</a:t>
            </a:r>
          </a:p>
        </p:txBody>
      </p:sp>
      <p:sp>
        <p:nvSpPr>
          <p:cNvPr id="18" name="Google Shape;267;p29"/>
          <p:cNvSpPr/>
          <p:nvPr/>
        </p:nvSpPr>
        <p:spPr>
          <a:xfrm>
            <a:off x="636627" y="2045604"/>
            <a:ext cx="568200" cy="5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82;p46"/>
          <p:cNvSpPr/>
          <p:nvPr/>
        </p:nvSpPr>
        <p:spPr>
          <a:xfrm>
            <a:off x="707998" y="2096702"/>
            <a:ext cx="428628" cy="42865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 </a:t>
            </a:r>
            <a:endParaRPr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51620" cy="142873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Муниципальная программа «Развитие топливно-энергетического комплекса и коммунальной инфраструктуры на территории Шекснинского муниципального района»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6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51620" cy="1214422"/>
          </a:xfrm>
        </p:spPr>
        <p:txBody>
          <a:bodyPr anchor="ctr">
            <a:noAutofit/>
          </a:bodyPr>
          <a:lstStyle/>
          <a:p>
            <a:pPr algn="ctr"/>
            <a:r>
              <a:rPr lang="ru-RU" sz="2200" b="1" dirty="0">
                <a:solidFill>
                  <a:schemeClr val="accent1"/>
                </a:solidFill>
                <a:latin typeface="+mn-lt"/>
              </a:rPr>
              <a:t>Муниципальная программа «Обеспечение профилактики правонарушений, безопасности населения и территории Шекснинского муниципального </a:t>
            </a:r>
            <a:r>
              <a:rPr lang="ru-RU" sz="2200" b="1" dirty="0" smtClean="0">
                <a:solidFill>
                  <a:schemeClr val="accent1"/>
                </a:solidFill>
                <a:latin typeface="+mn-lt"/>
              </a:rPr>
              <a:t>района»</a:t>
            </a:r>
            <a:endParaRPr lang="ru-RU" sz="2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142" y="1142984"/>
            <a:ext cx="2619414" cy="2212848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Цель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повышение уровня </a:t>
            </a:r>
            <a:r>
              <a:rPr lang="ru-RU" sz="1500" dirty="0" smtClean="0">
                <a:solidFill>
                  <a:schemeClr val="tx1"/>
                </a:solidFill>
              </a:rPr>
              <a:t>социальной </a:t>
            </a:r>
            <a:r>
              <a:rPr lang="ru-RU" sz="1500" dirty="0">
                <a:solidFill>
                  <a:schemeClr val="tx1"/>
                </a:solidFill>
              </a:rPr>
              <a:t>безопасности </a:t>
            </a:r>
            <a:r>
              <a:rPr lang="ru-RU" sz="1500" dirty="0" smtClean="0">
                <a:solidFill>
                  <a:schemeClr val="tx1"/>
                </a:solidFill>
              </a:rPr>
              <a:t>граждан на территории </a:t>
            </a:r>
            <a:r>
              <a:rPr lang="ru-RU" sz="1500" dirty="0">
                <a:solidFill>
                  <a:schemeClr val="tx1"/>
                </a:solidFill>
              </a:rPr>
              <a:t>Шекснинского муниципального района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2996697" y="1142984"/>
            <a:ext cx="5921195" cy="2212848"/>
          </a:xfrm>
        </p:spPr>
        <p:txBody>
          <a:bodyPr/>
          <a:lstStyle/>
          <a:p>
            <a:pPr marL="10160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Задачи</a:t>
            </a:r>
          </a:p>
          <a:p>
            <a:pPr marL="10160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повышение результативности профилактики правонарушений; повышение безопасности дорожного движения; создание системы эффективных мер и условий, обеспечивающих сокращение уровня потребления </a:t>
            </a:r>
            <a:r>
              <a:rPr lang="ru-RU" sz="1500" dirty="0" err="1">
                <a:solidFill>
                  <a:schemeClr val="tx1"/>
                </a:solidFill>
              </a:rPr>
              <a:t>психоактивных</a:t>
            </a:r>
            <a:r>
              <a:rPr lang="ru-RU" sz="1500" dirty="0">
                <a:solidFill>
                  <a:schemeClr val="tx1"/>
                </a:solidFill>
              </a:rPr>
              <a:t> веществ населением; обеспечение готовности сил и средств к реагированию на чрезвычайные ситуации</a:t>
            </a:r>
          </a:p>
          <a:p>
            <a:pPr marL="101600" indent="0">
              <a:buNone/>
            </a:pPr>
            <a:endParaRPr lang="ru-RU" sz="1600" dirty="0"/>
          </a:p>
        </p:txBody>
      </p:sp>
      <p:sp>
        <p:nvSpPr>
          <p:cNvPr id="15" name="Google Shape;229;p27"/>
          <p:cNvSpPr txBox="1">
            <a:spLocks/>
          </p:cNvSpPr>
          <p:nvPr/>
        </p:nvSpPr>
        <p:spPr>
          <a:xfrm>
            <a:off x="0" y="6070972"/>
            <a:ext cx="8572528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fontAlgn="auto">
              <a:buNone/>
            </a:pPr>
            <a:r>
              <a:rPr lang="ru-RU" sz="2000" i="1" kern="0" dirty="0" smtClean="0"/>
              <a:t>в т.ч. </a:t>
            </a:r>
            <a:r>
              <a:rPr lang="ru-RU" sz="2000" i="1" kern="0" dirty="0"/>
              <a:t>с</a:t>
            </a:r>
            <a:r>
              <a:rPr lang="ru-RU" sz="2000" i="1" kern="0" dirty="0" smtClean="0"/>
              <a:t>редства поселений 0,1 </a:t>
            </a:r>
            <a:r>
              <a:rPr lang="ru-RU" sz="2000" i="1" kern="0" dirty="0" err="1" smtClean="0"/>
              <a:t>тыс.руб</a:t>
            </a:r>
            <a:r>
              <a:rPr lang="ru-RU" sz="2000" i="1" kern="0" dirty="0" smtClean="0"/>
              <a:t>. </a:t>
            </a:r>
            <a:endParaRPr lang="en-US" sz="2000" i="1" kern="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8577358" y="6304595"/>
            <a:ext cx="638080" cy="142876"/>
            <a:chOff x="8577358" y="6410325"/>
            <a:chExt cx="638080" cy="142876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9072562" y="6410325"/>
              <a:ext cx="142876" cy="14287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0800000" flipV="1">
              <a:off x="8577358" y="6481744"/>
              <a:ext cx="579343" cy="2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Google Shape;228;p27"/>
          <p:cNvSpPr txBox="1">
            <a:spLocks/>
          </p:cNvSpPr>
          <p:nvPr/>
        </p:nvSpPr>
        <p:spPr>
          <a:xfrm>
            <a:off x="555018" y="5374356"/>
            <a:ext cx="7517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fontAlgn="auto"/>
            <a:r>
              <a:rPr lang="ru-RU" sz="4000" b="1" kern="0" dirty="0" smtClean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7,8 млн.руб.</a:t>
            </a:r>
            <a:endParaRPr lang="en" sz="4000" b="1" kern="0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" name="Google Shape;234;p27"/>
          <p:cNvSpPr/>
          <p:nvPr/>
        </p:nvSpPr>
        <p:spPr>
          <a:xfrm>
            <a:off x="0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1" name="Google Shape;228;p27"/>
          <p:cNvSpPr txBox="1">
            <a:spLocks/>
          </p:cNvSpPr>
          <p:nvPr/>
        </p:nvSpPr>
        <p:spPr>
          <a:xfrm>
            <a:off x="2143108" y="5376876"/>
            <a:ext cx="642942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 fontAlgn="auto"/>
            <a:r>
              <a:rPr lang="ru-RU" sz="4000" b="1" kern="0" dirty="0" smtClean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14,7 млн.руб.</a:t>
            </a:r>
            <a:endParaRPr lang="en" sz="4000" b="1" kern="0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" name="Google Shape;234;p27"/>
          <p:cNvSpPr/>
          <p:nvPr/>
        </p:nvSpPr>
        <p:spPr>
          <a:xfrm rot="10800000">
            <a:off x="8577357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71470" y="573699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33259" y="57440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56384"/>
              </p:ext>
            </p:extLst>
          </p:nvPr>
        </p:nvGraphicFramePr>
        <p:xfrm>
          <a:off x="214282" y="2928935"/>
          <a:ext cx="8786874" cy="2714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5648"/>
                <a:gridCol w="1641226"/>
              </a:tblGrid>
              <a:tr h="838794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500" b="1" kern="0" dirty="0" smtClean="0">
                          <a:solidFill>
                            <a:schemeClr val="tx1"/>
                          </a:solidFill>
                        </a:rPr>
                        <a:t>Основные направления расходов в 2023 г.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lang="ru-RU" sz="400" kern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b="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0" kern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b="0" kern="0" dirty="0" smtClean="0">
                          <a:solidFill>
                            <a:schemeClr val="tx1"/>
                          </a:solidFill>
                        </a:rPr>
                        <a:t>обеспечение деятельности отдела по мобилизационной подготовке, 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500" b="0" kern="0" dirty="0" smtClean="0">
                          <a:solidFill>
                            <a:schemeClr val="tx1"/>
                          </a:solidFill>
                        </a:rPr>
                        <a:t>     делам ГО, ЧС и безопасности администрации района, ЕДДС 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500" b="1" kern="0" dirty="0" smtClean="0">
                          <a:solidFill>
                            <a:schemeClr val="tx1"/>
                          </a:solidFill>
                        </a:rPr>
                        <a:t>   5,7 млн.руб.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</a:tr>
              <a:tr h="777791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500" kern="0" dirty="0" smtClean="0">
                          <a:solidFill>
                            <a:schemeClr val="tx1"/>
                          </a:solidFill>
                        </a:rPr>
                        <a:t> приобретение оборудования для  МБУДО «ШСШ»; МБУДО «ШДШИ»; МБУК МКЦ "Энергия;</a:t>
                      </a:r>
                      <a:r>
                        <a:rPr lang="ru-RU" sz="1500" kern="0" baseline="0" dirty="0" smtClean="0">
                          <a:solidFill>
                            <a:schemeClr val="tx1"/>
                          </a:solidFill>
                        </a:rPr>
                        <a:t> У-</a:t>
                      </a:r>
                      <a:r>
                        <a:rPr lang="ru-RU" sz="1500" kern="0" baseline="0" dirty="0" err="1" smtClean="0">
                          <a:solidFill>
                            <a:schemeClr val="tx1"/>
                          </a:solidFill>
                        </a:rPr>
                        <a:t>Угольская</a:t>
                      </a:r>
                      <a:r>
                        <a:rPr lang="ru-RU" sz="1500" kern="0" baseline="0" dirty="0" smtClean="0">
                          <a:solidFill>
                            <a:schemeClr val="tx1"/>
                          </a:solidFill>
                        </a:rPr>
                        <a:t> школа; детский сад «Светлячок»</a:t>
                      </a:r>
                      <a:r>
                        <a:rPr lang="ru-RU" sz="1500" kern="0" dirty="0" smtClean="0">
                          <a:solidFill>
                            <a:schemeClr val="tx1"/>
                          </a:solidFill>
                        </a:rPr>
                        <a:t>  в рамках предупреждения экстремизма и терроризма 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500" b="1" kern="0" dirty="0" smtClean="0">
                          <a:solidFill>
                            <a:schemeClr val="tx1"/>
                          </a:solidFill>
                        </a:rPr>
                        <a:t>   3,3 млн.руб.</a:t>
                      </a:r>
                      <a:r>
                        <a:rPr lang="ru-RU" sz="15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500" dirty="0"/>
                    </a:p>
                  </a:txBody>
                  <a:tcPr anchor="b">
                    <a:noFill/>
                  </a:tcPr>
                </a:tc>
              </a:tr>
              <a:tr h="549029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500" kern="0" baseline="0" dirty="0" smtClean="0">
                          <a:solidFill>
                            <a:schemeClr val="tx1"/>
                          </a:solidFill>
                        </a:rPr>
                        <a:t> установка системы видеонаблюдения в муниципальных учреждениях района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500" b="1" kern="0" dirty="0" smtClean="0">
                          <a:solidFill>
                            <a:schemeClr val="tx1"/>
                          </a:solidFill>
                        </a:rPr>
                        <a:t>   0,6 млн.руб.</a:t>
                      </a:r>
                      <a:endParaRPr lang="ru-RU" sz="1500" dirty="0"/>
                    </a:p>
                  </a:txBody>
                  <a:tcPr anchor="b">
                    <a:noFill/>
                  </a:tcPr>
                </a:tc>
              </a:tr>
              <a:tr h="549029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500" kern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500" kern="0" dirty="0" smtClean="0">
                          <a:solidFill>
                            <a:schemeClr val="tx1"/>
                          </a:solidFill>
                        </a:rPr>
                        <a:t>монтажные и пуско-наладочные работы с поставкой оборудования в целях установки «Муниципальной системы оповещения ШМР</a:t>
                      </a:r>
                      <a:r>
                        <a:rPr lang="ru-RU" sz="1500" kern="0" baseline="0" dirty="0" smtClean="0">
                          <a:solidFill>
                            <a:schemeClr val="tx1"/>
                          </a:solidFill>
                        </a:rPr>
                        <a:t> ВО</a:t>
                      </a:r>
                      <a:r>
                        <a:rPr lang="ru-RU" sz="1500" kern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500" b="1" kern="0" dirty="0" smtClean="0">
                          <a:solidFill>
                            <a:schemeClr val="tx1"/>
                          </a:solidFill>
                        </a:rPr>
                        <a:t>   5,1 млн.руб. </a:t>
                      </a:r>
                      <a:endParaRPr lang="ru-RU" sz="1500" dirty="0"/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6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oogle Shape;199;p24"/>
          <p:cNvGraphicFramePr/>
          <p:nvPr>
            <p:extLst>
              <p:ext uri="{D42A27DB-BD31-4B8C-83A1-F6EECF244321}">
                <p14:modId xmlns:p14="http://schemas.microsoft.com/office/powerpoint/2010/main" val="3744488575"/>
              </p:ext>
            </p:extLst>
          </p:nvPr>
        </p:nvGraphicFramePr>
        <p:xfrm>
          <a:off x="539552" y="2422598"/>
          <a:ext cx="7992888" cy="38735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99755"/>
                <a:gridCol w="1759902"/>
                <a:gridCol w="1833231"/>
              </a:tblGrid>
              <a:tr h="4320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47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Уровень преступности (количество зарегистрированных</a:t>
                      </a:r>
                      <a:r>
                        <a:rPr lang="ru-RU" sz="1400" baseline="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преступлений), ед.</a:t>
                      </a:r>
                      <a:endParaRPr lang="ru-RU" sz="1400" dirty="0" smtClean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381</a:t>
                      </a:r>
                      <a:endParaRPr sz="16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403</a:t>
                      </a:r>
                      <a:endParaRPr sz="16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114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Доля несовершеннолетних, достигших возраста привлечения к уголовной ответственности и совершивших преступления, от общего числа населения района в возрасте от 14 до 18 лет, %</a:t>
                      </a: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0,2</a:t>
                      </a:r>
                      <a:endParaRPr sz="16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0,0</a:t>
                      </a:r>
                      <a:endParaRPr sz="16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Тяжесть последствий дорожно-транспортных происшествий (число лиц,</a:t>
                      </a:r>
                      <a:r>
                        <a:rPr lang="ru-RU" sz="1400" baseline="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погибших в дорожно-транспортных происшествиях, на 100 пострадавших), ед.</a:t>
                      </a:r>
                      <a:endParaRPr lang="ru-RU" sz="1400" dirty="0" smtClean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3,2</a:t>
                      </a:r>
                      <a:endParaRPr sz="16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3,4</a:t>
                      </a:r>
                      <a:endParaRPr sz="16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5781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Прирост (снижение) числа потребителей </a:t>
                      </a:r>
                      <a:r>
                        <a:rPr lang="ru-RU" sz="1400" dirty="0" err="1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психоактивных</a:t>
                      </a: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веществ в районе по отношению к предыдущему году, %</a:t>
                      </a: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1,0</a:t>
                      </a:r>
                      <a:endParaRPr sz="16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0,9</a:t>
                      </a:r>
                      <a:endParaRPr sz="16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1500174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Сведения о достижении значений показателей (индикаторов)</a:t>
            </a:r>
          </a:p>
        </p:txBody>
      </p:sp>
      <p:sp>
        <p:nvSpPr>
          <p:cNvPr id="18" name="Google Shape;267;p29"/>
          <p:cNvSpPr/>
          <p:nvPr/>
        </p:nvSpPr>
        <p:spPr>
          <a:xfrm>
            <a:off x="636627" y="1644190"/>
            <a:ext cx="568200" cy="5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82;p46"/>
          <p:cNvSpPr/>
          <p:nvPr/>
        </p:nvSpPr>
        <p:spPr>
          <a:xfrm>
            <a:off x="707998" y="1687120"/>
            <a:ext cx="428628" cy="42865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 </a:t>
            </a:r>
            <a:endParaRPr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"/>
            <a:ext cx="9151620" cy="121442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Муниципальная программа «Обеспечение профилактики правонарушений, безопасности населения и территории Шекснинского муниципального района»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1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408176"/>
            <a:ext cx="3318336" cy="221284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Цель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повышение уровня благоустройства территории Шекснинского муниципального </a:t>
            </a:r>
            <a:r>
              <a:rPr lang="ru-RU" sz="1800" dirty="0" smtClean="0">
                <a:solidFill>
                  <a:schemeClr val="tx1"/>
                </a:solidFill>
              </a:rPr>
              <a:t>района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635896" y="1408176"/>
            <a:ext cx="5365260" cy="2212848"/>
          </a:xfrm>
        </p:spPr>
        <p:txBody>
          <a:bodyPr/>
          <a:lstStyle/>
          <a:p>
            <a:pPr marL="10160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Задачи</a:t>
            </a:r>
          </a:p>
          <a:p>
            <a:pPr marL="10160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повышение уровня благоустройства </a:t>
            </a:r>
            <a:r>
              <a:rPr lang="ru-RU" sz="1800" dirty="0">
                <a:solidFill>
                  <a:schemeClr val="tx1"/>
                </a:solidFill>
              </a:rPr>
              <a:t>дворовых территорий района, повышение уровня благоустройства территорий общего пользования района</a:t>
            </a:r>
          </a:p>
          <a:p>
            <a:pPr marL="101600" indent="0">
              <a:buNone/>
            </a:pPr>
            <a:endParaRPr lang="ru-RU" dirty="0"/>
          </a:p>
        </p:txBody>
      </p:sp>
      <p:sp>
        <p:nvSpPr>
          <p:cNvPr id="28" name="Google Shape;229;p27"/>
          <p:cNvSpPr txBox="1">
            <a:spLocks/>
          </p:cNvSpPr>
          <p:nvPr/>
        </p:nvSpPr>
        <p:spPr>
          <a:xfrm>
            <a:off x="0" y="6070972"/>
            <a:ext cx="8572528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fontAlgn="auto">
              <a:buNone/>
            </a:pPr>
            <a:r>
              <a:rPr lang="ru-RU" sz="2000" i="1" kern="0" dirty="0" smtClean="0"/>
              <a:t>в т.ч. федеральные, областные, средства поселения 9,5 млн.руб. </a:t>
            </a:r>
            <a:endParaRPr lang="en-US" sz="2000" i="1" kern="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8577358" y="6304595"/>
            <a:ext cx="638080" cy="142876"/>
            <a:chOff x="8577358" y="6410325"/>
            <a:chExt cx="638080" cy="142876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072562" y="6410325"/>
              <a:ext cx="142876" cy="14287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10800000" flipV="1">
              <a:off x="8577358" y="6481744"/>
              <a:ext cx="579343" cy="2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0" y="0"/>
            <a:ext cx="9143999" cy="157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Raleway"/>
                <a:cs typeface="Raleway"/>
                <a:sym typeface="Raleway"/>
              </a:rPr>
              <a:t> Муниципальная программа «Формирование современной городской среды Шекснинского муниципального района»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Raleway"/>
              <a:cs typeface="Raleway"/>
              <a:sym typeface="Raleway"/>
            </a:endParaRPr>
          </a:p>
        </p:txBody>
      </p:sp>
      <p:sp>
        <p:nvSpPr>
          <p:cNvPr id="25" name="Google Shape;228;p27"/>
          <p:cNvSpPr txBox="1">
            <a:spLocks/>
          </p:cNvSpPr>
          <p:nvPr/>
        </p:nvSpPr>
        <p:spPr>
          <a:xfrm>
            <a:off x="555018" y="5374356"/>
            <a:ext cx="7517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fontAlgn="auto"/>
            <a:r>
              <a:rPr lang="ru-RU" sz="4000" b="1" kern="0" dirty="0" smtClean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3,6 млн.руб.</a:t>
            </a:r>
            <a:endParaRPr lang="en" sz="4000" b="1" kern="0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234;p27"/>
          <p:cNvSpPr/>
          <p:nvPr/>
        </p:nvSpPr>
        <p:spPr>
          <a:xfrm>
            <a:off x="0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7" name="Google Shape;228;p27"/>
          <p:cNvSpPr txBox="1">
            <a:spLocks/>
          </p:cNvSpPr>
          <p:nvPr/>
        </p:nvSpPr>
        <p:spPr>
          <a:xfrm>
            <a:off x="2143108" y="5376876"/>
            <a:ext cx="642942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 fontAlgn="auto"/>
            <a:r>
              <a:rPr lang="ru-RU" sz="4000" b="1" kern="0" dirty="0" smtClean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9,5 млн.руб.</a:t>
            </a:r>
            <a:endParaRPr lang="en" sz="4000" b="1" kern="0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" name="Google Shape;234;p27"/>
          <p:cNvSpPr/>
          <p:nvPr/>
        </p:nvSpPr>
        <p:spPr>
          <a:xfrm rot="10800000">
            <a:off x="8577357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71470" y="573699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33259" y="57440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687720"/>
              </p:ext>
            </p:extLst>
          </p:nvPr>
        </p:nvGraphicFramePr>
        <p:xfrm>
          <a:off x="500034" y="3429000"/>
          <a:ext cx="835824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408"/>
                <a:gridCol w="1764838"/>
              </a:tblGrid>
              <a:tr h="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800" kern="0" dirty="0" smtClean="0">
                          <a:solidFill>
                            <a:srgbClr val="000046"/>
                          </a:solidFill>
                        </a:rPr>
                        <a:t> </a:t>
                      </a:r>
                      <a:r>
                        <a:rPr lang="ru-RU" sz="1800" b="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</a:rPr>
                        <a:t>благоустроены дворовые территории: п. Шексна, </a:t>
                      </a:r>
                      <a:r>
                        <a:rPr lang="ru-RU" sz="1800" b="0" kern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</a:rPr>
                        <a:t>ул.Шлюзовая</a:t>
                      </a:r>
                      <a:r>
                        <a:rPr lang="ru-RU" sz="1800" b="0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</a:rPr>
                        <a:t>, д.20а; ул. Юбилейная, д.1; ул. Труда, д.7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lang="ru-RU" sz="1800" b="0" kern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</a:rPr>
                        <a:t>благоустройство общественной территории между домами 7 и 11 по ул. Труда п. Шексна; Парк Победы, </a:t>
                      </a:r>
                      <a:r>
                        <a:rPr lang="ru-RU" sz="1800" b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</a:rPr>
                        <a:t>д.Нифантово</a:t>
                      </a:r>
                      <a:endParaRPr lang="ru-RU" sz="18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800" b="1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7,1 </a:t>
                      </a:r>
                      <a:r>
                        <a:rPr lang="ru-RU" sz="1800" b="1" kern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млн.руб</a:t>
                      </a:r>
                      <a:r>
                        <a:rPr lang="ru-RU" sz="1800" b="1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ru-RU" sz="1800" b="1" kern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ru-RU" sz="1800" b="1" kern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ru-RU" sz="1800" b="1" kern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</a:rPr>
                        <a:t>2,4 </a:t>
                      </a:r>
                      <a:r>
                        <a:rPr lang="ru-RU" sz="1800" b="1" kern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млн.руб</a:t>
                      </a:r>
                      <a:r>
                        <a:rPr lang="ru-RU" sz="1800" b="1" kern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ru-RU" sz="180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ru-RU" sz="1600" dirty="0">
                        <a:solidFill>
                          <a:srgbClr val="000046"/>
                        </a:solidFill>
                      </a:endParaRPr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9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oogle Shape;199;p24"/>
          <p:cNvGraphicFramePr/>
          <p:nvPr>
            <p:extLst>
              <p:ext uri="{D42A27DB-BD31-4B8C-83A1-F6EECF244321}">
                <p14:modId xmlns:p14="http://schemas.microsoft.com/office/powerpoint/2010/main" val="653095728"/>
              </p:ext>
            </p:extLst>
          </p:nvPr>
        </p:nvGraphicFramePr>
        <p:xfrm>
          <a:off x="683568" y="3068960"/>
          <a:ext cx="7848872" cy="16287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0480"/>
                <a:gridCol w="1728192"/>
                <a:gridCol w="1800200"/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Количество благоустроенных территорий общего пользования района, нарастающим итогом,</a:t>
                      </a:r>
                      <a:r>
                        <a:rPr lang="ru-RU" sz="1400" baseline="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шт</a:t>
                      </a: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.</a:t>
                      </a: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16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16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Количество благоустроенных дворовых территорий  района, шт.</a:t>
                      </a: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16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1600" b="1"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1700808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Сведения о достижении значений показателей (индикаторов)</a:t>
            </a:r>
          </a:p>
        </p:txBody>
      </p:sp>
      <p:sp>
        <p:nvSpPr>
          <p:cNvPr id="18" name="Google Shape;267;p29"/>
          <p:cNvSpPr/>
          <p:nvPr/>
        </p:nvSpPr>
        <p:spPr>
          <a:xfrm>
            <a:off x="636627" y="1844824"/>
            <a:ext cx="568200" cy="5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82;p46"/>
          <p:cNvSpPr/>
          <p:nvPr/>
        </p:nvSpPr>
        <p:spPr>
          <a:xfrm>
            <a:off x="707998" y="1892525"/>
            <a:ext cx="428628" cy="42865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 </a:t>
            </a:r>
            <a:endParaRPr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3999" cy="157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Raleway"/>
                <a:cs typeface="Raleway"/>
                <a:sym typeface="Raleway"/>
              </a:rPr>
              <a:t> Муниципальная программа «Формирование современной городской среды Шекснинского муниципального района»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137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1620" cy="785794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Муниципальная </a:t>
            </a:r>
            <a:r>
              <a:rPr lang="ru-RU" sz="2000" b="1" dirty="0">
                <a:solidFill>
                  <a:schemeClr val="accent1"/>
                </a:solidFill>
                <a:latin typeface="+mn-lt"/>
              </a:rPr>
              <a:t>программа </a:t>
            </a:r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«Совершенствование муниципального управления в Шекснинском муниципальном районе»</a:t>
            </a:r>
            <a:endParaRPr lang="ru-RU" sz="1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644648"/>
            <a:ext cx="2286016" cy="2212848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</a:rPr>
              <a:t>Цель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создание </a:t>
            </a:r>
            <a:r>
              <a:rPr lang="ru-RU" sz="1200" dirty="0">
                <a:solidFill>
                  <a:schemeClr val="tx1"/>
                </a:solidFill>
              </a:rPr>
              <a:t>условий для динамичного социально-экономического </a:t>
            </a:r>
            <a:r>
              <a:rPr lang="ru-RU" sz="1200" dirty="0" smtClean="0">
                <a:solidFill>
                  <a:schemeClr val="tx1"/>
                </a:solidFill>
              </a:rPr>
              <a:t>развития </a:t>
            </a:r>
            <a:r>
              <a:rPr lang="ru-RU" sz="1200" dirty="0">
                <a:solidFill>
                  <a:schemeClr val="tx1"/>
                </a:solidFill>
              </a:rPr>
              <a:t>района за счет эффективного функционирования системы муниципального управления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2428860" y="642918"/>
            <a:ext cx="6486070" cy="2212848"/>
          </a:xfrm>
        </p:spPr>
        <p:txBody>
          <a:bodyPr/>
          <a:lstStyle/>
          <a:p>
            <a:pPr marL="101600" indent="0"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Задачи</a:t>
            </a:r>
          </a:p>
          <a:p>
            <a:pPr marL="10160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повышение эффективности деятельности муниципальных служащих  </a:t>
            </a:r>
            <a:r>
              <a:rPr lang="ru-RU" sz="1200" dirty="0" smtClean="0">
                <a:solidFill>
                  <a:schemeClr val="tx1"/>
                </a:solidFill>
              </a:rPr>
              <a:t>                                        и  </a:t>
            </a:r>
            <a:r>
              <a:rPr lang="ru-RU" sz="1200" dirty="0">
                <a:solidFill>
                  <a:schemeClr val="tx1"/>
                </a:solidFill>
              </a:rPr>
              <a:t>совершенствование правового регулирования в сфере муниципальной службы; формирование системы подготовки управленческих кадров; внедрение эффективных технологий управления персоналом и развития кадрового </a:t>
            </a:r>
            <a:r>
              <a:rPr lang="ru-RU" sz="1200" dirty="0" smtClean="0">
                <a:solidFill>
                  <a:schemeClr val="tx1"/>
                </a:solidFill>
              </a:rPr>
              <a:t>потенциала; </a:t>
            </a:r>
            <a:r>
              <a:rPr lang="ru-RU" sz="1200" dirty="0">
                <a:solidFill>
                  <a:schemeClr val="tx1"/>
                </a:solidFill>
              </a:rPr>
              <a:t>создание механизмов эффективного противодействия коррупционным </a:t>
            </a:r>
            <a:r>
              <a:rPr lang="ru-RU" sz="1200" dirty="0" smtClean="0">
                <a:solidFill>
                  <a:schemeClr val="tx1"/>
                </a:solidFill>
              </a:rPr>
              <a:t>проявлениям; </a:t>
            </a:r>
            <a:r>
              <a:rPr lang="ru-RU" sz="1200" dirty="0">
                <a:solidFill>
                  <a:schemeClr val="tx1"/>
                </a:solidFill>
              </a:rPr>
              <a:t>повышение качества и доступности муниципальных </a:t>
            </a:r>
            <a:r>
              <a:rPr lang="ru-RU" sz="1200" dirty="0" smtClean="0">
                <a:solidFill>
                  <a:schemeClr val="tx1"/>
                </a:solidFill>
              </a:rPr>
              <a:t>услуг; </a:t>
            </a:r>
            <a:r>
              <a:rPr lang="ru-RU" sz="1200" dirty="0">
                <a:solidFill>
                  <a:schemeClr val="tx1"/>
                </a:solidFill>
              </a:rPr>
              <a:t>создание эффективного механизма взаимодействия органов местного самоуправления и граждан района </a:t>
            </a:r>
          </a:p>
        </p:txBody>
      </p:sp>
      <p:sp>
        <p:nvSpPr>
          <p:cNvPr id="28" name="Google Shape;229;p27"/>
          <p:cNvSpPr txBox="1">
            <a:spLocks/>
          </p:cNvSpPr>
          <p:nvPr/>
        </p:nvSpPr>
        <p:spPr>
          <a:xfrm>
            <a:off x="598870" y="6072206"/>
            <a:ext cx="7973658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fontAlgn="auto">
              <a:buNone/>
            </a:pPr>
            <a:r>
              <a:rPr lang="ru-RU" sz="2000" i="1" kern="0" dirty="0" smtClean="0"/>
              <a:t>в т.ч. областные, средства поселения 13,2 </a:t>
            </a:r>
            <a:r>
              <a:rPr lang="ru-RU" sz="2000" i="1" kern="0" dirty="0" err="1" smtClean="0"/>
              <a:t>млн.руб</a:t>
            </a:r>
            <a:r>
              <a:rPr lang="ru-RU" sz="2000" i="1" kern="0" dirty="0" smtClean="0"/>
              <a:t>. </a:t>
            </a:r>
            <a:endParaRPr lang="en-US" sz="2000" i="1" kern="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8577358" y="6323965"/>
            <a:ext cx="638080" cy="142876"/>
            <a:chOff x="8577358" y="6410325"/>
            <a:chExt cx="638080" cy="142876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072562" y="6410325"/>
              <a:ext cx="142876" cy="14287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10800000" flipV="1">
              <a:off x="8577358" y="6481744"/>
              <a:ext cx="579343" cy="2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Google Shape;228;p27"/>
          <p:cNvSpPr txBox="1">
            <a:spLocks/>
          </p:cNvSpPr>
          <p:nvPr/>
        </p:nvSpPr>
        <p:spPr>
          <a:xfrm>
            <a:off x="555018" y="5374356"/>
            <a:ext cx="7517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fontAlgn="auto"/>
            <a:r>
              <a:rPr lang="ru-RU" sz="4000" b="1" kern="0" dirty="0" smtClean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90,1 млн.руб.</a:t>
            </a:r>
            <a:endParaRPr lang="en" sz="4000" b="1" kern="0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Google Shape;234;p27"/>
          <p:cNvSpPr/>
          <p:nvPr/>
        </p:nvSpPr>
        <p:spPr>
          <a:xfrm>
            <a:off x="0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0" name="Google Shape;228;p27"/>
          <p:cNvSpPr txBox="1">
            <a:spLocks/>
          </p:cNvSpPr>
          <p:nvPr/>
        </p:nvSpPr>
        <p:spPr>
          <a:xfrm>
            <a:off x="2143108" y="5376876"/>
            <a:ext cx="642942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 fontAlgn="auto"/>
            <a:r>
              <a:rPr lang="ru-RU" sz="4000" b="1" kern="0" dirty="0" smtClean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93,9 млн.руб.</a:t>
            </a:r>
            <a:endParaRPr lang="en" sz="4000" b="1" kern="0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Google Shape;234;p27"/>
          <p:cNvSpPr/>
          <p:nvPr/>
        </p:nvSpPr>
        <p:spPr>
          <a:xfrm rot="10800000">
            <a:off x="8577357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1470" y="573699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3259" y="57440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20103"/>
              </p:ext>
            </p:extLst>
          </p:nvPr>
        </p:nvGraphicFramePr>
        <p:xfrm>
          <a:off x="285720" y="2463180"/>
          <a:ext cx="878684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2749"/>
                <a:gridCol w="1284093"/>
              </a:tblGrid>
              <a:tr h="25200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400" b="1" kern="0" dirty="0" smtClean="0">
                          <a:solidFill>
                            <a:schemeClr val="tx1"/>
                          </a:solidFill>
                        </a:rPr>
                        <a:t>Основные направления расходов в 2023 г.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lang="ru-RU" sz="400" kern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укрепление материально-технической базы (проведен  ремонт кабинетов , замена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межкабинетных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дверных блоков административного здания п. Шексна ул. Пролетарская д. 14, приобретение офисной мебели, приобретение металлического шкафа), совершенствование информационных технологий, текущий ремонт офисного здания МБУ «ЦОД ОМС»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4,5 млн.руб.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9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развитие кадрового потенциала в системе муниципального управления (обучены  20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специалистов)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82,4 тыс.руб.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проведение  мероприятий, направленных на обеспечение социальных гарантий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81,4 тыс.руб.</a:t>
                      </a:r>
                      <a:endParaRPr lang="ru-RU" sz="12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1156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правовое просвещение и информирование граждан (проведение мероприятий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   по противодействию коррупции)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13,4 тыс.руб.</a:t>
                      </a:r>
                      <a:endParaRPr lang="ru-RU" sz="12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совершенствование оказания государственных и муниципальных услуг КУ «МФЦ»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9,6 млн.руб.</a:t>
                      </a:r>
                      <a:endParaRPr lang="ru-RU" sz="12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обеспечение деятельности администрации района, Представительного Собрания, Контрольно-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   счетной палаты и казенных учреждений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75,9 млн.руб.</a:t>
                      </a:r>
                      <a:endParaRPr lang="ru-RU" sz="12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обеспечение освещения деятельности органов местного самоуправления в объеме печатных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   площадей в средствах массовой информации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3,7 млн.руб.</a:t>
                      </a:r>
                      <a:endParaRPr lang="ru-RU" sz="12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oogle Shape;199;p24"/>
          <p:cNvGraphicFramePr/>
          <p:nvPr>
            <p:extLst>
              <p:ext uri="{D42A27DB-BD31-4B8C-83A1-F6EECF244321}">
                <p14:modId xmlns:p14="http://schemas.microsoft.com/office/powerpoint/2010/main" val="694414075"/>
              </p:ext>
            </p:extLst>
          </p:nvPr>
        </p:nvGraphicFramePr>
        <p:xfrm>
          <a:off x="683568" y="2448661"/>
          <a:ext cx="7848872" cy="34271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0480"/>
                <a:gridCol w="1728192"/>
                <a:gridCol w="1800200"/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Количество граждан, </a:t>
                      </a:r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</a:rPr>
                        <a:t>замещающих должности муниципальной службы в органах местного самоуправления района на 10  тыс. чел. населения, чел.</a:t>
                      </a:r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36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Реализация плана дополнительного профессионального образования муниципальных служащих, %</a:t>
                      </a:r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Оценка удовлетворенностью заявителей качеством и доступностью предоставления</a:t>
                      </a:r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</a:rPr>
                        <a:t> муниципальных услуг, %</a:t>
                      </a:r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97,9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98,0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Доля  реализованных мероприятий по противодействию коррупции</a:t>
                      </a:r>
                      <a:r>
                        <a:rPr lang="ru-RU" sz="1400" baseline="0" dirty="0" smtClean="0">
                          <a:solidFill>
                            <a:schemeClr val="accent1"/>
                          </a:solidFill>
                        </a:rPr>
                        <a:t>, %</a:t>
                      </a:r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1285860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Сведения о достижении значений показателей (индикаторов)</a:t>
            </a:r>
          </a:p>
        </p:txBody>
      </p:sp>
      <p:sp>
        <p:nvSpPr>
          <p:cNvPr id="18" name="Google Shape;267;p29"/>
          <p:cNvSpPr/>
          <p:nvPr/>
        </p:nvSpPr>
        <p:spPr>
          <a:xfrm>
            <a:off x="636627" y="1429876"/>
            <a:ext cx="568200" cy="5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82;p46"/>
          <p:cNvSpPr/>
          <p:nvPr/>
        </p:nvSpPr>
        <p:spPr>
          <a:xfrm>
            <a:off x="707998" y="1472944"/>
            <a:ext cx="428628" cy="42865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 </a:t>
            </a:r>
            <a:endParaRPr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51620" cy="100010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Муниципальная программа «Совершенствование муниципального управления в Шекснинском муниципальном районе»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9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51620" cy="1224135"/>
          </a:xfrm>
        </p:spPr>
        <p:txBody>
          <a:bodyPr anchor="ctr">
            <a:noAutofit/>
          </a:bodyPr>
          <a:lstStyle/>
          <a:p>
            <a:pPr algn="ctr"/>
            <a:r>
              <a:rPr lang="ru-RU" sz="2200" b="1" dirty="0">
                <a:solidFill>
                  <a:schemeClr val="accent1"/>
                </a:solidFill>
                <a:latin typeface="+mn-lt"/>
              </a:rPr>
              <a:t>Муниципальная программа «Управление </a:t>
            </a:r>
            <a:r>
              <a:rPr lang="ru-RU" sz="2200" b="1" dirty="0" smtClean="0">
                <a:solidFill>
                  <a:schemeClr val="accent1"/>
                </a:solidFill>
                <a:latin typeface="+mn-lt"/>
              </a:rPr>
              <a:t>муниципальными финансами </a:t>
            </a:r>
            <a:r>
              <a:rPr lang="ru-RU" sz="2200" b="1" dirty="0">
                <a:solidFill>
                  <a:schemeClr val="accent1"/>
                </a:solidFill>
                <a:latin typeface="+mn-lt"/>
              </a:rPr>
              <a:t>Шекснинского муниципального </a:t>
            </a:r>
            <a:r>
              <a:rPr lang="ru-RU" sz="2200" b="1" dirty="0" smtClean="0">
                <a:solidFill>
                  <a:schemeClr val="accent1"/>
                </a:solidFill>
                <a:latin typeface="+mn-lt"/>
              </a:rPr>
              <a:t>района» </a:t>
            </a:r>
            <a:endParaRPr lang="ru-RU" sz="2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1214422"/>
            <a:ext cx="2428892" cy="2212848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</a:rPr>
              <a:t>Цель</a:t>
            </a:r>
          </a:p>
          <a:p>
            <a:pPr marL="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обеспечение долгосрочной сбалансированности </a:t>
            </a:r>
            <a:r>
              <a:rPr lang="ru-RU" sz="1500" dirty="0" smtClean="0">
                <a:solidFill>
                  <a:schemeClr val="tx1"/>
                </a:solidFill>
              </a:rPr>
              <a:t>         и </a:t>
            </a:r>
            <a:r>
              <a:rPr lang="ru-RU" sz="1500" dirty="0">
                <a:solidFill>
                  <a:schemeClr val="tx1"/>
                </a:solidFill>
              </a:rPr>
              <a:t>устойчивости бюджета района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2627213" y="1214422"/>
            <a:ext cx="6408713" cy="2212848"/>
          </a:xfrm>
        </p:spPr>
        <p:txBody>
          <a:bodyPr/>
          <a:lstStyle/>
          <a:p>
            <a:pPr marL="10160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Задачи</a:t>
            </a:r>
          </a:p>
          <a:p>
            <a:pPr marL="101600" indent="0">
              <a:buNone/>
            </a:pPr>
            <a:r>
              <a:rPr lang="ru-RU" sz="1500" dirty="0">
                <a:solidFill>
                  <a:schemeClr val="tx1"/>
                </a:solidFill>
              </a:rPr>
              <a:t>достижение соответствия расходных обязательств бюджета района источникам их финансового обеспечения в долгосрочном периоде  и повышение эффективности бюджетных расходов; </a:t>
            </a:r>
            <a:r>
              <a:rPr lang="ru-RU" sz="1500" dirty="0" smtClean="0">
                <a:solidFill>
                  <a:schemeClr val="tx1"/>
                </a:solidFill>
              </a:rPr>
              <a:t>совершенствование </a:t>
            </a:r>
            <a:r>
              <a:rPr lang="ru-RU" sz="1500" dirty="0">
                <a:solidFill>
                  <a:schemeClr val="tx1"/>
                </a:solidFill>
              </a:rPr>
              <a:t>межбюджетных отношений  муниципальных образований района; повышение качества управления муниципальными финансами; эффективное </a:t>
            </a:r>
            <a:r>
              <a:rPr lang="ru-RU" sz="1500" dirty="0" smtClean="0">
                <a:solidFill>
                  <a:schemeClr val="tx1"/>
                </a:solidFill>
              </a:rPr>
              <a:t>управление муниципальным долгом </a:t>
            </a:r>
            <a:endParaRPr lang="ru-RU" sz="1600" dirty="0"/>
          </a:p>
        </p:txBody>
      </p:sp>
      <p:sp>
        <p:nvSpPr>
          <p:cNvPr id="28" name="Google Shape;229;p27"/>
          <p:cNvSpPr txBox="1">
            <a:spLocks/>
          </p:cNvSpPr>
          <p:nvPr/>
        </p:nvSpPr>
        <p:spPr>
          <a:xfrm>
            <a:off x="571472" y="6072206"/>
            <a:ext cx="8001056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fontAlgn="auto">
              <a:buNone/>
            </a:pPr>
            <a:r>
              <a:rPr lang="ru-RU" sz="2000" i="1" kern="0" dirty="0" smtClean="0"/>
              <a:t>в т.ч. областные средства, средства поселения 9,9 млн.руб. </a:t>
            </a:r>
            <a:endParaRPr lang="en-US" sz="2000" i="1" kern="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8577358" y="6314568"/>
            <a:ext cx="638080" cy="142876"/>
            <a:chOff x="8577358" y="6410325"/>
            <a:chExt cx="638080" cy="142876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9072562" y="6410325"/>
              <a:ext cx="142876" cy="14287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10800000" flipV="1">
              <a:off x="8577358" y="6481744"/>
              <a:ext cx="579343" cy="2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Google Shape;228;p27"/>
          <p:cNvSpPr txBox="1">
            <a:spLocks/>
          </p:cNvSpPr>
          <p:nvPr/>
        </p:nvSpPr>
        <p:spPr>
          <a:xfrm>
            <a:off x="555018" y="5374356"/>
            <a:ext cx="7517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fontAlgn="auto"/>
            <a:r>
              <a:rPr lang="ru-RU" sz="4000" b="1" kern="0" dirty="0" smtClean="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59,7 млн.руб.</a:t>
            </a:r>
            <a:endParaRPr lang="en" sz="4000" b="1" kern="0" dirty="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" name="Google Shape;234;p27"/>
          <p:cNvSpPr/>
          <p:nvPr/>
        </p:nvSpPr>
        <p:spPr>
          <a:xfrm>
            <a:off x="0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0" name="Google Shape;228;p27"/>
          <p:cNvSpPr txBox="1">
            <a:spLocks/>
          </p:cNvSpPr>
          <p:nvPr/>
        </p:nvSpPr>
        <p:spPr>
          <a:xfrm>
            <a:off x="2143108" y="5376876"/>
            <a:ext cx="642942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 fontAlgn="auto"/>
            <a:r>
              <a:rPr lang="ru-RU" sz="4000" b="1" kern="0" dirty="0" smtClean="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71,5 млн.руб.</a:t>
            </a:r>
            <a:endParaRPr lang="en" sz="4000" b="1" kern="0" dirty="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Google Shape;234;p27"/>
          <p:cNvSpPr/>
          <p:nvPr/>
        </p:nvSpPr>
        <p:spPr>
          <a:xfrm rot="10800000">
            <a:off x="8577357" y="5643578"/>
            <a:ext cx="566643" cy="489868"/>
          </a:xfrm>
          <a:prstGeom prst="rightArrow">
            <a:avLst>
              <a:gd name="adj1" fmla="val 61815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1470" y="573699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3259" y="57440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71444"/>
              </p:ext>
            </p:extLst>
          </p:nvPr>
        </p:nvGraphicFramePr>
        <p:xfrm>
          <a:off x="285720" y="3429000"/>
          <a:ext cx="8786874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3717"/>
                <a:gridCol w="1583157"/>
              </a:tblGrid>
              <a:tr h="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500" b="1" kern="0" dirty="0" smtClean="0">
                          <a:solidFill>
                            <a:schemeClr val="tx1"/>
                          </a:solidFill>
                        </a:rPr>
                        <a:t>Основные направления расходов в 2023 г.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endParaRPr lang="ru-RU" sz="400" kern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400" b="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b="0" kern="0" dirty="0" smtClean="0">
                          <a:solidFill>
                            <a:schemeClr val="tx1"/>
                          </a:solidFill>
                        </a:rPr>
                        <a:t>выравнивание бюджетной обеспеченности муниципальных образований             района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500" b="1" kern="0" dirty="0" smtClean="0">
                          <a:solidFill>
                            <a:schemeClr val="tx1"/>
                          </a:solidFill>
                        </a:rPr>
                        <a:t>3,0 млн.руб.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500" kern="0" dirty="0" smtClean="0">
                          <a:solidFill>
                            <a:schemeClr val="tx1"/>
                          </a:solidFill>
                        </a:rPr>
                        <a:t> поддержка мер по обеспечению сбалансированности бюджетов 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500" b="1" kern="0" dirty="0" smtClean="0">
                          <a:solidFill>
                            <a:schemeClr val="tx1"/>
                          </a:solidFill>
                        </a:rPr>
                        <a:t>49,9 млн.руб.</a:t>
                      </a:r>
                      <a:r>
                        <a:rPr lang="ru-RU" sz="1500" kern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500" dirty="0"/>
                    </a:p>
                  </a:txBody>
                  <a:tcPr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500" kern="0" dirty="0" smtClean="0">
                          <a:solidFill>
                            <a:schemeClr val="tx1"/>
                          </a:solidFill>
                        </a:rPr>
                        <a:t> обеспечение деятельности Финансового управления района, </a:t>
                      </a:r>
                    </a:p>
                    <a:p>
                      <a:pPr marL="0" indent="0" fontAlgn="auto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ru-RU" sz="1500" kern="0" dirty="0" smtClean="0">
                          <a:solidFill>
                            <a:schemeClr val="tx1"/>
                          </a:solidFill>
                        </a:rPr>
                        <a:t>    как ответственного исполнителя программы 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500" b="1" kern="0" dirty="0" smtClean="0">
                          <a:solidFill>
                            <a:schemeClr val="tx1"/>
                          </a:solidFill>
                        </a:rPr>
                        <a:t>8,8 млн.руб.</a:t>
                      </a:r>
                      <a:endParaRPr lang="ru-RU" sz="1500" dirty="0"/>
                    </a:p>
                  </a:txBody>
                  <a:tcPr anchor="b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Clr>
                          <a:schemeClr val="accent1"/>
                        </a:buClr>
                        <a:buFont typeface="Wingdings" pitchFamily="2" charset="2"/>
                        <a:buChar char="Ø"/>
                      </a:pPr>
                      <a:r>
                        <a:rPr lang="ru-RU" sz="1500" kern="0" dirty="0" smtClean="0">
                          <a:solidFill>
                            <a:srgbClr val="67748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обеспечение деятельности КУ «ЦБУ» 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500" b="1" kern="0" dirty="0" smtClean="0">
                          <a:solidFill>
                            <a:srgbClr val="67748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9,8 млн.руб.</a:t>
                      </a:r>
                      <a:r>
                        <a:rPr lang="ru-RU" sz="1500" kern="0" dirty="0" smtClean="0">
                          <a:solidFill>
                            <a:srgbClr val="67748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endParaRPr lang="ru-RU" sz="1500" dirty="0"/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9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oogle Shape;199;p24"/>
          <p:cNvGraphicFramePr/>
          <p:nvPr>
            <p:extLst>
              <p:ext uri="{D42A27DB-BD31-4B8C-83A1-F6EECF244321}">
                <p14:modId xmlns:p14="http://schemas.microsoft.com/office/powerpoint/2010/main" val="737222237"/>
              </p:ext>
            </p:extLst>
          </p:nvPr>
        </p:nvGraphicFramePr>
        <p:xfrm>
          <a:off x="683568" y="3184740"/>
          <a:ext cx="7848872" cy="21774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20480"/>
                <a:gridCol w="1728192"/>
                <a:gridCol w="1800200"/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2022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г. факт</a:t>
                      </a:r>
                      <a:endParaRPr sz="1400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</a:rPr>
                        <a:t>Доля расходов бюджета района, формируемых  в рамках программ к общему</a:t>
                      </a:r>
                      <a:r>
                        <a:rPr lang="ru-RU" sz="1400" b="0" baseline="0" dirty="0" smtClean="0">
                          <a:solidFill>
                            <a:schemeClr val="accent1"/>
                          </a:solidFill>
                        </a:rPr>
                        <a:t> объему расходов бюджета района, %</a:t>
                      </a:r>
                      <a:endParaRPr lang="ru-RU" sz="1400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99,8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99,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/>
                          </a:solidFill>
                        </a:rPr>
                        <a:t>Отношение максимального к минимальному значению итоговых оценок  по результатам оценки качества управления муниципальными финансами, раз</a:t>
                      </a:r>
                      <a:endParaRPr lang="ru-RU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76200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1,1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1844824"/>
            <a:ext cx="552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Сведения о достижении значений показателей (индикаторов)</a:t>
            </a:r>
          </a:p>
        </p:txBody>
      </p:sp>
      <p:sp>
        <p:nvSpPr>
          <p:cNvPr id="18" name="Google Shape;267;p29"/>
          <p:cNvSpPr/>
          <p:nvPr/>
        </p:nvSpPr>
        <p:spPr>
          <a:xfrm>
            <a:off x="636627" y="1988840"/>
            <a:ext cx="568200" cy="5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882;p46"/>
          <p:cNvSpPr/>
          <p:nvPr/>
        </p:nvSpPr>
        <p:spPr>
          <a:xfrm>
            <a:off x="707998" y="2029268"/>
            <a:ext cx="428628" cy="42865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 </a:t>
            </a:r>
            <a:endParaRPr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16632"/>
            <a:ext cx="9151620" cy="122413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Arial"/>
                <a:cs typeface="Arial"/>
                <a:sym typeface="Arial"/>
              </a:rPr>
              <a:t>Муниципальная программа «Управление муниципальными финансами Шекснинского муниципального района» 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9929882" cy="357166"/>
          </a:xfrm>
        </p:spPr>
        <p:txBody>
          <a:bodyPr anchor="ctr">
            <a:noAutofit/>
          </a:bodyPr>
          <a:lstStyle/>
          <a:p>
            <a:pPr algn="ctr"/>
            <a:r>
              <a:rPr lang="ru-RU" sz="2300" b="1" dirty="0" smtClean="0">
                <a:solidFill>
                  <a:schemeClr val="accent1"/>
                </a:solidFill>
              </a:rPr>
              <a:t>Исполнение основных показателей бюджета района, </a:t>
            </a:r>
            <a:r>
              <a:rPr lang="ru-RU" sz="2000" b="1" dirty="0" smtClean="0">
                <a:solidFill>
                  <a:schemeClr val="accent1"/>
                </a:solidFill>
              </a:rPr>
              <a:t>млн.руб.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697069"/>
              </p:ext>
            </p:extLst>
          </p:nvPr>
        </p:nvGraphicFramePr>
        <p:xfrm>
          <a:off x="-2" y="428605"/>
          <a:ext cx="9144002" cy="31089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22981"/>
                <a:gridCol w="1132891"/>
                <a:gridCol w="1174018"/>
                <a:gridCol w="1188598"/>
                <a:gridCol w="1188598"/>
                <a:gridCol w="1223107"/>
                <a:gridCol w="1213809"/>
              </a:tblGrid>
              <a:tr h="8989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400" dirty="0" smtClean="0"/>
                        <a:t>факт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</a:p>
                    <a:p>
                      <a:pPr algn="ctr"/>
                      <a:r>
                        <a:rPr lang="ru-RU" sz="1400" dirty="0" smtClean="0"/>
                        <a:t>план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</a:p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откл. от  плана</a:t>
                      </a:r>
                    </a:p>
                    <a:p>
                      <a:pPr algn="ctr"/>
                      <a:r>
                        <a:rPr lang="ru-RU" sz="1400" dirty="0" smtClean="0"/>
                        <a:t>(+,-)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%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испол-нения</a:t>
                      </a:r>
                      <a:r>
                        <a:rPr lang="ru-RU" sz="1400" baseline="0" dirty="0"/>
                        <a:t> </a:t>
                      </a:r>
                      <a:endParaRPr lang="ru-RU" sz="1400" baseline="0" dirty="0" smtClean="0"/>
                    </a:p>
                    <a:p>
                      <a:pPr algn="ctr"/>
                      <a:r>
                        <a:rPr lang="ru-RU" sz="1400" baseline="0" dirty="0" smtClean="0"/>
                        <a:t>за 2023 г.</a:t>
                      </a:r>
                      <a:endParaRPr lang="ru-RU" sz="1400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откл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pPr algn="ctr"/>
                      <a:r>
                        <a:rPr lang="ru-RU" sz="1400" dirty="0" smtClean="0"/>
                        <a:t>2023 г. </a:t>
                      </a:r>
                    </a:p>
                    <a:p>
                      <a:pPr algn="ctr"/>
                      <a:r>
                        <a:rPr lang="ru-RU" sz="1400" dirty="0" smtClean="0"/>
                        <a:t>к 2022 г. </a:t>
                      </a:r>
                    </a:p>
                    <a:p>
                      <a:pPr algn="ctr"/>
                      <a:r>
                        <a:rPr lang="ru-RU" sz="1400" dirty="0" smtClean="0"/>
                        <a:t>(+,-)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25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1 267,5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1 598,4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1 575,1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23,3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8798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/>
                        <a:t>Налоговые и   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400" dirty="0" smtClean="0"/>
                        <a:t>неналоговые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472,6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-19,0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28,1</a:t>
                      </a:r>
                    </a:p>
                  </a:txBody>
                  <a:tcPr anchor="ctr"/>
                </a:tc>
              </a:tr>
              <a:tr h="48798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/>
                        <a:t>Безвозмездные 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400" dirty="0" smtClean="0"/>
                        <a:t>поступления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1 125,8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1 083,5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251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1 238,6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1 626,0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1 518,0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279,4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890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 профицит (+)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28,9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-27,6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57,1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84,7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х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28,2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428992" y="5286388"/>
            <a:ext cx="1357322" cy="1571612"/>
          </a:xfrm>
          <a:prstGeom prst="roundRect">
            <a:avLst>
              <a:gd name="adj" fmla="val 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Доходы бюджета</a:t>
            </a:r>
            <a:r>
              <a:rPr lang="ru-RU" sz="1600" dirty="0" smtClean="0">
                <a:solidFill>
                  <a:schemeClr val="tx1"/>
                </a:solidFill>
              </a:rPr>
              <a:t> –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поступающие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бюджет денежные средства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5286388"/>
            <a:ext cx="1571636" cy="157161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Расходы бюджета </a:t>
            </a:r>
            <a:r>
              <a:rPr lang="ru-RU" sz="1600" dirty="0" smtClean="0">
                <a:solidFill>
                  <a:schemeClr val="tx1"/>
                </a:solidFill>
              </a:rPr>
              <a:t>– </a:t>
            </a:r>
            <a:r>
              <a:rPr lang="ru-RU" sz="1400" dirty="0" smtClean="0">
                <a:solidFill>
                  <a:schemeClr val="tx1"/>
                </a:solidFill>
              </a:rPr>
              <a:t>выплачиваемые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из бюджета денежные средства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00826" y="5286388"/>
            <a:ext cx="2643174" cy="157161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Дефицит бюджета </a:t>
            </a:r>
            <a:r>
              <a:rPr lang="ru-RU" sz="1600" dirty="0" smtClean="0">
                <a:solidFill>
                  <a:schemeClr val="tx1"/>
                </a:solidFill>
              </a:rPr>
              <a:t>– </a:t>
            </a:r>
            <a:r>
              <a:rPr lang="ru-RU" sz="1400" dirty="0" smtClean="0">
                <a:solidFill>
                  <a:schemeClr val="tx1"/>
                </a:solidFill>
              </a:rPr>
              <a:t>превышение расходов бюджета над его доходами, 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профицит</a:t>
            </a:r>
            <a:r>
              <a:rPr lang="ru-RU" sz="1600" b="1" dirty="0" smtClean="0">
                <a:solidFill>
                  <a:schemeClr val="tx1"/>
                </a:solidFill>
              </a:rPr>
              <a:t> бюджета </a:t>
            </a:r>
            <a:r>
              <a:rPr lang="ru-RU" sz="1600" dirty="0" smtClean="0">
                <a:solidFill>
                  <a:schemeClr val="tx1"/>
                </a:solidFill>
              </a:rPr>
              <a:t>– </a:t>
            </a:r>
            <a:r>
              <a:rPr lang="ru-RU" sz="1400" dirty="0" smtClean="0">
                <a:solidFill>
                  <a:schemeClr val="tx1"/>
                </a:solidFill>
              </a:rPr>
              <a:t>превышение доходов                        над его расходами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286388"/>
            <a:ext cx="3357554" cy="1571612"/>
          </a:xfrm>
          <a:prstGeom prst="roundRect">
            <a:avLst>
              <a:gd name="adj" fmla="val 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Бюджет </a:t>
            </a:r>
            <a:r>
              <a:rPr lang="ru-RU" sz="16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форма образования и расходования денежных средств для финансового обеспечения задач и функций государства и местного самоуправления</a:t>
            </a:r>
            <a:endParaRPr lang="ru-RU" sz="1500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25061061"/>
              </p:ext>
            </p:extLst>
          </p:nvPr>
        </p:nvGraphicFramePr>
        <p:xfrm>
          <a:off x="0" y="3643314"/>
          <a:ext cx="9144000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428596" y="5643578"/>
          <a:ext cx="8286808" cy="100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85813"/>
          </a:xfrm>
        </p:spPr>
        <p:txBody>
          <a:bodyPr anchor="ctr"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2"/>
                </a:solidFill>
              </a:rPr>
              <a:t>    </a:t>
            </a:r>
            <a:r>
              <a:rPr lang="ru-RU" sz="2400" b="1" dirty="0" smtClean="0">
                <a:solidFill>
                  <a:schemeClr val="bg2"/>
                </a:solidFill>
              </a:rPr>
              <a:t>Межбюджетные отношения </a:t>
            </a:r>
            <a:br>
              <a:rPr lang="ru-RU" sz="2400" b="1" dirty="0" smtClean="0">
                <a:solidFill>
                  <a:schemeClr val="bg2"/>
                </a:solidFill>
              </a:rPr>
            </a:br>
            <a:r>
              <a:rPr lang="ru-RU" sz="2400" b="1" dirty="0" smtClean="0">
                <a:solidFill>
                  <a:schemeClr val="bg2"/>
                </a:solidFill>
              </a:rPr>
              <a:t>с муниципальными образованиями района, </a:t>
            </a:r>
            <a:r>
              <a:rPr lang="ru-RU" sz="1800" b="1" dirty="0" smtClean="0">
                <a:solidFill>
                  <a:schemeClr val="bg2"/>
                </a:solidFill>
              </a:rPr>
              <a:t>млн.руб.</a:t>
            </a:r>
            <a:endParaRPr lang="ru-RU" sz="2400" b="1" dirty="0">
              <a:solidFill>
                <a:schemeClr val="bg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39824234"/>
              </p:ext>
            </p:extLst>
          </p:nvPr>
        </p:nvGraphicFramePr>
        <p:xfrm>
          <a:off x="0" y="1000125"/>
          <a:ext cx="9144000" cy="2286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817375"/>
                <a:gridCol w="976548"/>
                <a:gridCol w="976548"/>
                <a:gridCol w="1065325"/>
                <a:gridCol w="1154102"/>
                <a:gridCol w="1154102"/>
              </a:tblGrid>
              <a:tr h="6629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план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</a:p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  <a:r>
                        <a:rPr lang="ru-RU" sz="1400" dirty="0" err="1" smtClean="0"/>
                        <a:t>исполн</a:t>
                      </a:r>
                      <a:r>
                        <a:rPr lang="ru-RU" sz="1400" dirty="0" smtClean="0"/>
                        <a:t>. от плана</a:t>
                      </a:r>
                    </a:p>
                    <a:p>
                      <a:pPr algn="ctr"/>
                      <a:r>
                        <a:rPr lang="ru-RU" sz="1400" dirty="0" smtClean="0"/>
                        <a:t>(+,-)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% к</a:t>
                      </a:r>
                      <a:r>
                        <a:rPr lang="ru-RU" sz="1400" baseline="0" dirty="0" smtClean="0"/>
                        <a:t> предыд.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году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958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Дотация на выравнивание бюджетной обеспеченности поселений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29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Дотация на  поддержку мер по обеспечению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сбалансированности местных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100,0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132,4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62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123,3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6182247"/>
              </p:ext>
            </p:extLst>
          </p:nvPr>
        </p:nvGraphicFramePr>
        <p:xfrm>
          <a:off x="0" y="3500438"/>
          <a:ext cx="9144000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48577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Передаваемые полномочия с уровня района на уровень поселений 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 2023 год по соглашениям с 9 муниципальными образованиями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9336" y="5500702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6334780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571868" y="5429264"/>
            <a:ext cx="164307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полномочий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3571868" y="6072206"/>
            <a:ext cx="1643074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полномочия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58709923"/>
              </p:ext>
            </p:extLst>
          </p:nvPr>
        </p:nvGraphicFramePr>
        <p:xfrm>
          <a:off x="0" y="4572008"/>
          <a:ext cx="91440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00570"/>
            <a:ext cx="9144000" cy="35719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Объем расходов на обслуживание муниципального долга, </a:t>
            </a:r>
            <a:r>
              <a:rPr lang="ru-RU" sz="14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млн.руб.</a:t>
            </a:r>
            <a:endParaRPr lang="ru-RU" sz="1400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95299533"/>
              </p:ext>
            </p:extLst>
          </p:nvPr>
        </p:nvGraphicFramePr>
        <p:xfrm>
          <a:off x="0" y="2285992"/>
          <a:ext cx="91440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511130">
            <a:off x="3477083" y="4935169"/>
            <a:ext cx="1808576" cy="434480"/>
          </a:xfrm>
          <a:prstGeom prst="curved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285992"/>
            <a:ext cx="9144000" cy="35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defRPr sz="1800" b="1" i="0" u="none" strike="noStrike" kern="1200" baseline="0">
                <a:solidFill>
                  <a:srgbClr val="2185C5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accent1"/>
                </a:solidFill>
              </a:rPr>
              <a:t>Динамика муниципального долга </a:t>
            </a:r>
            <a:r>
              <a:rPr lang="ru-RU" sz="2000" b="1" dirty="0">
                <a:solidFill>
                  <a:schemeClr val="accent1"/>
                </a:solidFill>
              </a:rPr>
              <a:t>района </a:t>
            </a:r>
            <a:r>
              <a:rPr lang="ru-RU" sz="2000" b="1" dirty="0" smtClean="0">
                <a:solidFill>
                  <a:schemeClr val="accent1"/>
                </a:solidFill>
              </a:rPr>
              <a:t>за период 2018-2023г.г.,</a:t>
            </a:r>
            <a:r>
              <a:rPr lang="ru-RU" sz="1400" b="1" dirty="0" smtClean="0">
                <a:solidFill>
                  <a:schemeClr val="accent1"/>
                </a:solidFill>
              </a:rPr>
              <a:t>млн.руб</a:t>
            </a:r>
            <a:r>
              <a:rPr lang="ru-RU" sz="14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357166"/>
            <a:ext cx="8001056" cy="78581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Муниципальный долг </a:t>
            </a:r>
            <a:r>
              <a:rPr lang="ru-RU" sz="1600" dirty="0" smtClean="0">
                <a:solidFill>
                  <a:schemeClr val="tx1"/>
                </a:solidFill>
              </a:rPr>
              <a:t>– это долговые обязательства, возникающие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из привлечения заемных средств в форме кредитов из областного бюджета, кредитных организаций и предоставленных муниципальных гарантий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42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defRPr sz="1800" b="1" i="0" u="none" strike="noStrike" kern="1200" baseline="0">
                <a:solidFill>
                  <a:srgbClr val="2185C5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accent1"/>
                </a:solidFill>
              </a:rPr>
              <a:t>Муниципальный долг </a:t>
            </a:r>
            <a:r>
              <a:rPr lang="ru-RU" sz="2000" b="1" dirty="0" smtClean="0">
                <a:solidFill>
                  <a:schemeClr val="accent1"/>
                </a:solidFill>
              </a:rPr>
              <a:t>района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1214422"/>
            <a:ext cx="8001056" cy="100013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Расходы бюджета на обслуживание муниципального долга </a:t>
            </a:r>
            <a:r>
              <a:rPr lang="ru-RU" sz="1600" dirty="0" smtClean="0">
                <a:solidFill>
                  <a:schemeClr val="tx1"/>
                </a:solidFill>
              </a:rPr>
              <a:t>– средства, направляемые на уплату процентов за пользование кредитными ресурсами (проценты по кредитам из областного бюджета, </a:t>
            </a:r>
            <a:r>
              <a:rPr lang="ru-RU" sz="1600" smtClean="0">
                <a:solidFill>
                  <a:schemeClr val="tx1"/>
                </a:solidFill>
              </a:rPr>
              <a:t>кредитных организаций, </a:t>
            </a:r>
            <a:r>
              <a:rPr lang="ru-RU" sz="1600" dirty="0" smtClean="0">
                <a:solidFill>
                  <a:schemeClr val="tx1"/>
                </a:solidFill>
              </a:rPr>
              <a:t>привлеченным в бюджет района)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вал 41"/>
          <p:cNvSpPr/>
          <p:nvPr/>
        </p:nvSpPr>
        <p:spPr>
          <a:xfrm>
            <a:off x="285720" y="2253034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85720" y="3285599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85720" y="4319971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85720" y="5715016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760402"/>
            <a:ext cx="5072098" cy="135731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По итогам оценки уровня открытости бюджетных 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данных, проведенной Департаментов финансов области, Шекснинский район за 2023 год занял 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8-9 место в группе округов с присвоением </a:t>
            </a:r>
            <a:br>
              <a:rPr lang="ru-RU" sz="1600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«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I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степени открытости бюджетных данных»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2022-03-25_11-44-55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760402"/>
            <a:ext cx="1071562" cy="135731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714876" y="474629"/>
            <a:ext cx="4043362" cy="1357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F:\2022-03-25_11-47-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760381"/>
            <a:ext cx="1071538" cy="1357322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142852"/>
            <a:ext cx="9144000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defRPr sz="1800" b="1" i="0" u="none" strike="noStrike" kern="1200" baseline="0">
                <a:solidFill>
                  <a:srgbClr val="2185C5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1"/>
                </a:solidFill>
              </a:rPr>
              <a:t>Доступность и открытость деятельности   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3571868" y="1928802"/>
          <a:ext cx="400052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Группа 18"/>
          <p:cNvGrpSpPr/>
          <p:nvPr/>
        </p:nvGrpSpPr>
        <p:grpSpPr>
          <a:xfrm>
            <a:off x="5643570" y="2928934"/>
            <a:ext cx="3976688" cy="3801237"/>
            <a:chOff x="-6865174" y="1548311"/>
            <a:chExt cx="14215652" cy="6473156"/>
          </a:xfrm>
        </p:grpSpPr>
        <p:sp>
          <p:nvSpPr>
            <p:cNvPr id="20" name="TextBox 19"/>
            <p:cNvSpPr txBox="1"/>
            <p:nvPr/>
          </p:nvSpPr>
          <p:spPr>
            <a:xfrm>
              <a:off x="-1757719" y="5562838"/>
              <a:ext cx="9108197" cy="524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Вологда 15%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2523837" y="1548311"/>
              <a:ext cx="5096784" cy="524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Шексна 46,3 %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2523837" y="6414404"/>
              <a:ext cx="5179018" cy="524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Москва 13,4 %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3289955" y="6779361"/>
              <a:ext cx="5338205" cy="524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Асбест 7,5%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4566819" y="7144318"/>
              <a:ext cx="6529489" cy="524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err="1" smtClean="0">
                  <a:solidFill>
                    <a:srgbClr val="FF0000"/>
                  </a:solidFill>
                </a:rPr>
                <a:t>Юрочкино</a:t>
              </a:r>
              <a:r>
                <a:rPr lang="ru-RU" sz="1400" dirty="0" smtClean="0">
                  <a:solidFill>
                    <a:srgbClr val="FF0000"/>
                  </a:solidFill>
                </a:rPr>
                <a:t> 6 %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6865174" y="7497351"/>
              <a:ext cx="4662428" cy="524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solidFill>
                    <a:srgbClr val="FF0000"/>
                  </a:solidFill>
                </a:rPr>
                <a:t>Другие 11,8%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642910" y="2500306"/>
            <a:ext cx="49292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</a:t>
            </a:r>
            <a:r>
              <a:rPr lang="ru-RU" sz="1600" dirty="0" smtClean="0"/>
              <a:t>еятельность Финансового управления администрации района стала более узнаваемой и открытой для граждан</a:t>
            </a:r>
            <a:endParaRPr lang="en-US" sz="1600" dirty="0" smtClean="0"/>
          </a:p>
        </p:txBody>
      </p:sp>
      <p:sp>
        <p:nvSpPr>
          <p:cNvPr id="39" name="Прямоугольник 38"/>
          <p:cNvSpPr/>
          <p:nvPr/>
        </p:nvSpPr>
        <p:spPr>
          <a:xfrm>
            <a:off x="642910" y="3571877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</a:pPr>
            <a:r>
              <a:rPr lang="ru-RU" sz="2000" dirty="0" smtClean="0"/>
              <a:t>В</a:t>
            </a:r>
            <a:r>
              <a:rPr lang="ru-RU" sz="1600" dirty="0" smtClean="0"/>
              <a:t>ыстроена работа в социальной сети «</a:t>
            </a:r>
            <a:r>
              <a:rPr lang="ru-RU" sz="1600" dirty="0" err="1" smtClean="0"/>
              <a:t>Вконтакте</a:t>
            </a:r>
            <a:r>
              <a:rPr lang="ru-RU" sz="1600" dirty="0" smtClean="0"/>
              <a:t>»</a:t>
            </a:r>
            <a:endParaRPr lang="en-US" sz="1600" dirty="0" smtClean="0"/>
          </a:p>
        </p:txBody>
      </p:sp>
      <p:sp>
        <p:nvSpPr>
          <p:cNvPr id="44" name="Прямоугольник 43"/>
          <p:cNvSpPr/>
          <p:nvPr/>
        </p:nvSpPr>
        <p:spPr>
          <a:xfrm>
            <a:off x="642910" y="4572008"/>
            <a:ext cx="42862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</a:pPr>
            <a:r>
              <a:rPr lang="ru-RU" sz="2000" dirty="0" smtClean="0"/>
              <a:t>О</a:t>
            </a:r>
            <a:r>
              <a:rPr lang="ru-RU" sz="1600" dirty="0" smtClean="0"/>
              <a:t>публиковано более 45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00</a:t>
            </a:r>
            <a:r>
              <a:rPr lang="ru-RU" sz="1600" dirty="0" smtClean="0"/>
              <a:t> материалов </a:t>
            </a:r>
          </a:p>
          <a:p>
            <a:pPr>
              <a:buClr>
                <a:schemeClr val="bg2"/>
              </a:buClr>
            </a:pPr>
            <a:r>
              <a:rPr lang="ru-RU" sz="1600" dirty="0" smtClean="0"/>
              <a:t>по актуальным вопросам бюджетной </a:t>
            </a:r>
          </a:p>
          <a:p>
            <a:r>
              <a:rPr lang="ru-RU" sz="1600" dirty="0" smtClean="0"/>
              <a:t>и налоговой политики, а также новостные материалы</a:t>
            </a:r>
            <a:endParaRPr lang="en-US" sz="1600" dirty="0" smtClean="0"/>
          </a:p>
        </p:txBody>
      </p:sp>
      <p:sp>
        <p:nvSpPr>
          <p:cNvPr id="46" name="Прямоугольник 45"/>
          <p:cNvSpPr/>
          <p:nvPr/>
        </p:nvSpPr>
        <p:spPr>
          <a:xfrm>
            <a:off x="642910" y="5929330"/>
            <a:ext cx="4286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</a:pPr>
            <a:r>
              <a:rPr lang="ru-RU" sz="2000" dirty="0" smtClean="0"/>
              <a:t>О</a:t>
            </a:r>
            <a:r>
              <a:rPr lang="ru-RU" sz="1600" dirty="0" smtClean="0"/>
              <a:t>хвачено более 30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00</a:t>
            </a:r>
            <a:r>
              <a:rPr lang="ru-RU" sz="1600" dirty="0" smtClean="0"/>
              <a:t> пользователей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:\Home\Серебрякова Е.И\фин гр.jpg"/>
          <p:cNvPicPr>
            <a:picLocks noChangeAspect="1" noChangeArrowheads="1"/>
          </p:cNvPicPr>
          <p:nvPr/>
        </p:nvPicPr>
        <p:blipFill>
          <a:blip r:embed="rId2"/>
          <a:srcRect r="7756"/>
          <a:stretch>
            <a:fillRect/>
          </a:stretch>
        </p:blipFill>
        <p:spPr bwMode="auto">
          <a:xfrm>
            <a:off x="4857752" y="757900"/>
            <a:ext cx="4071966" cy="5885810"/>
          </a:xfrm>
          <a:prstGeom prst="rect">
            <a:avLst/>
          </a:prstGeom>
          <a:noFill/>
        </p:spPr>
      </p:pic>
      <p:sp>
        <p:nvSpPr>
          <p:cNvPr id="42" name="Овал 41"/>
          <p:cNvSpPr/>
          <p:nvPr/>
        </p:nvSpPr>
        <p:spPr>
          <a:xfrm>
            <a:off x="285720" y="2253034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85720" y="3800855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85720" y="5089008"/>
            <a:ext cx="857256" cy="85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760402"/>
            <a:ext cx="5072098" cy="123983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Шекснинский район за 2023 год занял 6 место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по количеству проведенных мероприятий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по финансовой грамотности, 5 место по количеству участников среди муниципальных образований Вологодской области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14876" y="474629"/>
            <a:ext cx="4043362" cy="1357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A4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142852"/>
            <a:ext cx="9144000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>
              <a:defRPr sz="1800" b="1" i="0" u="none" strike="noStrike" kern="1200" baseline="0">
                <a:solidFill>
                  <a:srgbClr val="2185C5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1"/>
                </a:solidFill>
              </a:rPr>
              <a:t>Финансовая грамотность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2910" y="2602881"/>
            <a:ext cx="49292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</a:t>
            </a:r>
            <a:r>
              <a:rPr lang="ru-RU" sz="1600" dirty="0" smtClean="0"/>
              <a:t>еализация мероприятий в рамках районной программы по повышению финансовой грамотности населения Шекснинского муниципального района на 2021-2025 годы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42910" y="4143380"/>
            <a:ext cx="45720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</a:pPr>
            <a:r>
              <a:rPr lang="ru-RU" sz="2000" dirty="0" smtClean="0">
                <a:solidFill>
                  <a:srgbClr val="677480"/>
                </a:solidFill>
              </a:rPr>
              <a:t>П</a:t>
            </a:r>
            <a:r>
              <a:rPr lang="ru-RU" sz="1600" dirty="0" smtClean="0">
                <a:solidFill>
                  <a:srgbClr val="677480"/>
                </a:solidFill>
              </a:rPr>
              <a:t>роведено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624</a:t>
            </a:r>
            <a:r>
              <a:rPr lang="ru-RU" sz="1600" dirty="0" smtClean="0">
                <a:solidFill>
                  <a:srgbClr val="677480"/>
                </a:solidFill>
              </a:rPr>
              <a:t> мероприятия </a:t>
            </a:r>
          </a:p>
          <a:p>
            <a:pPr>
              <a:buClr>
                <a:schemeClr val="bg2"/>
              </a:buClr>
            </a:pPr>
            <a:r>
              <a:rPr lang="ru-RU" sz="1600" dirty="0" smtClean="0">
                <a:solidFill>
                  <a:srgbClr val="677480"/>
                </a:solidFill>
              </a:rPr>
              <a:t>по повышению уровня финансовой грамотности населения района</a:t>
            </a:r>
            <a:endParaRPr lang="en-US" sz="1600" dirty="0" smtClean="0"/>
          </a:p>
        </p:txBody>
      </p:sp>
      <p:sp>
        <p:nvSpPr>
          <p:cNvPr id="46" name="Прямоугольник 45"/>
          <p:cNvSpPr/>
          <p:nvPr/>
        </p:nvSpPr>
        <p:spPr>
          <a:xfrm>
            <a:off x="642910" y="5429264"/>
            <a:ext cx="42862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</a:pPr>
            <a:r>
              <a:rPr lang="ru-RU" sz="2000" dirty="0" smtClean="0">
                <a:solidFill>
                  <a:srgbClr val="677480"/>
                </a:solidFill>
              </a:rPr>
              <a:t>О</a:t>
            </a:r>
            <a:r>
              <a:rPr lang="ru-RU" sz="1600" dirty="0" smtClean="0">
                <a:solidFill>
                  <a:srgbClr val="677480"/>
                </a:solidFill>
              </a:rPr>
              <a:t>хват участников мероприятиями увеличился по сравнению с 2022 годом     в </a:t>
            </a:r>
            <a:r>
              <a:rPr lang="ru-RU" sz="1600" b="1" dirty="0" smtClean="0">
                <a:solidFill>
                  <a:srgbClr val="677480"/>
                </a:solidFill>
              </a:rPr>
              <a:t>3,4</a:t>
            </a:r>
            <a:r>
              <a:rPr lang="ru-RU" sz="1600" dirty="0" smtClean="0">
                <a:solidFill>
                  <a:srgbClr val="677480"/>
                </a:solidFill>
              </a:rPr>
              <a:t> раза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7;p29"/>
          <p:cNvSpPr/>
          <p:nvPr/>
        </p:nvSpPr>
        <p:spPr>
          <a:xfrm>
            <a:off x="642910" y="2214554"/>
            <a:ext cx="568200" cy="5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Текст 9"/>
          <p:cNvSpPr txBox="1">
            <a:spLocks/>
          </p:cNvSpPr>
          <p:nvPr/>
        </p:nvSpPr>
        <p:spPr>
          <a:xfrm>
            <a:off x="1928794" y="3929066"/>
            <a:ext cx="6072230" cy="292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" pitchFamily="2" charset="2"/>
              <a:buChar char="Ø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itchFamily="18" charset="0"/>
                <a:ea typeface="Lato"/>
                <a:cs typeface="Times New Roman" pitchFamily="18" charset="0"/>
                <a:sym typeface="Lato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Lato"/>
                <a:cs typeface="Times New Roman" pitchFamily="18" charset="0"/>
                <a:sym typeface="Lato"/>
              </a:rPr>
              <a:t>Адрес:162560, Вологодская область,   </a:t>
            </a:r>
          </a:p>
          <a:p>
            <a:pPr marL="355600"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Lato"/>
                <a:cs typeface="Times New Roman" pitchFamily="18" charset="0"/>
                <a:sym typeface="Lato"/>
              </a:rPr>
              <a:t>п. Шексна, ул. Пролетарская, д. 14</a:t>
            </a:r>
          </a:p>
          <a:p>
            <a:pPr marL="76200" marR="0" lvl="0" indent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" pitchFamily="2" charset="2"/>
              <a:buChar char="Ø"/>
              <a:tabLst/>
              <a:defRPr/>
            </a:pPr>
            <a:r>
              <a:rPr lang="ru-RU" sz="1600" kern="0" dirty="0" smtClean="0">
                <a:latin typeface="+mn-lt"/>
                <a:ea typeface="Lato"/>
                <a:cs typeface="Times New Roman" pitchFamily="18" charset="0"/>
                <a:sym typeface="Lato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Lato"/>
                <a:cs typeface="Times New Roman" pitchFamily="18" charset="0"/>
                <a:sym typeface="Lato"/>
              </a:rPr>
              <a:t>Телефон (факс): 8 (81751) 2-15-55</a:t>
            </a:r>
          </a:p>
          <a:p>
            <a:pPr marL="76200" marR="0" lvl="0" indent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" pitchFamily="2" charset="2"/>
              <a:buChar char="Ø"/>
              <a:tabLst/>
              <a:defRPr/>
            </a:pPr>
            <a:r>
              <a:rPr lang="ru-RU" sz="1600" kern="0" dirty="0" smtClean="0">
                <a:latin typeface="+mn-lt"/>
                <a:ea typeface="Lato"/>
                <a:cs typeface="Times New Roman" pitchFamily="18" charset="0"/>
                <a:sym typeface="Lato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Lato"/>
                <a:cs typeface="Times New Roman" pitchFamily="18" charset="0"/>
                <a:sym typeface="Lato"/>
              </a:rPr>
              <a:t>Электронная почта: </a:t>
            </a: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Lato"/>
                <a:cs typeface="Times New Roman" pitchFamily="18" charset="0"/>
                <a:sym typeface="Lato"/>
                <a:hlinkClick r:id="rId2"/>
              </a:rPr>
              <a:t>finupr2013@yandex.ru</a:t>
            </a:r>
            <a:endParaRPr kumimoji="0" lang="ru-RU" sz="1600" b="0" i="0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Lato"/>
              <a:cs typeface="Times New Roman" pitchFamily="18" charset="0"/>
              <a:sym typeface="Lato"/>
            </a:endParaRPr>
          </a:p>
          <a:p>
            <a:pPr marL="76200" marR="0" lvl="0" indent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" pitchFamily="2" charset="2"/>
              <a:buChar char="Ø"/>
              <a:tabLst/>
              <a:defRPr/>
            </a:pPr>
            <a:r>
              <a:rPr lang="ru-RU" sz="1600" kern="0" dirty="0" smtClean="0">
                <a:latin typeface="+mn-lt"/>
                <a:ea typeface="Lato"/>
                <a:cs typeface="Times New Roman" pitchFamily="18" charset="0"/>
                <a:sym typeface="Lato"/>
              </a:rPr>
              <a:t> Группа «</a:t>
            </a:r>
            <a:r>
              <a:rPr lang="ru-RU" sz="1600" kern="0" dirty="0" err="1" smtClean="0">
                <a:latin typeface="+mn-lt"/>
                <a:ea typeface="Lato"/>
                <a:cs typeface="Times New Roman" pitchFamily="18" charset="0"/>
                <a:sym typeface="Lato"/>
              </a:rPr>
              <a:t>Вконтакте</a:t>
            </a:r>
            <a:r>
              <a:rPr lang="ru-RU" sz="1600" kern="0" dirty="0" smtClean="0">
                <a:latin typeface="+mn-lt"/>
                <a:ea typeface="Lato"/>
                <a:cs typeface="Times New Roman" pitchFamily="18" charset="0"/>
                <a:sym typeface="Lato"/>
              </a:rPr>
              <a:t>»: </a:t>
            </a:r>
            <a:r>
              <a:rPr lang="en-US" sz="1600" u="sng" kern="0" dirty="0" smtClean="0">
                <a:solidFill>
                  <a:schemeClr val="accent1"/>
                </a:solidFill>
                <a:latin typeface="+mn-lt"/>
                <a:ea typeface="Lato"/>
                <a:cs typeface="Times New Roman" pitchFamily="18" charset="0"/>
                <a:sym typeface="Lato"/>
              </a:rPr>
              <a:t>https</a:t>
            </a:r>
            <a:r>
              <a:rPr lang="ru-RU" sz="1600" u="sng" kern="0" dirty="0" smtClean="0">
                <a:solidFill>
                  <a:schemeClr val="accent1"/>
                </a:solidFill>
                <a:latin typeface="+mn-lt"/>
                <a:ea typeface="Lato"/>
                <a:cs typeface="Times New Roman" pitchFamily="18" charset="0"/>
                <a:sym typeface="Lato"/>
              </a:rPr>
              <a:t>://</a:t>
            </a:r>
            <a:r>
              <a:rPr lang="en-US" sz="1600" u="sng" kern="0" dirty="0" smtClean="0">
                <a:solidFill>
                  <a:schemeClr val="accent1"/>
                </a:solidFill>
                <a:latin typeface="+mn-lt"/>
                <a:ea typeface="Lato"/>
                <a:cs typeface="Times New Roman" pitchFamily="18" charset="0"/>
                <a:sym typeface="Lato"/>
              </a:rPr>
              <a:t>vk.com/</a:t>
            </a:r>
            <a:r>
              <a:rPr lang="en-US" sz="1600" u="sng" kern="0" dirty="0" err="1" smtClean="0">
                <a:solidFill>
                  <a:schemeClr val="accent1"/>
                </a:solidFill>
                <a:latin typeface="+mn-lt"/>
                <a:ea typeface="Lato"/>
                <a:cs typeface="Times New Roman" pitchFamily="18" charset="0"/>
                <a:sym typeface="Lato"/>
              </a:rPr>
              <a:t>finuprsheksna</a:t>
            </a:r>
            <a:endParaRPr lang="ru-RU" sz="1600" u="sng" kern="0" dirty="0" smtClean="0">
              <a:solidFill>
                <a:schemeClr val="accent1"/>
              </a:solidFill>
              <a:latin typeface="+mn-lt"/>
              <a:ea typeface="Lato"/>
              <a:cs typeface="Times New Roman" pitchFamily="18" charset="0"/>
              <a:sym typeface="Lato"/>
            </a:endParaRPr>
          </a:p>
          <a:p>
            <a:pPr marL="76200" marR="0" lvl="0" indent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Wingdings" pitchFamily="2" charset="2"/>
              <a:buChar char="Ø"/>
              <a:tabLst/>
              <a:defRPr/>
            </a:pP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Lato"/>
                <a:cs typeface="Times New Roman" pitchFamily="18" charset="0"/>
                <a:sym typeface="Lato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Lato"/>
                <a:cs typeface="Times New Roman" pitchFamily="18" charset="0"/>
                <a:sym typeface="Lato"/>
              </a:rPr>
              <a:t>График работы:</a:t>
            </a:r>
          </a:p>
          <a:p>
            <a:pPr marL="355600"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Lato"/>
                <a:cs typeface="Times New Roman" pitchFamily="18" charset="0"/>
                <a:sym typeface="Lato"/>
              </a:rPr>
              <a:t>понедельник – четверг с 8.00 до 17.15 </a:t>
            </a:r>
          </a:p>
          <a:p>
            <a:pPr marL="355600"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Lato"/>
                <a:cs typeface="Times New Roman" pitchFamily="18" charset="0"/>
                <a:sym typeface="Lato"/>
              </a:rPr>
              <a:t>пятница – с 8.00 до 16.00</a:t>
            </a:r>
          </a:p>
          <a:p>
            <a:pPr marL="355600"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Lato"/>
                <a:cs typeface="Times New Roman" pitchFamily="18" charset="0"/>
                <a:sym typeface="Lato"/>
              </a:rPr>
              <a:t>перерыв на обед – с 12.00 до 13.00</a:t>
            </a:r>
          </a:p>
          <a:p>
            <a:pPr marL="355600"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Lato"/>
                <a:cs typeface="Times New Roman" pitchFamily="18" charset="0"/>
                <a:sym typeface="Lato"/>
              </a:rPr>
              <a:t>выходные дни – суббота, воскресенье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Lato"/>
              <a:cs typeface="Times New Roman" pitchFamily="18" charset="0"/>
              <a:sym typeface="Lato"/>
            </a:endParaRPr>
          </a:p>
        </p:txBody>
      </p:sp>
      <p:grpSp>
        <p:nvGrpSpPr>
          <p:cNvPr id="2" name="Google Shape;727;p46"/>
          <p:cNvGrpSpPr/>
          <p:nvPr/>
        </p:nvGrpSpPr>
        <p:grpSpPr>
          <a:xfrm>
            <a:off x="741644" y="837998"/>
            <a:ext cx="369505" cy="369505"/>
            <a:chOff x="2594050" y="1631825"/>
            <a:chExt cx="439625" cy="439625"/>
          </a:xfrm>
        </p:grpSpPr>
        <p:sp>
          <p:nvSpPr>
            <p:cNvPr id="5" name="Google Shape;728;p4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29;p4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30;p46"/>
            <p:cNvSpPr/>
            <p:nvPr/>
          </p:nvSpPr>
          <p:spPr>
            <a:xfrm>
              <a:off x="2662849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31;p4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14414" y="2143116"/>
            <a:ext cx="771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+mj-lt"/>
              </a:rPr>
              <a:t>Контактная информация для конструктивной обратной связи. Готовы рассмотреть вопросы, предложения и замечания. </a:t>
            </a:r>
            <a:endParaRPr lang="ru-RU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>
          <a:xfrm>
            <a:off x="0" y="2714620"/>
            <a:ext cx="9144000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</a:b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</a:b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Raleway"/>
                <a:cs typeface="Arial" pitchFamily="34" charset="0"/>
                <a:sym typeface="Raleway"/>
              </a:rPr>
              <a:t> Финансовое управление администрации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Raleway"/>
                <a:cs typeface="Arial" pitchFamily="34" charset="0"/>
                <a:sym typeface="Raleway"/>
              </a:rPr>
              <a:t> Шекснинского муниципального района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Raleway"/>
              <a:cs typeface="Arial" pitchFamily="34" charset="0"/>
              <a:sym typeface="Raleway"/>
            </a:endParaRPr>
          </a:p>
        </p:txBody>
      </p:sp>
      <p:sp>
        <p:nvSpPr>
          <p:cNvPr id="12" name="Содержимое 8"/>
          <p:cNvSpPr txBox="1">
            <a:spLocks/>
          </p:cNvSpPr>
          <p:nvPr/>
        </p:nvSpPr>
        <p:spPr>
          <a:xfrm>
            <a:off x="0" y="3143248"/>
            <a:ext cx="9144000" cy="114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None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Lato"/>
                <a:cs typeface="Times New Roman" pitchFamily="18" charset="0"/>
                <a:sym typeface="Lato"/>
              </a:rPr>
              <a:t>          Заместитель </a:t>
            </a:r>
            <a:r>
              <a:rPr lang="ru-RU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Lato"/>
                <a:cs typeface="Times New Roman" pitchFamily="18" charset="0"/>
                <a:sym typeface="Lato"/>
              </a:rPr>
              <a:t>Руководителя администрации, на</a:t>
            </a:r>
            <a:r>
              <a:rPr kumimoji="0" lang="ru-RU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Lato"/>
                <a:cs typeface="Times New Roman" pitchFamily="18" charset="0"/>
                <a:sym typeface="Lato"/>
              </a:rPr>
              <a:t>чальник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Lato"/>
                <a:cs typeface="Times New Roman" pitchFamily="18" charset="0"/>
                <a:sym typeface="Lato"/>
              </a:rPr>
              <a:t> Финансового </a:t>
            </a:r>
          </a:p>
          <a:p>
            <a:pPr marL="457200" marR="0" lvl="0" indent="-381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None/>
              <a:tabLst/>
              <a:defRPr/>
            </a:pPr>
            <a:r>
              <a:rPr lang="ru-RU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Lato"/>
                <a:cs typeface="Times New Roman" pitchFamily="18" charset="0"/>
                <a:sym typeface="Lato"/>
              </a:rPr>
              <a:t>          </a:t>
            </a: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Lato"/>
                <a:cs typeface="Times New Roman" pitchFamily="18" charset="0"/>
                <a:sym typeface="Lato"/>
              </a:rPr>
              <a:t>управления администрации района – Серебрякова Елена Ивановна</a:t>
            </a:r>
          </a:p>
        </p:txBody>
      </p:sp>
      <p:sp>
        <p:nvSpPr>
          <p:cNvPr id="14" name="Содержимое 8"/>
          <p:cNvSpPr txBox="1">
            <a:spLocks/>
          </p:cNvSpPr>
          <p:nvPr/>
        </p:nvSpPr>
        <p:spPr>
          <a:xfrm>
            <a:off x="928662" y="5857892"/>
            <a:ext cx="7858180" cy="714380"/>
          </a:xfrm>
          <a:prstGeom prst="rect">
            <a:avLst/>
          </a:prstGeom>
        </p:spPr>
        <p:txBody>
          <a:bodyPr vert="horz" tIns="0">
            <a:noAutofit/>
          </a:bodyPr>
          <a:lstStyle/>
          <a:p>
            <a:pPr marL="274320" lvl="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0" y="1857364"/>
            <a:ext cx="7384256" cy="106819"/>
            <a:chOff x="0" y="3214686"/>
            <a:chExt cx="7384256" cy="10681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3214686"/>
              <a:ext cx="723900" cy="1068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14348" y="3214686"/>
              <a:ext cx="5222108" cy="1068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936458" y="3214686"/>
              <a:ext cx="723900" cy="1068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660356" y="3214686"/>
              <a:ext cx="723900" cy="1068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14282" y="0"/>
            <a:ext cx="8715436" cy="24288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Ознакомиться с содержанием проекта решения об исполнении бюджета </a:t>
            </a:r>
          </a:p>
          <a:p>
            <a:pPr algn="ctr"/>
            <a:r>
              <a:rPr lang="ru-RU" sz="1600" dirty="0" smtClean="0">
                <a:solidFill>
                  <a:schemeClr val="accent1"/>
                </a:solidFill>
              </a:rPr>
              <a:t>Шекснинского муниципального района за 2023 год, с иными нормативно-правовыми актами и аналитическими материалами по бюджету района Вы можете на официальном сайте Шекснинского муниципального района в разделе </a:t>
            </a:r>
            <a:r>
              <a:rPr lang="ru-RU" sz="1600" b="1" dirty="0" smtClean="0">
                <a:solidFill>
                  <a:schemeClr val="accent1"/>
                </a:solidFill>
              </a:rPr>
              <a:t>«Открытый бюджет»</a:t>
            </a:r>
          </a:p>
          <a:p>
            <a:pPr lvl="0" algn="ctr"/>
            <a:r>
              <a:rPr lang="en-US" sz="1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https://35sheksninskij.gosuslugi.ru/</a:t>
            </a:r>
            <a:endParaRPr lang="ru-RU" b="1" dirty="0">
              <a:solidFill>
                <a:schemeClr val="accent1"/>
              </a:solidFill>
            </a:endParaRPr>
          </a:p>
        </p:txBody>
      </p:sp>
      <p:grpSp>
        <p:nvGrpSpPr>
          <p:cNvPr id="20" name="Google Shape;727;p46"/>
          <p:cNvGrpSpPr/>
          <p:nvPr/>
        </p:nvGrpSpPr>
        <p:grpSpPr>
          <a:xfrm>
            <a:off x="747686" y="2285992"/>
            <a:ext cx="369505" cy="369505"/>
            <a:chOff x="2594050" y="1631825"/>
            <a:chExt cx="439625" cy="439625"/>
          </a:xfrm>
        </p:grpSpPr>
        <p:sp>
          <p:nvSpPr>
            <p:cNvPr id="21" name="Google Shape;728;p4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29;p4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30;p4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31;p4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9787006" cy="7143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Динамика налоговых и неналоговых доходов бюджета района </a:t>
            </a:r>
            <a:br>
              <a:rPr lang="ru-RU" sz="2000" b="1" dirty="0" smtClean="0">
                <a:solidFill>
                  <a:schemeClr val="accent1"/>
                </a:solidFill>
              </a:rPr>
            </a:br>
            <a:r>
              <a:rPr lang="ru-RU" sz="2000" b="1" dirty="0" smtClean="0">
                <a:solidFill>
                  <a:schemeClr val="accent1"/>
                </a:solidFill>
              </a:rPr>
              <a:t>за 2023 год, </a:t>
            </a:r>
            <a:r>
              <a:rPr lang="ru-RU" sz="1600" b="1" dirty="0" err="1" smtClean="0">
                <a:solidFill>
                  <a:schemeClr val="accent1"/>
                </a:solidFill>
              </a:rPr>
              <a:t>млн.руб</a:t>
            </a:r>
            <a:r>
              <a:rPr lang="ru-RU" sz="1600" b="1" dirty="0" smtClean="0">
                <a:solidFill>
                  <a:schemeClr val="accent1"/>
                </a:solidFill>
              </a:rPr>
              <a:t>.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3644"/>
              </p:ext>
            </p:extLst>
          </p:nvPr>
        </p:nvGraphicFramePr>
        <p:xfrm>
          <a:off x="-1" y="714356"/>
          <a:ext cx="9144001" cy="1828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87825"/>
                <a:gridCol w="1296144"/>
                <a:gridCol w="1296144"/>
                <a:gridCol w="1080120"/>
                <a:gridCol w="1224136"/>
                <a:gridCol w="1259632"/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факт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план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</a:t>
                      </a:r>
                      <a:r>
                        <a:rPr lang="ru-RU" sz="1200" dirty="0" err="1" smtClean="0"/>
                        <a:t>исполн</a:t>
                      </a:r>
                      <a:r>
                        <a:rPr lang="ru-RU" sz="1200" dirty="0" smtClean="0"/>
                        <a:t>.                от плана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 % к </a:t>
                      </a:r>
                      <a:r>
                        <a:rPr lang="ru-RU" sz="1200" dirty="0" err="1" smtClean="0"/>
                        <a:t>предыд</a:t>
                      </a:r>
                      <a:r>
                        <a:rPr lang="ru-RU" sz="1200" dirty="0" smtClean="0"/>
                        <a:t>. году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357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 доходы, в т.ч.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424,0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441,7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335,6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361,5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379,6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113,1</a:t>
                      </a:r>
                    </a:p>
                  </a:txBody>
                  <a:tcPr/>
                </a:tc>
              </a:tr>
              <a:tr h="235745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200" dirty="0" smtClean="0"/>
                        <a:t>УСНО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48,0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57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57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на нефтепродукты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108,1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04739163"/>
              </p:ext>
            </p:extLst>
          </p:nvPr>
        </p:nvGraphicFramePr>
        <p:xfrm>
          <a:off x="0" y="2428868"/>
          <a:ext cx="9144000" cy="121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89648"/>
              </p:ext>
            </p:extLst>
          </p:nvPr>
        </p:nvGraphicFramePr>
        <p:xfrm>
          <a:off x="-1" y="3500438"/>
          <a:ext cx="9144001" cy="1737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28927"/>
                <a:gridCol w="1357322"/>
                <a:gridCol w="1285884"/>
                <a:gridCol w="1143008"/>
                <a:gridCol w="1143008"/>
                <a:gridCol w="1285852"/>
              </a:tblGrid>
              <a:tr h="41358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факт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план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</a:t>
                      </a:r>
                      <a:r>
                        <a:rPr lang="ru-RU" sz="1200" dirty="0" err="1" smtClean="0"/>
                        <a:t>исполн</a:t>
                      </a:r>
                      <a:r>
                        <a:rPr lang="ru-RU" sz="1200" dirty="0" smtClean="0"/>
                        <a:t>.                от плана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 % к </a:t>
                      </a:r>
                      <a:r>
                        <a:rPr lang="ru-RU" sz="1200" dirty="0" err="1" smtClean="0"/>
                        <a:t>предыд</a:t>
                      </a:r>
                      <a:r>
                        <a:rPr lang="ru-RU" sz="1200" dirty="0" smtClean="0"/>
                        <a:t>. году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81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Неналоговые доходы, в т.ч.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49,9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8153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200" dirty="0" smtClean="0"/>
                        <a:t>Доходы</a:t>
                      </a:r>
                      <a:r>
                        <a:rPr lang="ru-RU" sz="1200" baseline="0" dirty="0" smtClean="0"/>
                        <a:t> о</a:t>
                      </a:r>
                      <a:r>
                        <a:rPr lang="ru-RU" sz="1200" dirty="0" smtClean="0"/>
                        <a:t>т исп. и продажи имущества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30,7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102,9</a:t>
                      </a:r>
                    </a:p>
                  </a:txBody>
                  <a:tcPr anchor="ctr"/>
                </a:tc>
              </a:tr>
              <a:tr h="248153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200" dirty="0" smtClean="0"/>
                        <a:t>Доходы от оказания платных услуг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3588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88,6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01867714"/>
              </p:ext>
            </p:extLst>
          </p:nvPr>
        </p:nvGraphicFramePr>
        <p:xfrm>
          <a:off x="0" y="4357694"/>
          <a:ext cx="91440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0" y="6357958"/>
            <a:ext cx="9144000" cy="35719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Объем налоговых и неналоговых доходов бюджета района в расчете на 1 жителя – 16,8 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7263097"/>
              </p:ext>
            </p:extLst>
          </p:nvPr>
        </p:nvGraphicFramePr>
        <p:xfrm>
          <a:off x="0" y="836712"/>
          <a:ext cx="572412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53335540"/>
              </p:ext>
            </p:extLst>
          </p:nvPr>
        </p:nvGraphicFramePr>
        <p:xfrm>
          <a:off x="6012160" y="332656"/>
          <a:ext cx="37444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+mn-lt"/>
              </a:rPr>
              <a:t>Мероприятия </a:t>
            </a:r>
            <a:br>
              <a:rPr lang="ru-RU" sz="2400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+mn-lt"/>
              </a:rPr>
              <a:t>по укреплению доходного потенциала бюджета района</a:t>
            </a:r>
            <a:endParaRPr lang="ru-RU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3500438"/>
            <a:ext cx="9144000" cy="3357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89819712"/>
              </p:ext>
            </p:extLst>
          </p:nvPr>
        </p:nvGraphicFramePr>
        <p:xfrm>
          <a:off x="0" y="4143380"/>
          <a:ext cx="3571868" cy="271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142533839"/>
              </p:ext>
            </p:extLst>
          </p:nvPr>
        </p:nvGraphicFramePr>
        <p:xfrm>
          <a:off x="3000364" y="3929066"/>
          <a:ext cx="2939788" cy="293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22034757"/>
              </p:ext>
            </p:extLst>
          </p:nvPr>
        </p:nvGraphicFramePr>
        <p:xfrm>
          <a:off x="5643570" y="4047067"/>
          <a:ext cx="5072098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  </a:t>
            </a:r>
            <a:r>
              <a:rPr lang="ru-RU" sz="2700" b="1" dirty="0" smtClean="0">
                <a:solidFill>
                  <a:schemeClr val="accent1"/>
                </a:solidFill>
              </a:rPr>
              <a:t>Исполнение бюджета района по безвозмездным поступлениям</a:t>
            </a:r>
            <a:r>
              <a:rPr lang="en-US" sz="2700" b="1" dirty="0" smtClean="0">
                <a:solidFill>
                  <a:schemeClr val="accent1"/>
                </a:solidFill>
              </a:rPr>
              <a:t> </a:t>
            </a:r>
            <a:r>
              <a:rPr lang="ru-RU" sz="2700" b="1" dirty="0" smtClean="0">
                <a:solidFill>
                  <a:schemeClr val="accent1"/>
                </a:solidFill>
              </a:rPr>
              <a:t>за 2023 год,</a:t>
            </a:r>
            <a:r>
              <a:rPr lang="ru-RU" sz="2000" b="1" dirty="0" smtClean="0">
                <a:solidFill>
                  <a:schemeClr val="accent1"/>
                </a:solidFill>
              </a:rPr>
              <a:t> млн.руб.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306816"/>
              </p:ext>
            </p:extLst>
          </p:nvPr>
        </p:nvGraphicFramePr>
        <p:xfrm>
          <a:off x="0" y="785794"/>
          <a:ext cx="9143999" cy="2743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70346"/>
                <a:gridCol w="1132889"/>
                <a:gridCol w="1456573"/>
                <a:gridCol w="1132889"/>
                <a:gridCol w="1251137"/>
                <a:gridCol w="1500165"/>
              </a:tblGrid>
              <a:tr h="7084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факт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год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план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год</a:t>
                      </a:r>
                    </a:p>
                    <a:p>
                      <a:pPr algn="ctr"/>
                      <a:r>
                        <a:rPr lang="ru-RU" sz="1600" dirty="0" smtClean="0"/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 </a:t>
                      </a:r>
                      <a:r>
                        <a:rPr lang="ru-RU" sz="1600" dirty="0" err="1" smtClean="0"/>
                        <a:t>исполн</a:t>
                      </a:r>
                      <a:r>
                        <a:rPr lang="ru-RU" sz="1600" dirty="0" smtClean="0"/>
                        <a:t>. от плана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 % </a:t>
                      </a:r>
                    </a:p>
                    <a:p>
                      <a:pPr algn="ctr"/>
                      <a:r>
                        <a:rPr lang="ru-RU" sz="1600" dirty="0" smtClean="0"/>
                        <a:t>к </a:t>
                      </a:r>
                      <a:r>
                        <a:rPr lang="ru-RU" sz="1600" dirty="0" err="1" smtClean="0"/>
                        <a:t>предыд</a:t>
                      </a:r>
                      <a:r>
                        <a:rPr lang="ru-RU" sz="1600" dirty="0" smtClean="0"/>
                        <a:t>. году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73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</a:t>
                      </a:r>
                      <a:r>
                        <a:rPr lang="ru-RU" sz="1600" baseline="0" dirty="0" smtClean="0"/>
                        <a:t> поступления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1 125,8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1 083,5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96,2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134,8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792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dirty="0" smtClean="0"/>
                        <a:t>Дотации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99,9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172,3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172,3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/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172,5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792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dirty="0" smtClean="0"/>
                        <a:t>Субсидии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290,3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461,8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92,2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159,1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792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380,3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401,4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401,4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105,5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792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Иные МБТ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33,5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51,2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48,0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93,8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143,3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1897900"/>
              </p:ext>
            </p:extLst>
          </p:nvPr>
        </p:nvGraphicFramePr>
        <p:xfrm>
          <a:off x="0" y="3429000"/>
          <a:ext cx="9286876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0" y="5786454"/>
            <a:ext cx="3428992" cy="107154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Безвозмездные поступления </a:t>
            </a:r>
            <a:r>
              <a:rPr lang="ru-RU" sz="16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денежные средства из других бюджетов бюджетной системы в виде межбюджетных трансфертов, а также от физических и юридических лиц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5786454"/>
            <a:ext cx="1857388" cy="1071546"/>
          </a:xfrm>
          <a:prstGeom prst="roundRect">
            <a:avLst>
              <a:gd name="adj" fmla="val 11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Дотации </a:t>
            </a:r>
            <a:r>
              <a:rPr lang="ru-RU" sz="16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предоставляются без определения конкретной цели их использования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5786454"/>
            <a:ext cx="1714512" cy="107154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Субсидии </a:t>
            </a:r>
            <a:r>
              <a:rPr lang="ru-RU" sz="16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предоставляются на условиях долевого финансирования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5206" y="5786454"/>
            <a:ext cx="1928794" cy="107154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Субвенции </a:t>
            </a:r>
            <a:r>
              <a:rPr lang="ru-RU" sz="16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предоставляются на финансирование «переданных» полномочий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286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+mn-lt"/>
              </a:rPr>
              <a:t>Исполнение бюджета района по расходам за 2023 год </a:t>
            </a:r>
            <a:endParaRPr lang="ru-RU" sz="2800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06099746"/>
              </p:ext>
            </p:extLst>
          </p:nvPr>
        </p:nvGraphicFramePr>
        <p:xfrm>
          <a:off x="179512" y="852488"/>
          <a:ext cx="8693150" cy="600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oogle Shape;875;p47"/>
          <p:cNvGrpSpPr/>
          <p:nvPr/>
        </p:nvGrpSpPr>
        <p:grpSpPr>
          <a:xfrm>
            <a:off x="5824283" y="2594241"/>
            <a:ext cx="393045" cy="332833"/>
            <a:chOff x="5275975" y="4344850"/>
            <a:chExt cx="470150" cy="398125"/>
          </a:xfrm>
        </p:grpSpPr>
        <p:sp>
          <p:nvSpPr>
            <p:cNvPr id="19" name="Google Shape;876;p47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7;p47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8;p47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14744" y="3212976"/>
            <a:ext cx="17414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800" b="1" dirty="0" smtClean="0"/>
              <a:t>1 518,0</a:t>
            </a:r>
          </a:p>
          <a:p>
            <a:pPr algn="ctr"/>
            <a:r>
              <a:rPr lang="ru-RU" sz="2800" b="1" dirty="0" err="1" smtClean="0"/>
              <a:t>млн.руб</a:t>
            </a:r>
            <a:r>
              <a:rPr lang="ru-RU" sz="2800" b="1" dirty="0" smtClean="0"/>
              <a:t>.</a:t>
            </a:r>
          </a:p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357166"/>
            <a:ext cx="8286808" cy="57150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Согласно Бюджетному кодексу Российской Федерации расходы бюджета любого уровня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группируются по единым разделам и подразделам классификации расходов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15206" y="4929198"/>
            <a:ext cx="1652598" cy="142876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Общий объем расходов бюджета </a:t>
            </a:r>
          </a:p>
          <a:p>
            <a:pPr algn="ctr"/>
            <a:r>
              <a:rPr lang="ru-RU" sz="1400" b="1" dirty="0" smtClean="0">
                <a:cs typeface="Times New Roman" pitchFamily="18" charset="0"/>
              </a:rPr>
              <a:t>в расчете</a:t>
            </a:r>
          </a:p>
          <a:p>
            <a:pPr algn="ctr"/>
            <a:r>
              <a:rPr lang="ru-RU" sz="1400" b="1" dirty="0" smtClean="0">
                <a:cs typeface="Times New Roman" pitchFamily="18" charset="0"/>
              </a:rPr>
              <a:t> на 1 жителя – 51,8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  <a:latin typeface="+mn-lt"/>
              </a:rPr>
              <a:t>Основные итоги исполнения бюджета района за 2023 год</a:t>
            </a:r>
            <a:endParaRPr lang="ru-RU" sz="2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642918"/>
            <a:ext cx="5036379" cy="857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Обеспечение сбалансированности и устойчивости бюджета района, сохранение социальной </a:t>
            </a:r>
          </a:p>
          <a:p>
            <a:pPr algn="ctr">
              <a:spcBef>
                <a:spcPts val="0"/>
              </a:spcBef>
            </a:pPr>
            <a:r>
              <a:rPr lang="ru-RU" sz="14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направленности </a:t>
            </a:r>
            <a:r>
              <a:rPr lang="en-US" sz="14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за счет концентрации расходов </a:t>
            </a:r>
          </a:p>
          <a:p>
            <a:pPr algn="ctr">
              <a:spcBef>
                <a:spcPts val="0"/>
              </a:spcBef>
            </a:pPr>
            <a:r>
              <a:rPr lang="ru-RU" sz="14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на приоритетные направления (60,4%) </a:t>
            </a:r>
            <a:endParaRPr lang="ru-RU" sz="1400" b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7611068"/>
              </p:ext>
            </p:extLst>
          </p:nvPr>
        </p:nvGraphicFramePr>
        <p:xfrm>
          <a:off x="-108520" y="1785938"/>
          <a:ext cx="5430619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464975" y="642918"/>
            <a:ext cx="3357586" cy="8617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Программный принцип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расходования средств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4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бюджета района </a:t>
            </a:r>
            <a:endParaRPr lang="ru-RU" sz="1400" b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 3"/>
          <p:cNvSpPr>
            <a:spLocks noGrp="1"/>
          </p:cNvSpPr>
          <p:nvPr>
            <p:ph sz="quarter" idx="4"/>
          </p:nvPr>
        </p:nvSpPr>
        <p:spPr>
          <a:xfrm>
            <a:off x="5715000" y="2357428"/>
            <a:ext cx="2971800" cy="928696"/>
          </a:xfrm>
          <a:prstGeom prst="swooshArrow">
            <a:avLst>
              <a:gd name="adj1" fmla="val 25000"/>
              <a:gd name="adj2" fmla="val 25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786050" y="1500174"/>
            <a:ext cx="428628" cy="21431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929454" y="1496999"/>
            <a:ext cx="428628" cy="21431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85720" y="3786190"/>
            <a:ext cx="5036379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5720" tIns="0" rIns="4572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Обеспечение реализации Указов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Президента РФ,  тыс.руб.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464975" y="3784922"/>
            <a:ext cx="3357586" cy="6442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5720" tIns="0" rIns="4572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Обеспечение </a:t>
            </a: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софинансирования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субсидий  из областного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в полном объеме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5464975" y="4572008"/>
            <a:ext cx="3357586" cy="6429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5720" tIns="0" rIns="45720" b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Обеспечение публичности процесса управления финансами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929454" y="5214949"/>
            <a:ext cx="428628" cy="21431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571736" y="4429132"/>
            <a:ext cx="428628" cy="21431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429256" y="5429263"/>
            <a:ext cx="371474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+mn-lt"/>
                <a:cs typeface="Times New Roman" pitchFamily="18" charset="0"/>
              </a:rPr>
              <a:t>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Информационный ресурс     «Открытый бюджет»</a:t>
            </a:r>
            <a:r>
              <a:rPr lang="en-US" sz="1400" dirty="0" smtClean="0">
                <a:latin typeface="+mn-lt"/>
                <a:cs typeface="Times New Roman" pitchFamily="18" charset="0"/>
              </a:rPr>
              <a:t> </a:t>
            </a:r>
            <a:r>
              <a:rPr lang="ru-RU" sz="1400" dirty="0" smtClean="0">
                <a:latin typeface="+mn-lt"/>
                <a:cs typeface="Times New Roman" pitchFamily="18" charset="0"/>
              </a:rPr>
              <a:t>«Бюджет для граждан»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+mn-lt"/>
                <a:cs typeface="Times New Roman" pitchFamily="18" charset="0"/>
              </a:rPr>
              <a:t> Размещение информации </a:t>
            </a:r>
          </a:p>
          <a:p>
            <a:pPr marL="285750" indent="-285750"/>
            <a:r>
              <a:rPr lang="ru-RU" sz="1400" dirty="0" smtClean="0">
                <a:latin typeface="+mn-lt"/>
                <a:cs typeface="Times New Roman" pitchFamily="18" charset="0"/>
              </a:rPr>
              <a:t>       о бюджетном процессе на ЕПБС РФ</a:t>
            </a:r>
          </a:p>
          <a:p>
            <a:pPr algn="ctr"/>
            <a:endParaRPr lang="ru-RU" sz="1200" dirty="0">
              <a:latin typeface="+mn-lt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9256" y="2000240"/>
            <a:ext cx="1857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 муниципальных программ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43768" y="1643050"/>
            <a:ext cx="1857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 муниципальных программ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29322" y="3286124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99,8%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8148" y="2928934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99,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553872734"/>
              </p:ext>
            </p:extLst>
          </p:nvPr>
        </p:nvGraphicFramePr>
        <p:xfrm>
          <a:off x="-357222" y="4500570"/>
          <a:ext cx="7358114" cy="235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Дуга 4"/>
          <p:cNvSpPr/>
          <p:nvPr/>
        </p:nvSpPr>
        <p:spPr>
          <a:xfrm flipH="1">
            <a:off x="537328" y="1945113"/>
            <a:ext cx="1629654" cy="1650692"/>
          </a:xfrm>
          <a:prstGeom prst="arc">
            <a:avLst>
              <a:gd name="adj1" fmla="val 16200000"/>
              <a:gd name="adj2" fmla="val 313689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525904" y="1953508"/>
            <a:ext cx="1629654" cy="1650692"/>
          </a:xfrm>
          <a:prstGeom prst="arc">
            <a:avLst>
              <a:gd name="adj1" fmla="val 16200000"/>
              <a:gd name="adj2" fmla="val 7823054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onio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Antonio</Template>
  <TotalTime>42852</TotalTime>
  <Words>5154</Words>
  <Application>Microsoft Office PowerPoint</Application>
  <PresentationFormat>Экран (4:3)</PresentationFormat>
  <Paragraphs>1195</Paragraphs>
  <Slides>44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Antonio</vt:lpstr>
      <vt:lpstr>Презентация PowerPoint</vt:lpstr>
      <vt:lpstr>Презентация PowerPoint</vt:lpstr>
      <vt:lpstr>Презентация PowerPoint</vt:lpstr>
      <vt:lpstr>Исполнение основных показателей бюджета района, млн.руб.</vt:lpstr>
      <vt:lpstr>Динамика налоговых и неналоговых доходов бюджета района  за 2023 год, млн.руб.</vt:lpstr>
      <vt:lpstr>Мероприятия  по укреплению доходного потенциала бюджета района</vt:lpstr>
      <vt:lpstr>  Исполнение бюджета района по безвозмездным поступлениям за 2023 год, млн.руб.</vt:lpstr>
      <vt:lpstr>Исполнение бюджета района по расходам за 2023 год </vt:lpstr>
      <vt:lpstr>Основные итоги исполнения бюджета района за 2023 год</vt:lpstr>
      <vt:lpstr>Презентация PowerPoint</vt:lpstr>
      <vt:lpstr>    Исполнение муниципальных программ района, млн.руб.  </vt:lpstr>
      <vt:lpstr>Муниципальная программа «Развитие образования  Шекснинского муниципального района»</vt:lpstr>
      <vt:lpstr>Презентация PowerPoint</vt:lpstr>
      <vt:lpstr>Муниципальная программа «Сохранение и развитие    культурного потенциала, развитие туристского кластера  в Шекснинском муниципальном районе»</vt:lpstr>
      <vt:lpstr>Презентация PowerPoint</vt:lpstr>
      <vt:lpstr>Презентация PowerPoint</vt:lpstr>
      <vt:lpstr>Муниципальная программа «Развитие физической культуры  и спорта, повышение эффективности реализации молодежной политики в Шекснинском муниципальном районе»</vt:lpstr>
      <vt:lpstr>Презентация PowerPoint</vt:lpstr>
      <vt:lpstr>Презентация PowerPoint</vt:lpstr>
      <vt:lpstr>Муниципальная программа «Экономическое развитие      Шекснинского муниципального района»</vt:lpstr>
      <vt:lpstr>Презентация PowerPoint</vt:lpstr>
      <vt:lpstr>Муниципальная программа «Развитие агропромышленного комплекса Шекснинского муниципального района»</vt:lpstr>
      <vt:lpstr>Муниципальная программа «Развитие агропромышленного комплекса Шекснинского муниципального района»</vt:lpstr>
      <vt:lpstr>Муниципальная программа «Дорожная сеть и  транспортное обслуживание Шекснинского муниципального района»</vt:lpstr>
      <vt:lpstr>Презентация PowerPoint</vt:lpstr>
      <vt:lpstr>Муниципальная программа «Охрана окружающей среды  и рациональное использование природных ресурсов на территории Шекснинского муниципального района» </vt:lpstr>
      <vt:lpstr>Презентация PowerPoint</vt:lpstr>
      <vt:lpstr>Муниципальная программа «Обеспечение населения  Шекснинского муниципального района доступным жильем                                            и создание благоприятных условий проживания»</vt:lpstr>
      <vt:lpstr>Презентация PowerPoint</vt:lpstr>
      <vt:lpstr> Муниципальная программа «Развитие топливно-энергетического комплекса и коммунальной инфраструктуры на территории Шекснинского муниципального района»</vt:lpstr>
      <vt:lpstr>Презентация PowerPoint</vt:lpstr>
      <vt:lpstr>Муниципальная программа «Обеспечение профилактики правонарушений, безопасности населения и территории Шекснинского муниципального района»</vt:lpstr>
      <vt:lpstr>Презентация PowerPoint</vt:lpstr>
      <vt:lpstr>Презентация PowerPoint</vt:lpstr>
      <vt:lpstr>Презентация PowerPoint</vt:lpstr>
      <vt:lpstr>Муниципальная программа «Совершенствование муниципального управления в Шекснинском муниципальном районе»</vt:lpstr>
      <vt:lpstr>Презентация PowerPoint</vt:lpstr>
      <vt:lpstr>Муниципальная программа «Управление муниципальными финансами Шекснинского муниципального района» </vt:lpstr>
      <vt:lpstr>Презентация PowerPoint</vt:lpstr>
      <vt:lpstr>    Межбюджетные отношения  с муниципальными образованиями района, млн.руб.</vt:lpstr>
      <vt:lpstr>Объем расходов на обслуживание муниципального долга, млн.руб.</vt:lpstr>
      <vt:lpstr>По итогам оценки уровня открытости бюджетных  данных, проведенной Департаментов финансов области, Шекснинский район за 2023 год занял  8-9 место в группе округов с присвоением  «I степени открытости бюджетных данных»</vt:lpstr>
      <vt:lpstr>Шекснинский район за 2023 год занял 6 место  по количеству проведенных мероприятий  по финансовой грамотности, 5 место по количеству участников среди муниципальных образований Вологодской области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Серебрякова</dc:creator>
  <cp:lastModifiedBy>user52</cp:lastModifiedBy>
  <cp:revision>4254</cp:revision>
  <cp:lastPrinted>2024-04-19T09:50:13Z</cp:lastPrinted>
  <dcterms:created xsi:type="dcterms:W3CDTF">2011-11-22T12:21:27Z</dcterms:created>
  <dcterms:modified xsi:type="dcterms:W3CDTF">2024-04-24T11:23:19Z</dcterms:modified>
</cp:coreProperties>
</file>