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2" r:id="rId2"/>
    <p:sldId id="444" r:id="rId3"/>
    <p:sldId id="462" r:id="rId4"/>
    <p:sldId id="465" r:id="rId5"/>
    <p:sldId id="463" r:id="rId6"/>
    <p:sldId id="464" r:id="rId7"/>
    <p:sldId id="431" r:id="rId8"/>
    <p:sldId id="428" r:id="rId9"/>
    <p:sldId id="445" r:id="rId10"/>
    <p:sldId id="425" r:id="rId11"/>
    <p:sldId id="435" r:id="rId12"/>
    <p:sldId id="432" r:id="rId13"/>
    <p:sldId id="427" r:id="rId14"/>
    <p:sldId id="466" r:id="rId15"/>
    <p:sldId id="443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ECAF"/>
    <a:srgbClr val="FF0000"/>
    <a:srgbClr val="FFCA21"/>
    <a:srgbClr val="FCE53A"/>
    <a:srgbClr val="F9B945"/>
    <a:srgbClr val="B020AD"/>
    <a:srgbClr val="C00000"/>
    <a:srgbClr val="FFF6D9"/>
    <a:srgbClr val="FA5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3359" autoAdjust="0"/>
  </p:normalViewPr>
  <p:slideViewPr>
    <p:cSldViewPr>
      <p:cViewPr>
        <p:scale>
          <a:sx n="70" d="100"/>
          <a:sy n="70" d="100"/>
        </p:scale>
        <p:origin x="-111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14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46780721914417E-2"/>
          <c:y val="1.260366964893974E-2"/>
          <c:w val="0.75720036955121928"/>
          <c:h val="0.9873963303510595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0000"/>
            </a:solidFill>
          </c:spPr>
          <c:dPt>
            <c:idx val="1"/>
            <c:bubble3D val="0"/>
            <c:spPr>
              <a:solidFill>
                <a:srgbClr val="FFD03B"/>
              </a:solidFill>
            </c:spPr>
          </c:dPt>
          <c:dLbls>
            <c:dLbl>
              <c:idx val="0"/>
              <c:layout>
                <c:manualLayout>
                  <c:x val="1.7777852435425803E-2"/>
                  <c:y val="-7.521314878743697E-2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FF0000"/>
                        </a:solidFill>
                        <a:latin typeface="Arial Narrow" pitchFamily="34" charset="0"/>
                      </a:defRPr>
                    </a:pPr>
                    <a:r>
                      <a:rPr lang="en-US" sz="2000" smtClean="0">
                        <a:solidFill>
                          <a:srgbClr val="FF0000"/>
                        </a:solidFill>
                      </a:rPr>
                      <a:t>55</a:t>
                    </a:r>
                    <a:endParaRPr lang="en-US" sz="200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155</c:v>
                </c:pt>
                <c:pt idx="1">
                  <c:v>34252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2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8A784-BED3-46B0-A9BD-5741CF78880A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2C13E-3D05-4ACB-B651-78776504B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333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72C14-16D5-403F-9205-06F005EA5859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79483-8205-48A1-B6DA-89C0563FEB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3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74501" y="4715907"/>
            <a:ext cx="6120679" cy="4856717"/>
          </a:xfrm>
        </p:spPr>
        <p:txBody>
          <a:bodyPr/>
          <a:lstStyle/>
          <a:p>
            <a:pPr marL="0" indent="355528" algn="just" defTabSz="914400" rtl="0" eaLnBrk="1" latinLnBrk="0" hangingPunct="1">
              <a:lnSpc>
                <a:spcPct val="120000"/>
              </a:lnSpc>
              <a:spcBef>
                <a:spcPct val="0"/>
              </a:spcBef>
            </a:pPr>
            <a:endParaRPr lang="ru-RU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6CDBF-7436-4EEB-953C-18C8AD1B55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319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DF5E4-01F5-4F52-9565-373132D8AD2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929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50975" y="120650"/>
            <a:ext cx="3863975" cy="28987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32177" indent="-282094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28377" indent="-225041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580044" indent="-225041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33296" indent="-225041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489719" indent="-22504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46140" indent="-22504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02562" indent="-22504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58984" indent="-22504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1ADC83-60C7-44E0-BF84-230366F015AA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altLang="ru-RU">
              <a:latin typeface="Calibri" pitchFamily="34" charset="0"/>
            </a:endParaRPr>
          </a:p>
        </p:txBody>
      </p:sp>
      <p:sp>
        <p:nvSpPr>
          <p:cNvPr id="13316" name="Заметки 5"/>
          <p:cNvSpPr>
            <a:spLocks noGrp="1"/>
          </p:cNvSpPr>
          <p:nvPr>
            <p:ph type="body" sz="quarter" idx="3"/>
          </p:nvPr>
        </p:nvSpPr>
        <p:spPr bwMode="auto">
          <a:xfrm>
            <a:off x="168014" y="3163912"/>
            <a:ext cx="6471183" cy="611992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87" tIns="45194" rIns="90387" bIns="45194" numCol="1" anchor="t" anchorCtr="0" compatLnSpc="1">
            <a:prstTxWarp prst="textNoShape">
              <a:avLst/>
            </a:prstTxWarp>
          </a:bodyPr>
          <a:lstStyle/>
          <a:p>
            <a:pPr indent="450000" algn="just">
              <a:lnSpc>
                <a:spcPct val="130000"/>
              </a:lnSpc>
              <a:spcBef>
                <a:spcPct val="0"/>
              </a:spcBef>
              <a:defRPr/>
            </a:pPr>
            <a:endParaRPr lang="ru-RU" alt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447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DED546-4C56-42A5-BB7D-A0E5391E70B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101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74501" y="4715907"/>
            <a:ext cx="6120679" cy="4856717"/>
          </a:xfrm>
        </p:spPr>
        <p:txBody>
          <a:bodyPr/>
          <a:lstStyle/>
          <a:p>
            <a:pPr marL="0" indent="355528" algn="just" defTabSz="914400" rtl="0" eaLnBrk="1" latinLnBrk="0" hangingPunct="1">
              <a:lnSpc>
                <a:spcPct val="120000"/>
              </a:lnSpc>
              <a:spcBef>
                <a:spcPct val="0"/>
              </a:spcBef>
            </a:pPr>
            <a:endParaRPr lang="ru-RU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6CDBF-7436-4EEB-953C-18C8AD1B55F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319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9483-8205-48A1-B6DA-89C0563FEB9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905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9483-8205-48A1-B6DA-89C0563FEB9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932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9483-8205-48A1-B6DA-89C0563FEB9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932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9483-8205-48A1-B6DA-89C0563FEB9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392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9483-8205-48A1-B6DA-89C0563FEB9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277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>
            <a:extLst>
              <a:ext uri="{FF2B5EF4-FFF2-40B4-BE49-F238E27FC236}">
                <a16:creationId xmlns="" xmlns:a16="http://schemas.microsoft.com/office/drawing/2014/main" id="{2887A59A-970E-4FAB-96EC-1EE8172B74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8888" y="268288"/>
            <a:ext cx="4003675" cy="3003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>
            <a:extLst>
              <a:ext uri="{FF2B5EF4-FFF2-40B4-BE49-F238E27FC236}">
                <a16:creationId xmlns="" xmlns:a16="http://schemas.microsoft.com/office/drawing/2014/main" id="{13845A56-1833-47C9-97EB-C5D3D2D6C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1971" y="3271488"/>
            <a:ext cx="6352365" cy="73651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457200" algn="just">
              <a:spcBef>
                <a:spcPct val="0"/>
              </a:spcBef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Номер слайда 3">
            <a:extLst>
              <a:ext uri="{FF2B5EF4-FFF2-40B4-BE49-F238E27FC236}">
                <a16:creationId xmlns="" xmlns:a16="http://schemas.microsoft.com/office/drawing/2014/main" id="{AF8628A5-27F6-4233-9952-1E5B636412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EA11DF5-877C-4673-BCB6-268E126628FD}" type="slidenum">
              <a:rPr lang="ru-RU" altLang="ru-RU">
                <a:cs typeface="Arial" panose="020B0604020202020204" pitchFamily="34" charset="0"/>
              </a:rPr>
              <a:pPr/>
              <a:t>7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85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9483-8205-48A1-B6DA-89C0563FEB9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99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9483-8205-48A1-B6DA-89C0563FEB9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1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4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15EC-F625-48CF-914A-0B21E3C89B8B}" type="datetime1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040E-D8D6-4A73-A71C-C5B35AF28E5B}" type="datetime1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7816-3D52-4A36-B28B-C9B233C8702C}" type="datetime1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26C8-A7EC-4FBF-B12F-EF114EBB19CE}" type="datetime1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4787-3E0A-4D86-9752-F215520A1A85}" type="datetime1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ECBF-5E34-4A3D-8675-824593BB6464}" type="datetime1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6723-3632-4DFA-883F-FC03BF57BFBF}" type="datetime1">
              <a:rPr lang="ru-RU" smtClean="0"/>
              <a:t>13.12.2023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6B5E-EDC1-47D7-98AC-95F4950D63AA}" type="datetime1">
              <a:rPr lang="ru-RU" smtClean="0"/>
              <a:t>13.12.2023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51B9-0265-4185-8A27-F3E279D2685F}" type="datetime1">
              <a:rPr lang="ru-RU" smtClean="0"/>
              <a:t>13.12.2023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DAD-B291-42D3-BD42-01B6398ECC01}" type="datetime1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5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86DB-E45D-4F0B-A34D-52BDA49B3F21}" type="datetime1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9AE79-68EF-410F-86AE-1100A745EC66}" type="datetime1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5.png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68088" y="-27384"/>
            <a:ext cx="9212088" cy="6844432"/>
          </a:xfrm>
          <a:prstGeom prst="rect">
            <a:avLst/>
          </a:prstGeom>
          <a:solidFill>
            <a:schemeClr val="bg1">
              <a:alpha val="82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4000"/>
              </a:lnSpc>
            </a:pPr>
            <a:endParaRPr lang="ru-RU" sz="4000" b="1" dirty="0" smtClean="0">
              <a:solidFill>
                <a:srgbClr val="00B050"/>
              </a:solidFill>
              <a:latin typeface="Century Gothic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ru-RU" sz="4400" b="1" dirty="0" smtClean="0">
              <a:solidFill>
                <a:srgbClr val="00B050"/>
              </a:solidFill>
              <a:latin typeface="Century Gothic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ru-RU" b="1" dirty="0" smtClean="0">
                <a:solidFill>
                  <a:schemeClr val="tx1"/>
                </a:solidFill>
                <a:latin typeface="Century Gothic" pitchFamily="34" charset="0"/>
                <a:cs typeface="Arial" panose="020B0604020202020204" pitchFamily="34" charset="0"/>
              </a:rPr>
              <a:t>Об основных изменениях в налоговой политике</a:t>
            </a:r>
            <a:endParaRPr lang="ru-RU" b="1" dirty="0">
              <a:solidFill>
                <a:schemeClr val="tx1"/>
              </a:solidFill>
              <a:latin typeface="Century Gothic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71496" y="5777388"/>
            <a:ext cx="9216000" cy="1107996"/>
          </a:xfrm>
          <a:prstGeom prst="rect">
            <a:avLst/>
          </a:prstGeom>
          <a:solidFill>
            <a:srgbClr val="FFC000">
              <a:alpha val="82000"/>
            </a:srgbClr>
          </a:solidFill>
        </p:spPr>
        <p:txBody>
          <a:bodyPr wrap="square" rtlCol="0" anchor="ctr">
            <a:spAutoFit/>
          </a:bodyPr>
          <a:lstStyle/>
          <a:p>
            <a:pPr algn="r"/>
            <a:r>
              <a:rPr lang="ru-RU" sz="2800" b="1" dirty="0" smtClean="0">
                <a:latin typeface="Century Gothic" pitchFamily="34" charset="0"/>
                <a:cs typeface="Arial" panose="020B0604020202020204" pitchFamily="34" charset="0"/>
              </a:rPr>
              <a:t>Никонова Елена </a:t>
            </a:r>
            <a:r>
              <a:rPr lang="ru-RU" sz="2800" b="1" dirty="0">
                <a:latin typeface="Century Gothic" pitchFamily="34" charset="0"/>
                <a:cs typeface="Arial" panose="020B0604020202020204" pitchFamily="34" charset="0"/>
              </a:rPr>
              <a:t>Николаевна </a:t>
            </a:r>
            <a:r>
              <a:rPr lang="ru-RU" sz="2000" dirty="0">
                <a:latin typeface="Century Gothic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Century Gothic" pitchFamily="34" charset="0"/>
                <a:cs typeface="Arial" panose="020B0604020202020204" pitchFamily="34" charset="0"/>
              </a:rPr>
            </a:br>
            <a:r>
              <a:rPr lang="ru-RU" sz="1900" i="1" dirty="0" smtClean="0">
                <a:latin typeface="Century Gothic" pitchFamily="34" charset="0"/>
                <a:cs typeface="Arial" panose="020B0604020202020204" pitchFamily="34" charset="0"/>
              </a:rPr>
              <a:t>Ведущий советник управления </a:t>
            </a:r>
            <a:r>
              <a:rPr lang="ru-RU" sz="1900" i="1" dirty="0">
                <a:latin typeface="Century Gothic" pitchFamily="34" charset="0"/>
                <a:cs typeface="Arial" panose="020B0604020202020204" pitchFamily="34" charset="0"/>
              </a:rPr>
              <a:t>налоговой </a:t>
            </a:r>
            <a:r>
              <a:rPr lang="ru-RU" sz="1900" i="1" dirty="0" smtClean="0">
                <a:latin typeface="Century Gothic" pitchFamily="34" charset="0"/>
                <a:cs typeface="Arial" panose="020B0604020202020204" pitchFamily="34" charset="0"/>
              </a:rPr>
              <a:t>политики, доходов и государственного долга Департамента </a:t>
            </a:r>
            <a:r>
              <a:rPr lang="ru-RU" sz="1900" i="1" dirty="0">
                <a:latin typeface="Century Gothic" pitchFamily="34" charset="0"/>
                <a:cs typeface="Arial" panose="020B0604020202020204" pitchFamily="34" charset="0"/>
              </a:rPr>
              <a:t>финансов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23919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5496" y="644692"/>
            <a:ext cx="1728192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  <a:cs typeface="Tahoma" pitchFamily="34" charset="0"/>
              </a:rPr>
              <a:t>Ставка: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30520" y="700625"/>
            <a:ext cx="2385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latin typeface="Century Gothic" pitchFamily="34" charset="0"/>
                <a:cs typeface="Tahoma" pitchFamily="34" charset="0"/>
              </a:rPr>
              <a:t>с платежей от физ.лиц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29236" y="644691"/>
            <a:ext cx="1218629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ru-RU" sz="3200" b="1" dirty="0" smtClean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4</a:t>
            </a:r>
            <a:r>
              <a:rPr lang="ru-RU" altLang="ru-RU" sz="3200" b="1" dirty="0" smtClean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%</a:t>
            </a:r>
            <a:endParaRPr lang="ru-RU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79713" y="665596"/>
            <a:ext cx="2736305" cy="942997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5588" y="3949859"/>
            <a:ext cx="5020469" cy="2358395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259632" y="3265820"/>
            <a:ext cx="2376264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  <a:cs typeface="Tahoma" pitchFamily="34" charset="0"/>
              </a:rPr>
              <a:t>Условия: 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76058" y="689592"/>
            <a:ext cx="23874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latin typeface="Century Gothic" pitchFamily="34" charset="0"/>
                <a:cs typeface="Tahoma" pitchFamily="34" charset="0"/>
              </a:rPr>
              <a:t>с платежей от юр.лиц и ИП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932042" y="716699"/>
            <a:ext cx="1096229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6%</a:t>
            </a:r>
            <a:endParaRPr lang="ru-RU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948151" y="674307"/>
            <a:ext cx="2504171" cy="930491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6"/>
          <p:cNvSpPr txBox="1">
            <a:spLocks noChangeArrowheads="1"/>
          </p:cNvSpPr>
          <p:nvPr/>
        </p:nvSpPr>
        <p:spPr bwMode="auto">
          <a:xfrm>
            <a:off x="35496" y="4011508"/>
            <a:ext cx="4896546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ru-RU" altLang="ru-RU" sz="2000" b="1" dirty="0" smtClean="0">
                <a:latin typeface="Century Gothic" pitchFamily="34" charset="0"/>
                <a:cs typeface="Tahoma" pitchFamily="34" charset="0"/>
              </a:rPr>
              <a:t>работает «на себя», </a:t>
            </a:r>
            <a:r>
              <a:rPr lang="ru-RU" altLang="ru-RU" sz="2000" dirty="0" smtClean="0">
                <a:latin typeface="Century Gothic" pitchFamily="34" charset="0"/>
                <a:cs typeface="Tahoma" pitchFamily="34" charset="0"/>
              </a:rPr>
              <a:t>без работодателя;</a:t>
            </a:r>
          </a:p>
          <a:p>
            <a:pPr algn="just"/>
            <a:endParaRPr lang="ru-RU" altLang="ru-RU" sz="500" dirty="0" smtClean="0">
              <a:solidFill>
                <a:srgbClr val="002060"/>
              </a:solidFill>
              <a:latin typeface="Century Gothic" pitchFamily="34" charset="0"/>
              <a:cs typeface="Tahoma" pitchFamily="34" charset="0"/>
            </a:endParaRPr>
          </a:p>
          <a:p>
            <a:pPr algn="just"/>
            <a:r>
              <a:rPr lang="ru-RU" altLang="ru-RU" sz="2000" b="1" dirty="0" smtClean="0">
                <a:latin typeface="Century Gothic" pitchFamily="34" charset="0"/>
                <a:cs typeface="Tahoma" pitchFamily="34" charset="0"/>
              </a:rPr>
              <a:t>не имеет </a:t>
            </a:r>
            <a:r>
              <a:rPr lang="ru-RU" altLang="ru-RU" sz="2000" dirty="0" smtClean="0">
                <a:latin typeface="Century Gothic" pitchFamily="34" charset="0"/>
                <a:cs typeface="Tahoma" pitchFamily="34" charset="0"/>
              </a:rPr>
              <a:t>наемных работников;</a:t>
            </a:r>
          </a:p>
          <a:p>
            <a:pPr algn="just"/>
            <a:endParaRPr lang="ru-RU" altLang="ru-RU" sz="500" dirty="0" smtClean="0">
              <a:solidFill>
                <a:srgbClr val="002060"/>
              </a:solidFill>
              <a:latin typeface="Century Gothic" pitchFamily="34" charset="0"/>
              <a:cs typeface="Tahoma" pitchFamily="34" charset="0"/>
            </a:endParaRPr>
          </a:p>
          <a:p>
            <a:pPr algn="just"/>
            <a:r>
              <a:rPr lang="ru-RU" altLang="ru-RU" sz="2000" b="1" dirty="0" smtClean="0">
                <a:latin typeface="Century Gothic" pitchFamily="34" charset="0"/>
                <a:cs typeface="Tahoma" pitchFamily="34" charset="0"/>
              </a:rPr>
              <a:t>не применяет </a:t>
            </a:r>
            <a:r>
              <a:rPr lang="ru-RU" altLang="ru-RU" sz="2000" dirty="0" smtClean="0">
                <a:latin typeface="Century Gothic" pitchFamily="34" charset="0"/>
                <a:cs typeface="Tahoma" pitchFamily="34" charset="0"/>
              </a:rPr>
              <a:t>УСН, ОСНО;</a:t>
            </a:r>
          </a:p>
          <a:p>
            <a:pPr algn="just"/>
            <a:endParaRPr lang="ru-RU" altLang="ru-RU" sz="500" dirty="0" smtClean="0">
              <a:solidFill>
                <a:srgbClr val="002060"/>
              </a:solidFill>
              <a:latin typeface="Century Gothic" pitchFamily="34" charset="0"/>
              <a:cs typeface="Tahoma" pitchFamily="34" charset="0"/>
            </a:endParaRPr>
          </a:p>
          <a:p>
            <a:pPr algn="just"/>
            <a:r>
              <a:rPr lang="ru-RU" altLang="ru-RU" sz="2000" b="1" dirty="0" smtClean="0">
                <a:latin typeface="Century Gothic" pitchFamily="34" charset="0"/>
                <a:cs typeface="Tahoma" pitchFamily="34" charset="0"/>
              </a:rPr>
              <a:t>получает</a:t>
            </a:r>
            <a:r>
              <a:rPr lang="ru-RU" altLang="ru-RU" sz="2000" dirty="0" smtClean="0">
                <a:solidFill>
                  <a:srgbClr val="002060"/>
                </a:solidFill>
                <a:latin typeface="Century Gothic" pitchFamily="34" charset="0"/>
                <a:cs typeface="Tahoma" pitchFamily="34" charset="0"/>
              </a:rPr>
              <a:t> </a:t>
            </a:r>
            <a:r>
              <a:rPr lang="ru-RU" altLang="ru-RU" sz="2000" dirty="0" smtClean="0">
                <a:latin typeface="Century Gothic" pitchFamily="34" charset="0"/>
                <a:cs typeface="Tahoma" pitchFamily="34" charset="0"/>
              </a:rPr>
              <a:t>годовой доход </a:t>
            </a:r>
            <a:r>
              <a:rPr lang="ru-RU" altLang="ru-RU" sz="2000" b="1" dirty="0" smtClean="0">
                <a:latin typeface="Century Gothic" pitchFamily="34" charset="0"/>
                <a:cs typeface="Tahoma" pitchFamily="34" charset="0"/>
              </a:rPr>
              <a:t>до 2,4 млн.руб</a:t>
            </a:r>
            <a:r>
              <a:rPr lang="ru-RU" altLang="ru-RU" sz="2000" dirty="0" smtClean="0">
                <a:solidFill>
                  <a:srgbClr val="B020AD"/>
                </a:solidFill>
                <a:latin typeface="Century Gothic" pitchFamily="34" charset="0"/>
                <a:cs typeface="Tahoma" pitchFamily="34" charset="0"/>
              </a:rPr>
              <a:t>.</a:t>
            </a:r>
            <a:endParaRPr lang="ru-RU" altLang="ru-RU" sz="2000" dirty="0">
              <a:solidFill>
                <a:srgbClr val="B020AD"/>
              </a:solidFill>
              <a:latin typeface="Century Gothic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1716198"/>
            <a:ext cx="9144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ru-RU" altLang="ru-RU" sz="2400" i="1" dirty="0" smtClean="0">
                <a:latin typeface="Century Gothic" pitchFamily="34" charset="0"/>
                <a:cs typeface="Tahoma" pitchFamily="34" charset="0"/>
              </a:rPr>
              <a:t>налоговый вычет предоставляется автоматически и не превышает нарастающим итогом 10 000 руб. за весь период ведения деятельности </a:t>
            </a:r>
            <a:r>
              <a:rPr lang="ru-RU" altLang="ru-RU" sz="2400" b="1" i="1" dirty="0" smtClean="0">
                <a:latin typeface="Century Gothic" pitchFamily="34" charset="0"/>
                <a:cs typeface="Tahoma" pitchFamily="34" charset="0"/>
              </a:rPr>
              <a:t>(1% </a:t>
            </a:r>
            <a:r>
              <a:rPr lang="ru-RU" altLang="ru-RU" sz="2400" i="1" dirty="0" smtClean="0">
                <a:latin typeface="Century Gothic" pitchFamily="34" charset="0"/>
                <a:cs typeface="Tahoma" pitchFamily="34" charset="0"/>
              </a:rPr>
              <a:t>и </a:t>
            </a:r>
            <a:r>
              <a:rPr lang="ru-RU" altLang="ru-RU" sz="2400" b="1" i="1" dirty="0" smtClean="0">
                <a:latin typeface="Century Gothic" pitchFamily="34" charset="0"/>
                <a:cs typeface="Tahoma" pitchFamily="34" charset="0"/>
              </a:rPr>
              <a:t>2%)</a:t>
            </a:r>
            <a:endParaRPr lang="ru-RU" altLang="ru-RU" sz="2400" i="1" dirty="0">
              <a:latin typeface="Century Gothic" pitchFamily="34" charset="0"/>
              <a:cs typeface="Tahoma" pitchFamily="34" charset="0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1" y="3972642"/>
            <a:ext cx="291195" cy="220441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652121" y="3933056"/>
            <a:ext cx="387743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Century Schoolbook" pitchFamily="18" charset="0"/>
                <a:cs typeface="Tahoma" pitchFamily="34" charset="0"/>
              </a:rPr>
              <a:t>перепродажа товаров</a:t>
            </a:r>
            <a:endParaRPr lang="ru-RU" altLang="ru-RU" sz="2000" dirty="0">
              <a:latin typeface="Century Schoolbook" pitchFamily="18" charset="0"/>
              <a:cs typeface="Tahom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99992" y="4227960"/>
            <a:ext cx="334786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Century Schoolbook" pitchFamily="18" charset="0"/>
                <a:cs typeface="Tahoma" pitchFamily="34" charset="0"/>
              </a:rPr>
              <a:t>торговля подакцизной продукцией</a:t>
            </a:r>
            <a:endParaRPr lang="ru-RU" altLang="ru-RU" sz="2000" dirty="0">
              <a:latin typeface="Century Schoolbook" pitchFamily="18" charset="0"/>
              <a:cs typeface="Tahom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99992" y="4814186"/>
            <a:ext cx="327585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Century Schoolbook" pitchFamily="18" charset="0"/>
                <a:cs typeface="Tahoma" pitchFamily="34" charset="0"/>
              </a:rPr>
              <a:t>добыча и продажа полезных ископаемых</a:t>
            </a:r>
            <a:endParaRPr lang="ru-RU" altLang="ru-RU" sz="2000" dirty="0">
              <a:latin typeface="Century Schoolbook" pitchFamily="18" charset="0"/>
              <a:cs typeface="Tahom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19786" y="5398961"/>
            <a:ext cx="376011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Century Schoolbook" pitchFamily="18" charset="0"/>
                <a:cs typeface="Tahoma" pitchFamily="34" charset="0"/>
              </a:rPr>
              <a:t>работа по договору поручения или агентскому договору</a:t>
            </a:r>
            <a:endParaRPr lang="ru-RU" altLang="ru-RU" sz="2000" dirty="0">
              <a:latin typeface="Century Schoolbook" pitchFamily="18" charset="0"/>
              <a:cs typeface="Tahoma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244" y="4322519"/>
            <a:ext cx="291195" cy="220441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1" y="4928331"/>
            <a:ext cx="291195" cy="220441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244" y="5534166"/>
            <a:ext cx="291195" cy="220441"/>
          </a:xfrm>
          <a:prstGeom prst="rect">
            <a:avLst/>
          </a:prstGeom>
        </p:spPr>
      </p:pic>
      <p:sp>
        <p:nvSpPr>
          <p:cNvPr id="42" name="Прямоугольник 41"/>
          <p:cNvSpPr/>
          <p:nvPr/>
        </p:nvSpPr>
        <p:spPr>
          <a:xfrm>
            <a:off x="5796136" y="3252656"/>
            <a:ext cx="2808312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  <a:cs typeface="Tahoma" pitchFamily="34" charset="0"/>
              </a:rPr>
              <a:t>Ограничения: </a:t>
            </a:r>
          </a:p>
        </p:txBody>
      </p:sp>
      <p:sp>
        <p:nvSpPr>
          <p:cNvPr id="45" name="Заголовок 1"/>
          <p:cNvSpPr txBox="1">
            <a:spLocks/>
          </p:cNvSpPr>
          <p:nvPr/>
        </p:nvSpPr>
        <p:spPr>
          <a:xfrm>
            <a:off x="35247" y="-27384"/>
            <a:ext cx="8785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 b="1" spc="-50">
                <a:latin typeface="Arial Black" pitchFamily="34" charset="0"/>
              </a:defRPr>
            </a:lvl1pPr>
          </a:lstStyle>
          <a:p>
            <a:r>
              <a:rPr lang="ru-RU" altLang="ru-RU" sz="2800" dirty="0"/>
              <a:t>НАЛОГ НА ПРОФЕССИОНАЛЬНЫЙ ДОХОД</a:t>
            </a:r>
          </a:p>
        </p:txBody>
      </p:sp>
      <p:sp>
        <p:nvSpPr>
          <p:cNvPr id="24" name="Номер слайда 2"/>
          <p:cNvSpPr txBox="1">
            <a:spLocks/>
          </p:cNvSpPr>
          <p:nvPr/>
        </p:nvSpPr>
        <p:spPr>
          <a:xfrm>
            <a:off x="6974904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16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6651" y="564939"/>
            <a:ext cx="2121093" cy="83099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atin typeface="Century Gothic" pitchFamily="34" charset="0"/>
              </a:rPr>
              <a:t>44</a:t>
            </a:r>
            <a:r>
              <a:rPr lang="ru-RU" sz="2400" b="1" dirty="0" smtClean="0">
                <a:latin typeface="Century Gothic" pitchFamily="34" charset="0"/>
              </a:rPr>
              <a:t> </a:t>
            </a:r>
            <a:r>
              <a:rPr lang="ru-RU" sz="2000" b="1" dirty="0" smtClean="0">
                <a:latin typeface="Century Gothic" pitchFamily="34" charset="0"/>
              </a:rPr>
              <a:t>тыс. чел.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412777"/>
            <a:ext cx="216024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i="1" spc="-50" dirty="0" smtClean="0">
                <a:latin typeface="Century Gothic" pitchFamily="34" charset="0"/>
              </a:rPr>
              <a:t>Зарегистрировано </a:t>
            </a:r>
            <a:r>
              <a:rPr lang="ru-RU" altLang="ru-RU" sz="1600" i="1" spc="-50" dirty="0" err="1" smtClean="0">
                <a:latin typeface="Century Gothic" pitchFamily="34" charset="0"/>
              </a:rPr>
              <a:t>самозанятых</a:t>
            </a:r>
            <a:endParaRPr lang="ru-RU" altLang="ru-RU" sz="1600" i="1" spc="-50" dirty="0" smtClean="0">
              <a:latin typeface="Century Gothic" pitchFamily="34" charset="0"/>
            </a:endParaRPr>
          </a:p>
          <a:p>
            <a:pPr algn="ctr"/>
            <a:r>
              <a:rPr lang="ru-RU" altLang="ru-RU" sz="1400" b="1" i="1" spc="-50" dirty="0" smtClean="0">
                <a:latin typeface="Century Gothic" pitchFamily="34" charset="0"/>
              </a:rPr>
              <a:t>на 11 декабря 2023г</a:t>
            </a:r>
            <a:r>
              <a:rPr lang="ru-RU" altLang="ru-RU" sz="1400" b="1" i="1" strike="sngStrike" spc="-50" dirty="0" smtClean="0">
                <a:latin typeface="Century Gothic" pitchFamily="34" charset="0"/>
              </a:rPr>
              <a:t>.</a:t>
            </a:r>
            <a:endParaRPr lang="ru-RU" sz="1400" b="1" i="1" strike="sngStrike" dirty="0"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548680"/>
            <a:ext cx="2290631" cy="83099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Century Gothic" pitchFamily="34" charset="0"/>
              </a:rPr>
              <a:t>4,7</a:t>
            </a:r>
            <a:r>
              <a:rPr lang="ru-RU" sz="2000" b="1" dirty="0" smtClean="0">
                <a:latin typeface="Century Gothic" pitchFamily="34" charset="0"/>
              </a:rPr>
              <a:t>тыс. руб.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1412776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i="1" spc="-50" dirty="0" smtClean="0">
                <a:latin typeface="Century Gothic" pitchFamily="34" charset="0"/>
              </a:rPr>
              <a:t>Налоговая нагрузка </a:t>
            </a:r>
          </a:p>
          <a:p>
            <a:pPr algn="ctr"/>
            <a:r>
              <a:rPr lang="ru-RU" altLang="ru-RU" sz="1600" i="1" spc="-50" dirty="0" smtClean="0">
                <a:latin typeface="Century Gothic" pitchFamily="34" charset="0"/>
              </a:rPr>
              <a:t>на 1-го </a:t>
            </a:r>
          </a:p>
          <a:p>
            <a:pPr algn="ctr"/>
            <a:r>
              <a:rPr lang="ru-RU" altLang="ru-RU" sz="1600" i="1" spc="-50" dirty="0" err="1" smtClean="0">
                <a:latin typeface="Century Gothic" pitchFamily="34" charset="0"/>
              </a:rPr>
              <a:t>самозанятого</a:t>
            </a:r>
            <a:endParaRPr lang="ru-RU" sz="1400" b="1" i="1" dirty="0"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51685" y="489446"/>
            <a:ext cx="13708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Century Gothic" pitchFamily="34" charset="0"/>
              </a:rPr>
              <a:t>61</a:t>
            </a:r>
            <a:r>
              <a:rPr lang="ru-RU" sz="2800" b="1" dirty="0" smtClean="0">
                <a:solidFill>
                  <a:srgbClr val="FF0000"/>
                </a:solidFill>
                <a:latin typeface="Century Gothic" pitchFamily="34" charset="0"/>
              </a:rPr>
              <a:t> %</a:t>
            </a:r>
            <a:endParaRPr lang="ru-RU" sz="2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1316766"/>
            <a:ext cx="18722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i="1" spc="-50" dirty="0" smtClean="0">
                <a:solidFill>
                  <a:srgbClr val="FF0000"/>
                </a:solidFill>
                <a:latin typeface="Century Gothic" pitchFamily="34" charset="0"/>
              </a:rPr>
              <a:t>нет вида деятельности</a:t>
            </a:r>
            <a:endParaRPr lang="ru-RU" b="1" i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548680"/>
            <a:ext cx="4355976" cy="288032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0540" y="4509120"/>
            <a:ext cx="8856984" cy="1200329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Century Gothic" pitchFamily="34" charset="0"/>
              </a:rPr>
              <a:t>Напоминаем об обязанности формирования и передачи ЧЕКА покупателю в момент расчета наличными денежными средствами </a:t>
            </a:r>
            <a:endParaRPr lang="ru-RU" sz="2400" b="1" i="1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06116" y="2276872"/>
            <a:ext cx="138211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Century Gothic" pitchFamily="34" charset="0"/>
              </a:rPr>
              <a:t>25</a:t>
            </a:r>
            <a:r>
              <a:rPr lang="ru-RU" sz="2800" b="1" dirty="0" smtClean="0">
                <a:solidFill>
                  <a:srgbClr val="FF0000"/>
                </a:solidFill>
                <a:latin typeface="Century Gothic" pitchFamily="34" charset="0"/>
              </a:rPr>
              <a:t> %</a:t>
            </a:r>
            <a:endParaRPr lang="ru-RU" sz="2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2420888"/>
            <a:ext cx="2880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i="1" spc="-50" dirty="0" smtClean="0">
                <a:solidFill>
                  <a:srgbClr val="FF0000"/>
                </a:solidFill>
                <a:latin typeface="Century Gothic" pitchFamily="34" charset="0"/>
              </a:rPr>
              <a:t>работа за пределами области</a:t>
            </a:r>
            <a:endParaRPr lang="ru-RU" b="1" i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868144" y="548680"/>
            <a:ext cx="31683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1600" b="1" i="1" spc="-50" dirty="0" err="1" smtClean="0">
                <a:latin typeface="Century Gothic" pitchFamily="34" charset="0"/>
              </a:rPr>
              <a:t>Осн</a:t>
            </a:r>
            <a:r>
              <a:rPr lang="ru-RU" altLang="ru-RU" sz="1600" b="1" i="1" spc="-50" dirty="0" smtClean="0">
                <a:latin typeface="Century Gothic" pitchFamily="34" charset="0"/>
              </a:rPr>
              <a:t>. виды </a:t>
            </a:r>
            <a:r>
              <a:rPr lang="ru-RU" altLang="ru-RU" sz="1600" b="1" i="1" spc="-50" dirty="0" err="1" smtClean="0">
                <a:latin typeface="Century Gothic" pitchFamily="34" charset="0"/>
              </a:rPr>
              <a:t>деят-ти</a:t>
            </a:r>
            <a:r>
              <a:rPr lang="ru-RU" altLang="ru-RU" sz="1600" b="1" i="1" spc="-50" dirty="0" smtClean="0">
                <a:latin typeface="Century Gothic" pitchFamily="34" charset="0"/>
              </a:rPr>
              <a:t>: </a:t>
            </a:r>
            <a:r>
              <a:rPr lang="ru-RU" altLang="ru-RU" sz="1600" i="1" spc="-50" dirty="0" smtClean="0">
                <a:latin typeface="Century Gothic" pitchFamily="34" charset="0"/>
              </a:rPr>
              <a:t>автотранспортные услуги по перевозке пассажиров, грузов, парикмахерские и косметические услуги, строительные работы </a:t>
            </a:r>
            <a:endParaRPr lang="ru-RU" sz="1400" i="1" dirty="0">
              <a:latin typeface="Century Gothic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ECDAE958-9742-4BFB-9619-DC4BC897D4F9}"/>
              </a:ext>
            </a:extLst>
          </p:cNvPr>
          <p:cNvSpPr/>
          <p:nvPr/>
        </p:nvSpPr>
        <p:spPr>
          <a:xfrm>
            <a:off x="642910" y="-27384"/>
            <a:ext cx="7786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spc="-50" dirty="0">
                <a:latin typeface="Arial Black" pitchFamily="34" charset="0"/>
              </a:rPr>
              <a:t>САМОЗАНЯТЫЕ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42445" y="2468893"/>
            <a:ext cx="1370889" cy="92333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atin typeface="Century Gothic" pitchFamily="34" charset="0"/>
              </a:rPr>
              <a:t>38</a:t>
            </a:r>
            <a:r>
              <a:rPr lang="ru-RU" sz="2800" b="1" dirty="0" smtClean="0">
                <a:latin typeface="Century Gothic" pitchFamily="34" charset="0"/>
              </a:rPr>
              <a:t> %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7504" y="3429001"/>
            <a:ext cx="2160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i="1" spc="-50" dirty="0" err="1" smtClean="0">
                <a:latin typeface="Century Gothic" pitchFamily="34" charset="0"/>
              </a:rPr>
              <a:t>самозанятых</a:t>
            </a:r>
            <a:r>
              <a:rPr lang="ru-RU" altLang="ru-RU" sz="1600" i="1" spc="-50" dirty="0" smtClean="0">
                <a:latin typeface="Century Gothic" pitchFamily="34" charset="0"/>
              </a:rPr>
              <a:t> в общем кол-ве </a:t>
            </a:r>
            <a:r>
              <a:rPr lang="ru-RU" altLang="ru-RU" sz="1600" i="1" spc="-50" dirty="0" err="1" smtClean="0">
                <a:latin typeface="Century Gothic" pitchFamily="34" charset="0"/>
              </a:rPr>
              <a:t>н</a:t>
            </a:r>
            <a:r>
              <a:rPr lang="ru-RU" altLang="ru-RU" sz="1600" i="1" spc="-50" dirty="0" smtClean="0">
                <a:latin typeface="Century Gothic" pitchFamily="34" charset="0"/>
              </a:rPr>
              <a:t>/</a:t>
            </a:r>
            <a:r>
              <a:rPr lang="ru-RU" altLang="ru-RU" sz="1600" i="1" spc="-50" dirty="0" err="1" smtClean="0">
                <a:latin typeface="Century Gothic" pitchFamily="34" charset="0"/>
              </a:rPr>
              <a:t>пл</a:t>
            </a:r>
            <a:endParaRPr lang="ru-RU" sz="1400" b="1" i="1" dirty="0">
              <a:latin typeface="Century Gothic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156991" y="2468893"/>
            <a:ext cx="982961" cy="92333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atin typeface="Century Gothic" pitchFamily="34" charset="0"/>
              </a:rPr>
              <a:t>2</a:t>
            </a:r>
            <a:r>
              <a:rPr lang="ru-RU" sz="2800" b="1" dirty="0" smtClean="0">
                <a:latin typeface="Century Gothic" pitchFamily="34" charset="0"/>
              </a:rPr>
              <a:t> %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310629" y="3417386"/>
            <a:ext cx="26934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i="1" spc="-50" dirty="0" smtClean="0">
                <a:latin typeface="Century Gothic" pitchFamily="34" charset="0"/>
              </a:rPr>
              <a:t>доля платежей </a:t>
            </a:r>
          </a:p>
          <a:p>
            <a:pPr algn="ctr"/>
            <a:r>
              <a:rPr lang="ru-RU" altLang="ru-RU" sz="1600" i="1" spc="-50" dirty="0" smtClean="0">
                <a:latin typeface="Century Gothic" pitchFamily="34" charset="0"/>
              </a:rPr>
              <a:t>в бюджет субъектов МСП</a:t>
            </a:r>
            <a:endParaRPr lang="ru-RU" sz="1400" b="1" i="1" dirty="0">
              <a:latin typeface="Century Gothic" pitchFamily="34" charset="0"/>
            </a:endParaRPr>
          </a:p>
        </p:txBody>
      </p:sp>
      <p:sp>
        <p:nvSpPr>
          <p:cNvPr id="1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BA3F58D1-341D-4C74-AD79-DA294280EBA7}"/>
              </a:ext>
            </a:extLst>
          </p:cNvPr>
          <p:cNvSpPr txBox="1"/>
          <p:nvPr/>
        </p:nvSpPr>
        <p:spPr>
          <a:xfrm>
            <a:off x="5364088" y="6388360"/>
            <a:ext cx="3571900" cy="33854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 lIns="91434" tIns="45717" rIns="91434" bIns="45717" anchor="ctr">
            <a:spAutoFit/>
          </a:bodyPr>
          <a:lstStyle>
            <a:defPPr>
              <a:defRPr lang="ru-RU"/>
            </a:defPPr>
            <a:lvl1pPr algn="r">
              <a:defRPr b="1">
                <a:latin typeface="Century Gothic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ru-RU" sz="1600" kern="0" dirty="0" smtClean="0">
                <a:solidFill>
                  <a:sysClr val="windowText" lastClr="000000"/>
                </a:solidFill>
              </a:rPr>
              <a:t>  УТРАЧИВАЕТ СИЛУ с 01.01.2029г. </a:t>
            </a:r>
            <a:endParaRPr lang="ru-RU" sz="1600" b="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905594"/>
              </p:ext>
            </p:extLst>
          </p:nvPr>
        </p:nvGraphicFramePr>
        <p:xfrm>
          <a:off x="39822" y="548680"/>
          <a:ext cx="9104177" cy="5760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13660"/>
                <a:gridCol w="1190517"/>
              </a:tblGrid>
              <a:tr h="1560173">
                <a:tc>
                  <a:txBody>
                    <a:bodyPr/>
                    <a:lstStyle/>
                    <a:p>
                      <a:pPr indent="-457200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ЕСЛИ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я зарегистрировался в качестве самозанятого могу ли я не платить налог, так как</a:t>
                      </a:r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нет дохода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?</a:t>
                      </a:r>
                      <a:endParaRPr lang="ru-RU" sz="2400" dirty="0">
                        <a:solidFill>
                          <a:srgbClr val="002060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+mn-ea"/>
                          <a:cs typeface="+mn-cs"/>
                        </a:rPr>
                        <a:t>ДА</a:t>
                      </a:r>
                      <a:endParaRPr lang="ru-RU" sz="2400" b="1" kern="1200" dirty="0"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indent="-457200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ЕСЛИ</a:t>
                      </a:r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я хочу стать самозанятым, надо ли мне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регистрироваться</a:t>
                      </a:r>
                      <a:r>
                        <a:rPr lang="ru-RU" sz="2400" b="1" kern="1200" dirty="0" smtClean="0">
                          <a:solidFill>
                            <a:srgbClr val="B020AD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в качестве ИП?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effectLst/>
                          <a:latin typeface="Century Schoolbook" pitchFamily="18" charset="0"/>
                          <a:ea typeface="+mn-ea"/>
                          <a:cs typeface="+mn-cs"/>
                        </a:rPr>
                        <a:t>НЕТ</a:t>
                      </a:r>
                      <a:endParaRPr lang="ru-RU" sz="2400" b="1" kern="1200" dirty="0">
                        <a:solidFill>
                          <a:schemeClr val="bg1"/>
                        </a:solidFill>
                        <a:effectLst/>
                        <a:latin typeface="Century Schoolbook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60173">
                <a:tc>
                  <a:txBody>
                    <a:bodyPr/>
                    <a:lstStyle/>
                    <a:p>
                      <a:pPr indent="-457200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ЕСТЬ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ли разница, как самозанятый налогоплательщик получает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оплату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за услуги (наличным или безналичным способом)?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effectLst/>
                          <a:latin typeface="Century Schoolbook" pitchFamily="18" charset="0"/>
                          <a:ea typeface="+mn-ea"/>
                          <a:cs typeface="+mn-cs"/>
                        </a:rPr>
                        <a:t>НЕТ</a:t>
                      </a:r>
                      <a:endParaRPr lang="ru-RU" sz="2400" b="1" kern="1200" dirty="0">
                        <a:solidFill>
                          <a:schemeClr val="bg1"/>
                        </a:solidFill>
                        <a:effectLst/>
                        <a:latin typeface="Century Schoolbook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60173">
                <a:tc>
                  <a:txBody>
                    <a:bodyPr/>
                    <a:lstStyle/>
                    <a:p>
                      <a:pPr indent="-457200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ИМЕЕТ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ли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право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сын (супруг, сосед, коллега или иное третье лицо) уплачивать налог на профессиональный доход за самозанятого?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+mn-ea"/>
                          <a:cs typeface="+mn-cs"/>
                        </a:rPr>
                        <a:t>ДА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5247" y="44624"/>
            <a:ext cx="8785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 spc="-50">
                <a:latin typeface="Arial Black" pitchFamily="34" charset="0"/>
              </a:defRPr>
            </a:lvl1pPr>
          </a:lstStyle>
          <a:p>
            <a:r>
              <a:rPr lang="ru-RU" altLang="ru-RU" dirty="0"/>
              <a:t>НАЛОГ НА ПРОФЕССИОНАЛЬНЫЙ ДОХОД</a:t>
            </a: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1292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897037"/>
              </p:ext>
            </p:extLst>
          </p:nvPr>
        </p:nvGraphicFramePr>
        <p:xfrm>
          <a:off x="107504" y="548680"/>
          <a:ext cx="9024664" cy="6048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60569"/>
                <a:gridCol w="964095"/>
              </a:tblGrid>
              <a:tr h="1705477">
                <a:tc>
                  <a:txBody>
                    <a:bodyPr/>
                    <a:lstStyle/>
                    <a:p>
                      <a:pPr indent="-457200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МОГУ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ли я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обратиться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в налоговую инспекцию для регистрации как самозанятый (постановка на учет в качестве плательщика налога на профессиональный доход)?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Century Schoolbook" pitchFamily="18" charset="0"/>
                        </a:rPr>
                        <a:t>НЕТ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052315">
                <a:tc>
                  <a:txBody>
                    <a:bodyPr/>
                    <a:lstStyle/>
                    <a:p>
                      <a:pPr indent="-457200"/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МОЖЕТ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ли ИП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прекратить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свою деятельность и стать самозанятым как физическое лицо?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ДА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52315">
                <a:tc>
                  <a:txBody>
                    <a:bodyPr/>
                    <a:lstStyle/>
                    <a:p>
                      <a:pPr indent="-457200"/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МОЖЕТ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ли самозанятый налогоплательщик указать несколько видов деятельности?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ДА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78896">
                <a:tc>
                  <a:txBody>
                    <a:bodyPr/>
                    <a:lstStyle/>
                    <a:p>
                      <a:pPr marL="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МОЖЕТ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ли ИП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совмещать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специальный налоговый режим «Налог на профессиональный доход» с другими режимами налогообложения?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Century Schoolbook" pitchFamily="18" charset="0"/>
                        </a:rPr>
                        <a:t>НЕТ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859669">
                <a:tc>
                  <a:txBody>
                    <a:bodyPr/>
                    <a:lstStyle/>
                    <a:p>
                      <a:pPr indent="-457200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Я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самозанятый, будут ли мне оплачиваться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больничные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листы?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Century Schoolbook" pitchFamily="18" charset="0"/>
                        </a:rPr>
                        <a:t>НЕТ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5247" y="116632"/>
            <a:ext cx="8785225" cy="387351"/>
          </a:xfrm>
          <a:prstGeom prst="rect">
            <a:avLst/>
          </a:prstGeom>
          <a:noFill/>
        </p:spPr>
        <p:txBody>
          <a:bodyPr anchor="b"/>
          <a:lstStyle>
            <a:defPPr>
              <a:defRPr lang="ru-RU"/>
            </a:defPPr>
            <a:lvl1pPr>
              <a:spcBef>
                <a:spcPct val="0"/>
              </a:spcBef>
              <a:buNone/>
              <a:defRPr kumimoji="0" sz="2300" b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altLang="ru-RU" sz="2800" spc="-50" dirty="0">
                <a:solidFill>
                  <a:schemeClr val="tx1"/>
                </a:solidFill>
                <a:latin typeface="Arial Black" pitchFamily="34" charset="0"/>
                <a:ea typeface="+mn-ea"/>
                <a:cs typeface="+mn-cs"/>
              </a:rPr>
              <a:t>НАЛОГ НА ПРОФЕССИОНАЛЬНЫЙ ДОХОД</a:t>
            </a: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31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 flipH="1">
            <a:off x="107504" y="1196752"/>
            <a:ext cx="0" cy="154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69"/>
          <p:cNvSpPr/>
          <p:nvPr/>
        </p:nvSpPr>
        <p:spPr>
          <a:xfrm>
            <a:off x="0" y="44624"/>
            <a:ext cx="9143640" cy="3460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r>
              <a:rPr lang="ru-RU" altLang="ru-RU" sz="2000" b="1" cap="all" dirty="0" smtClean="0">
                <a:solidFill>
                  <a:srgbClr val="000000"/>
                </a:solidFill>
                <a:latin typeface="Century Gothic" pitchFamily="34" charset="0"/>
              </a:rPr>
              <a:t>ИЗМЕНЕНИЯ  В ФЕДЕРАЛЬНОМ ЗАКОНОДАТЕЛЬСТВЕ</a:t>
            </a:r>
            <a:endParaRPr lang="ru-RU" altLang="ru-RU" sz="2000" b="1" cap="all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5496" y="4725144"/>
            <a:ext cx="89831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26670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ru-RU" sz="2400" b="1" dirty="0" smtClean="0">
                <a:latin typeface="Century Gothic" pitchFamily="34" charset="0"/>
              </a:rPr>
              <a:t>не позднее 25-го числа месяца </a:t>
            </a:r>
            <a:r>
              <a:rPr lang="ru-RU" sz="2400" dirty="0" smtClean="0">
                <a:latin typeface="Century Gothic" pitchFamily="34" charset="0"/>
              </a:rPr>
              <a:t>(с 1-го по 22-е число текущего месяца);</a:t>
            </a:r>
          </a:p>
          <a:p>
            <a:pPr marL="88900" indent="26670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ru-RU" sz="2400" b="1" dirty="0" smtClean="0">
                <a:latin typeface="Century Gothic" pitchFamily="34" charset="0"/>
              </a:rPr>
              <a:t>не позднее 3-го числа следующего месяца </a:t>
            </a:r>
            <a:r>
              <a:rPr lang="ru-RU" sz="2400" dirty="0" smtClean="0">
                <a:latin typeface="Century Gothic" pitchFamily="34" charset="0"/>
              </a:rPr>
              <a:t>(с 23-го числа по последнее число текущего месяца)</a:t>
            </a:r>
            <a:endParaRPr lang="ru-RU" sz="2400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9031" y="394206"/>
            <a:ext cx="900118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  <a:cs typeface="Segoe UI" pitchFamily="34" charset="0"/>
              </a:rPr>
              <a:t> Федеральный закон от 27 ноября 2023 №539-ФЗ</a:t>
            </a:r>
            <a:endParaRPr lang="ru-RU" sz="2400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1124744"/>
            <a:ext cx="9118306" cy="430887"/>
          </a:xfrm>
          <a:prstGeom prst="rect">
            <a:avLst/>
          </a:prstGeom>
          <a:solidFill>
            <a:srgbClr val="FFD03B"/>
          </a:solidFill>
        </p:spPr>
        <p:txBody>
          <a:bodyPr wrap="square">
            <a:spAutoFit/>
          </a:bodyPr>
          <a:lstStyle/>
          <a:p>
            <a:pPr indent="174625">
              <a:defRPr/>
            </a:pPr>
            <a:r>
              <a:rPr lang="ru-RU" sz="2200" b="1" dirty="0" smtClean="0">
                <a:latin typeface="Century Gothic" pitchFamily="34" charset="0"/>
                <a:cs typeface="Segoe UI" pitchFamily="34" charset="0"/>
              </a:rPr>
              <a:t>Порядок и сроки перечисления налоговыми агентами НДФЛ</a:t>
            </a:r>
            <a:endParaRPr lang="ru-RU" sz="2200" i="1" dirty="0" smtClean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0" name="Rectangle 23"/>
          <p:cNvSpPr/>
          <p:nvPr/>
        </p:nvSpPr>
        <p:spPr>
          <a:xfrm>
            <a:off x="35496" y="1701968"/>
            <a:ext cx="252000" cy="25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000" b="1" dirty="0" smtClean="0">
                <a:solidFill>
                  <a:schemeClr val="bg1"/>
                </a:solidFill>
                <a:latin typeface="Arial Black" pitchFamily="34" charset="0"/>
                <a:ea typeface="Roboto Black" panose="02000000000000000000" pitchFamily="2" charset="0"/>
                <a:cs typeface="Segoe UI" pitchFamily="34" charset="0"/>
              </a:rPr>
              <a:t>1</a:t>
            </a:r>
            <a:endParaRPr lang="en-US" sz="2000" b="1" dirty="0">
              <a:solidFill>
                <a:schemeClr val="bg1"/>
              </a:solidFill>
              <a:latin typeface="Arial Black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21" name="Rectangle 23"/>
          <p:cNvSpPr/>
          <p:nvPr/>
        </p:nvSpPr>
        <p:spPr>
          <a:xfrm>
            <a:off x="44592" y="2564904"/>
            <a:ext cx="252000" cy="28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000" b="1" dirty="0">
                <a:solidFill>
                  <a:schemeClr val="bg1"/>
                </a:solidFill>
                <a:latin typeface="Arial Black" pitchFamily="34" charset="0"/>
                <a:ea typeface="Roboto Black" panose="02000000000000000000" pitchFamily="2" charset="0"/>
                <a:cs typeface="Segoe UI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Arial Black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1521" y="155679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Century Gothic" pitchFamily="34" charset="0"/>
                <a:cs typeface="Segoe UI" pitchFamily="34" charset="0"/>
              </a:rPr>
              <a:t>за период с </a:t>
            </a:r>
            <a:r>
              <a:rPr lang="ru-RU" sz="2400" dirty="0" smtClean="0">
                <a:solidFill>
                  <a:srgbClr val="FF0000"/>
                </a:solidFill>
                <a:latin typeface="Century Gothic" pitchFamily="34" charset="0"/>
                <a:cs typeface="Segoe UI" pitchFamily="34" charset="0"/>
              </a:rPr>
              <a:t>1-го</a:t>
            </a:r>
            <a:r>
              <a:rPr lang="ru-RU" sz="2400" dirty="0" smtClean="0">
                <a:latin typeface="Century Gothic" pitchFamily="34" charset="0"/>
                <a:cs typeface="Segoe UI" pitchFamily="34" charset="0"/>
              </a:rPr>
              <a:t> по </a:t>
            </a:r>
            <a:r>
              <a:rPr lang="ru-RU" sz="2400" dirty="0" smtClean="0">
                <a:solidFill>
                  <a:srgbClr val="FF0000"/>
                </a:solidFill>
                <a:latin typeface="Century Gothic" pitchFamily="34" charset="0"/>
                <a:cs typeface="Segoe UI" pitchFamily="34" charset="0"/>
              </a:rPr>
              <a:t>22-е</a:t>
            </a:r>
            <a:r>
              <a:rPr lang="ru-RU" sz="2400" dirty="0" smtClean="0">
                <a:latin typeface="Century Gothic" pitchFamily="34" charset="0"/>
                <a:cs typeface="Segoe UI" pitchFamily="34" charset="0"/>
              </a:rPr>
              <a:t> число текущего месяца – </a:t>
            </a:r>
            <a:r>
              <a:rPr lang="ru-RU" sz="2400" b="1" dirty="0" smtClean="0">
                <a:latin typeface="Century Gothic" pitchFamily="34" charset="0"/>
                <a:cs typeface="Segoe UI" pitchFamily="34" charset="0"/>
              </a:rPr>
              <a:t>не позднее 28-го </a:t>
            </a:r>
            <a:r>
              <a:rPr lang="ru-RU" sz="2400" dirty="0" smtClean="0">
                <a:latin typeface="Century Gothic" pitchFamily="34" charset="0"/>
                <a:cs typeface="Segoe UI" pitchFamily="34" charset="0"/>
              </a:rPr>
              <a:t>числа текущего месяца</a:t>
            </a:r>
            <a:endParaRPr lang="ru-RU" sz="2400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51519" y="2413644"/>
            <a:ext cx="87406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Century Gothic" pitchFamily="34" charset="0"/>
                <a:cs typeface="Segoe UI" pitchFamily="34" charset="0"/>
              </a:rPr>
              <a:t>за период с </a:t>
            </a:r>
            <a:r>
              <a:rPr lang="ru-RU" sz="2400" dirty="0" smtClean="0">
                <a:solidFill>
                  <a:srgbClr val="FF0000"/>
                </a:solidFill>
                <a:latin typeface="Century Gothic" pitchFamily="34" charset="0"/>
                <a:cs typeface="Segoe UI" pitchFamily="34" charset="0"/>
              </a:rPr>
              <a:t>23-го</a:t>
            </a:r>
            <a:r>
              <a:rPr lang="ru-RU" sz="2400" dirty="0" smtClean="0">
                <a:latin typeface="Century Gothic" pitchFamily="34" charset="0"/>
                <a:cs typeface="Segoe UI" pitchFamily="34" charset="0"/>
              </a:rPr>
              <a:t> по </a:t>
            </a:r>
            <a:r>
              <a:rPr lang="ru-RU" sz="2400" dirty="0" smtClean="0">
                <a:solidFill>
                  <a:srgbClr val="FF0000"/>
                </a:solidFill>
                <a:latin typeface="Century Gothic" pitchFamily="34" charset="0"/>
                <a:cs typeface="Segoe UI" pitchFamily="34" charset="0"/>
              </a:rPr>
              <a:t>последнее </a:t>
            </a:r>
            <a:r>
              <a:rPr lang="ru-RU" sz="2400" dirty="0" smtClean="0">
                <a:latin typeface="Century Gothic" pitchFamily="34" charset="0"/>
                <a:cs typeface="Segoe UI" pitchFamily="34" charset="0"/>
              </a:rPr>
              <a:t>число текущего месяца – </a:t>
            </a:r>
            <a:r>
              <a:rPr lang="ru-RU" sz="2400" b="1" dirty="0" smtClean="0">
                <a:latin typeface="Century Gothic" pitchFamily="34" charset="0"/>
                <a:cs typeface="Segoe UI" pitchFamily="34" charset="0"/>
              </a:rPr>
              <a:t>не позднее 5-го </a:t>
            </a:r>
            <a:r>
              <a:rPr lang="ru-RU" sz="2400" dirty="0" smtClean="0">
                <a:latin typeface="Century Gothic" pitchFamily="34" charset="0"/>
                <a:cs typeface="Segoe UI" pitchFamily="34" charset="0"/>
              </a:rPr>
              <a:t>числа следующего месяца</a:t>
            </a:r>
            <a:endParaRPr lang="ru-RU" sz="2400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334" y="3790286"/>
            <a:ext cx="9118306" cy="769441"/>
          </a:xfrm>
          <a:prstGeom prst="rect">
            <a:avLst/>
          </a:prstGeom>
          <a:solidFill>
            <a:srgbClr val="FFD03B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b="1" dirty="0">
                <a:latin typeface="Century Gothic" pitchFamily="34" charset="0"/>
                <a:cs typeface="Segoe UI" pitchFamily="34" charset="0"/>
              </a:rPr>
              <a:t>Порядок предоставления уведомлений об исчисленных </a:t>
            </a:r>
            <a:r>
              <a:rPr lang="ru-RU" sz="2200" b="1" dirty="0" smtClean="0">
                <a:latin typeface="Century Gothic" pitchFamily="34" charset="0"/>
                <a:cs typeface="Segoe UI" pitchFamily="34" charset="0"/>
              </a:rPr>
              <a:t>и удержанных суммах </a:t>
            </a:r>
            <a:r>
              <a:rPr lang="ru-RU" sz="2200" b="1" dirty="0">
                <a:latin typeface="Century Gothic" pitchFamily="34" charset="0"/>
                <a:cs typeface="Segoe UI" pitchFamily="34" charset="0"/>
              </a:rPr>
              <a:t>НДФЛ</a:t>
            </a:r>
            <a:endParaRPr lang="ru-RU" sz="2200" i="1" dirty="0" smtClean="0">
              <a:latin typeface="Century Gothic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6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2008" y="644691"/>
            <a:ext cx="9036496" cy="4032448"/>
          </a:xfrm>
          <a:prstGeom prst="rect">
            <a:avLst/>
          </a:prstGeom>
          <a:solidFill>
            <a:schemeClr val="bg1">
              <a:alpha val="82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4000"/>
              </a:lnSpc>
            </a:pPr>
            <a:endParaRPr lang="ru-RU" sz="4000" b="1" dirty="0" smtClean="0">
              <a:solidFill>
                <a:schemeClr val="tx1"/>
              </a:solidFill>
              <a:latin typeface="Century Gothic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4000"/>
              </a:lnSpc>
            </a:pPr>
            <a:endParaRPr lang="ru-RU" sz="4400" b="1" dirty="0" smtClean="0">
              <a:solidFill>
                <a:schemeClr val="tx1"/>
              </a:solidFill>
              <a:latin typeface="Century Gothic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ru-RU" sz="4400" b="1" dirty="0" smtClean="0">
                <a:solidFill>
                  <a:schemeClr val="tx1"/>
                </a:solidFill>
                <a:latin typeface="Century Gothic" pitchFamily="34" charset="0"/>
                <a:cs typeface="Arial" panose="020B0604020202020204" pitchFamily="34" charset="0"/>
              </a:rPr>
              <a:t>спасибо ЗА ВНИМАНИЕ! </a:t>
            </a:r>
            <a:endParaRPr lang="ru-RU" sz="4400" b="1" dirty="0">
              <a:solidFill>
                <a:schemeClr val="tx1"/>
              </a:solidFill>
              <a:latin typeface="Century Gothic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488" y="5733256"/>
            <a:ext cx="9216000" cy="1107996"/>
          </a:xfrm>
          <a:prstGeom prst="rect">
            <a:avLst/>
          </a:prstGeom>
          <a:solidFill>
            <a:srgbClr val="FFC000">
              <a:alpha val="82000"/>
            </a:srgbClr>
          </a:solidFill>
        </p:spPr>
        <p:txBody>
          <a:bodyPr wrap="square" rtlCol="0" anchor="ctr">
            <a:spAutoFit/>
          </a:bodyPr>
          <a:lstStyle/>
          <a:p>
            <a:pPr algn="r"/>
            <a:r>
              <a:rPr lang="ru-RU" sz="2800" b="1" dirty="0" smtClean="0">
                <a:latin typeface="Century Gothic" pitchFamily="34" charset="0"/>
                <a:cs typeface="Arial" panose="020B0604020202020204" pitchFamily="34" charset="0"/>
              </a:rPr>
              <a:t>Никонова Елена </a:t>
            </a:r>
            <a:r>
              <a:rPr lang="ru-RU" sz="2800" b="1" dirty="0">
                <a:latin typeface="Century Gothic" pitchFamily="34" charset="0"/>
                <a:cs typeface="Arial" panose="020B0604020202020204" pitchFamily="34" charset="0"/>
              </a:rPr>
              <a:t>Николаевна </a:t>
            </a:r>
            <a:r>
              <a:rPr lang="ru-RU" sz="2000" dirty="0">
                <a:latin typeface="Century Gothic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Century Gothic" pitchFamily="34" charset="0"/>
                <a:cs typeface="Arial" panose="020B0604020202020204" pitchFamily="34" charset="0"/>
              </a:rPr>
            </a:br>
            <a:r>
              <a:rPr lang="ru-RU" sz="1900" i="1" dirty="0" smtClean="0">
                <a:latin typeface="Century Gothic" pitchFamily="34" charset="0"/>
                <a:cs typeface="Arial" panose="020B0604020202020204" pitchFamily="34" charset="0"/>
              </a:rPr>
              <a:t>Ведущий советник управления </a:t>
            </a:r>
            <a:r>
              <a:rPr lang="ru-RU" sz="1900" i="1" dirty="0">
                <a:latin typeface="Century Gothic" pitchFamily="34" charset="0"/>
                <a:cs typeface="Arial" panose="020B0604020202020204" pitchFamily="34" charset="0"/>
              </a:rPr>
              <a:t>налоговой </a:t>
            </a:r>
            <a:r>
              <a:rPr lang="ru-RU" sz="1900" i="1" dirty="0" smtClean="0">
                <a:latin typeface="Century Gothic" pitchFamily="34" charset="0"/>
                <a:cs typeface="Arial" panose="020B0604020202020204" pitchFamily="34" charset="0"/>
              </a:rPr>
              <a:t>политики, доходов и государственного долга Департамента </a:t>
            </a:r>
            <a:r>
              <a:rPr lang="ru-RU" sz="1900" i="1" dirty="0">
                <a:latin typeface="Century Gothic" pitchFamily="34" charset="0"/>
                <a:cs typeface="Arial" panose="020B0604020202020204" pitchFamily="34" charset="0"/>
              </a:rPr>
              <a:t>финансов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23919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849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spc="-50" dirty="0" smtClean="0">
                <a:latin typeface="Arial Black" pitchFamily="34" charset="0"/>
              </a:rPr>
              <a:t>ПОДДЕРЖКА БИЗНЕСА – </a:t>
            </a:r>
            <a:r>
              <a:rPr lang="ru-RU" altLang="ru-RU" sz="2000" b="1" spc="-50" dirty="0">
                <a:latin typeface="Arial Black" pitchFamily="34" charset="0"/>
              </a:rPr>
              <a:t>ФЕДЕРАЛЬНЫЙ </a:t>
            </a:r>
            <a:r>
              <a:rPr lang="ru-RU" altLang="ru-RU" sz="2000" b="1" spc="-50" dirty="0" smtClean="0">
                <a:latin typeface="Arial Black" pitchFamily="34" charset="0"/>
              </a:rPr>
              <a:t>УРОВЕНЬ</a:t>
            </a:r>
            <a:endParaRPr lang="ru-RU" altLang="ru-RU" sz="2000" b="1" spc="-50" dirty="0">
              <a:latin typeface="Arial Black" pitchFamily="34" charset="0"/>
            </a:endParaRPr>
          </a:p>
        </p:txBody>
      </p:sp>
      <p:sp>
        <p:nvSpPr>
          <p:cNvPr id="40" name="Стрелка вправо 39">
            <a:extLst>
              <a:ext uri="{FF2B5EF4-FFF2-40B4-BE49-F238E27FC236}">
                <a16:creationId xmlns:a16="http://schemas.microsoft.com/office/drawing/2014/main" xmlns="" id="{29C03E55-9C9A-4A81-8322-F458B3FDA3E6}"/>
              </a:ext>
            </a:extLst>
          </p:cNvPr>
          <p:cNvSpPr/>
          <p:nvPr/>
        </p:nvSpPr>
        <p:spPr>
          <a:xfrm>
            <a:off x="0" y="2636912"/>
            <a:ext cx="2430016" cy="1214447"/>
          </a:xfrm>
          <a:prstGeom prst="rightArrow">
            <a:avLst/>
          </a:prstGeom>
          <a:solidFill>
            <a:srgbClr val="FFE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Обычные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условия</a:t>
            </a:r>
            <a:endParaRPr lang="ru-RU" sz="1100" b="1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2137408" y="3614952"/>
            <a:ext cx="1714512" cy="80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68" tIns="34289" rIns="68568" bIns="34289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Выручка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 за 2020г. (предельная)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283898" y="2819972"/>
            <a:ext cx="1500198" cy="777134"/>
          </a:xfrm>
          <a:prstGeom prst="rect">
            <a:avLst/>
          </a:prstGeom>
          <a:solidFill>
            <a:srgbClr val="C00000"/>
          </a:solidFill>
        </p:spPr>
        <p:txBody>
          <a:bodyPr wrap="square" lIns="68568" tIns="34289" rIns="68568" bIns="34289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150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млн.руб.</a:t>
            </a:r>
            <a:endParaRPr lang="ru-RU" b="1" dirty="0">
              <a:solidFill>
                <a:schemeClr val="bg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922219" y="2837818"/>
            <a:ext cx="1714512" cy="777134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 СТАВКИ  </a:t>
            </a:r>
            <a:r>
              <a:rPr lang="ru-RU" sz="28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6/15</a:t>
            </a:r>
            <a:r>
              <a:rPr lang="ru-RU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%</a:t>
            </a:r>
            <a:endParaRPr lang="ru-RU" sz="2400" b="1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5" name="Rectangle 2"/>
          <p:cNvSpPr>
            <a:spLocks noChangeArrowheads="1"/>
          </p:cNvSpPr>
          <p:nvPr/>
        </p:nvSpPr>
        <p:spPr bwMode="auto">
          <a:xfrm>
            <a:off x="5652120" y="3701209"/>
            <a:ext cx="3312368" cy="80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68" tIns="34289" rIns="68568" bIns="34289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Выручка (с учетом коэффициента-дефлятора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 на 2024г.)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796136" y="2851226"/>
            <a:ext cx="1561946" cy="777134"/>
          </a:xfrm>
          <a:prstGeom prst="rect">
            <a:avLst/>
          </a:prstGeom>
          <a:solidFill>
            <a:srgbClr val="C00000"/>
          </a:solidFill>
        </p:spPr>
        <p:txBody>
          <a:bodyPr wrap="square" lIns="68568" tIns="34289" rIns="68568" bIns="34289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199 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млн.руб.</a:t>
            </a:r>
            <a:endParaRPr lang="ru-RU" b="1" dirty="0">
              <a:solidFill>
                <a:schemeClr val="bg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572364" y="2852936"/>
            <a:ext cx="1357354" cy="721790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к=1,329</a:t>
            </a:r>
            <a:endParaRPr lang="ru-RU" sz="2400" b="1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8" name="Стрелка вправо 47">
            <a:extLst>
              <a:ext uri="{FF2B5EF4-FFF2-40B4-BE49-F238E27FC236}">
                <a16:creationId xmlns:a16="http://schemas.microsoft.com/office/drawing/2014/main" xmlns="" id="{29C03E55-9C9A-4A81-8322-F458B3FDA3E6}"/>
              </a:ext>
            </a:extLst>
          </p:cNvPr>
          <p:cNvSpPr/>
          <p:nvPr/>
        </p:nvSpPr>
        <p:spPr>
          <a:xfrm>
            <a:off x="-32" y="4868021"/>
            <a:ext cx="2267776" cy="1285953"/>
          </a:xfrm>
          <a:prstGeom prst="rightArrow">
            <a:avLst/>
          </a:prstGeom>
          <a:solidFill>
            <a:srgbClr val="FFE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Переходный режим</a:t>
            </a:r>
            <a:endParaRPr lang="ru-RU" sz="1100" b="1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2065400" y="5861449"/>
            <a:ext cx="1714512" cy="80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68" tIns="34289" rIns="68568" bIns="34289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Выручка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 с 2021г. (предельная)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141022" y="5082333"/>
            <a:ext cx="1643074" cy="777134"/>
          </a:xfrm>
          <a:prstGeom prst="rect">
            <a:avLst/>
          </a:prstGeom>
          <a:solidFill>
            <a:srgbClr val="C00000"/>
          </a:solidFill>
        </p:spPr>
        <p:txBody>
          <a:bodyPr wrap="square" lIns="68568" tIns="34289" rIns="68568" bIns="34289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200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млн.руб.</a:t>
            </a:r>
            <a:endParaRPr lang="ru-RU" b="1" dirty="0">
              <a:solidFill>
                <a:schemeClr val="bg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916519" y="5084317"/>
            <a:ext cx="1720212" cy="777132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 СТАВКИ  </a:t>
            </a:r>
            <a:r>
              <a:rPr lang="ru-RU" sz="2800" b="1" dirty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8/20</a:t>
            </a:r>
            <a:r>
              <a:rPr lang="ru-RU" b="1" dirty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%</a:t>
            </a:r>
          </a:p>
        </p:txBody>
      </p:sp>
      <p:sp>
        <p:nvSpPr>
          <p:cNvPr id="52" name="Rectangle 2"/>
          <p:cNvSpPr>
            <a:spLocks noChangeArrowheads="1"/>
          </p:cNvSpPr>
          <p:nvPr/>
        </p:nvSpPr>
        <p:spPr bwMode="auto">
          <a:xfrm>
            <a:off x="5645487" y="5861449"/>
            <a:ext cx="3174985" cy="80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68" tIns="34289" rIns="68568" bIns="34289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Выручка (с учетом коэффициента-дефлятора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 </a:t>
            </a:r>
            <a:r>
              <a:rPr kumimoji="0" lang="ru-RU" sz="16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на 2024г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.)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796136" y="5082333"/>
            <a:ext cx="1754490" cy="777134"/>
          </a:xfrm>
          <a:prstGeom prst="rect">
            <a:avLst/>
          </a:prstGeom>
          <a:solidFill>
            <a:srgbClr val="C00000"/>
          </a:solidFill>
        </p:spPr>
        <p:txBody>
          <a:bodyPr wrap="square" lIns="68568" tIns="34289" rIns="68568" bIns="34289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266 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млн.руб.</a:t>
            </a:r>
            <a:endParaRPr lang="ru-RU" b="1" dirty="0">
              <a:solidFill>
                <a:schemeClr val="bg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668344" y="5082336"/>
            <a:ext cx="1319592" cy="722928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к=1,329</a:t>
            </a:r>
            <a:endParaRPr lang="ru-RU" sz="2400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-32" y="404664"/>
            <a:ext cx="900118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  <a:cs typeface="Segoe UI" pitchFamily="34" charset="0"/>
              </a:rPr>
              <a:t> упрощенная система налогообложения</a:t>
            </a:r>
            <a:endParaRPr lang="ru-RU" sz="2400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934" y="1414517"/>
            <a:ext cx="1808114" cy="646331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Century Gothic" pitchFamily="34" charset="0"/>
                <a:cs typeface="Segoe UI" pitchFamily="34" charset="0"/>
              </a:rPr>
              <a:t>34 307</a:t>
            </a:r>
            <a:endParaRPr lang="ru-RU" sz="3600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0" name="Стрелка вправо 19">
            <a:extLst>
              <a:ext uri="{FF2B5EF4-FFF2-40B4-BE49-F238E27FC236}">
                <a16:creationId xmlns:a16="http://schemas.microsoft.com/office/drawing/2014/main" xmlns="" id="{29C03E55-9C9A-4A81-8322-F458B3FDA3E6}"/>
              </a:ext>
            </a:extLst>
          </p:cNvPr>
          <p:cNvSpPr/>
          <p:nvPr/>
        </p:nvSpPr>
        <p:spPr>
          <a:xfrm>
            <a:off x="6726" y="1206943"/>
            <a:ext cx="4493836" cy="106992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0000"/>
                </a:solidFill>
                <a:latin typeface="Century Gothic" pitchFamily="34" charset="0"/>
                <a:ea typeface="Times New Roman" panose="02020603050405020304" pitchFamily="18" charset="0"/>
                <a:cs typeface="Segoe UI" pitchFamily="34" charset="0"/>
              </a:rPr>
              <a:t>Количество налогоплательщиков на 01.01.2023, чел.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latin typeface="Century Gothic" pitchFamily="34" charset="0"/>
              </a:rPr>
              <a:pPr/>
              <a:t>2</a:t>
            </a:fld>
            <a:endParaRPr lang="ru-RU" dirty="0">
              <a:latin typeface="Century Gothic" pitchFamily="34" charset="0"/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4513672" y="1097307"/>
            <a:ext cx="1714512" cy="31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68" tIns="34289" rIns="68568" bIns="34289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Century Gothic" pitchFamily="34" charset="0"/>
                <a:cs typeface="Segoe UI" pitchFamily="34" charset="0"/>
              </a:rPr>
              <a:t>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о области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04248" y="1414517"/>
            <a:ext cx="1808114" cy="646331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Century Gothic" pitchFamily="34" charset="0"/>
                <a:cs typeface="Segoe UI" pitchFamily="34" charset="0"/>
              </a:rPr>
              <a:t>606</a:t>
            </a:r>
            <a:endParaRPr lang="ru-RU" sz="3600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6516216" y="1097307"/>
            <a:ext cx="2304256" cy="31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68" tIns="34289" rIns="68568" bIns="34289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Century Gothic" pitchFamily="34" charset="0"/>
                <a:cs typeface="Segoe UI" pitchFamily="34" charset="0"/>
              </a:rPr>
              <a:t>Шекснинский район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 flipH="1">
            <a:off x="107504" y="4518222"/>
            <a:ext cx="0" cy="154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 flipV="1">
            <a:off x="4650150" y="1557917"/>
            <a:ext cx="28575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41704" y="1395860"/>
            <a:ext cx="5222384" cy="830997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cap="all" dirty="0" smtClean="0">
                <a:solidFill>
                  <a:prstClr val="black"/>
                </a:solidFill>
                <a:latin typeface="Century Gothic" pitchFamily="34" charset="0"/>
                <a:cs typeface="Segoe UI" pitchFamily="34" charset="0"/>
              </a:rPr>
              <a:t>  налогоплательщики, Применявшие в 2020 году систему налогообложения в виде единого налога на вмененный доход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908720"/>
            <a:ext cx="9144000" cy="430887"/>
          </a:xfrm>
          <a:prstGeom prst="rect">
            <a:avLst/>
          </a:prstGeom>
          <a:solidFill>
            <a:srgbClr val="FFD03B"/>
          </a:solidFill>
        </p:spPr>
        <p:txBody>
          <a:bodyPr wrap="square">
            <a:spAutoFit/>
          </a:bodyPr>
          <a:lstStyle/>
          <a:p>
            <a:pPr indent="271463" algn="ctr">
              <a:defRPr/>
            </a:pPr>
            <a:r>
              <a:rPr lang="ru-RU" sz="2200" b="1" dirty="0" smtClean="0">
                <a:latin typeface="Century Gothic" pitchFamily="34" charset="0"/>
                <a:cs typeface="Segoe UI" pitchFamily="34" charset="0"/>
              </a:rPr>
              <a:t>Снижение ставки в 3 раза</a:t>
            </a:r>
            <a:endParaRPr lang="ru-RU" sz="2200" i="1" dirty="0" smtClean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xmlns="" id="{41C4C70B-34A1-45A4-B859-F5E1CB952C4A}"/>
              </a:ext>
            </a:extLst>
          </p:cNvPr>
          <p:cNvSpPr/>
          <p:nvPr/>
        </p:nvSpPr>
        <p:spPr>
          <a:xfrm>
            <a:off x="70266" y="1452280"/>
            <a:ext cx="216000" cy="216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Arial Black" pitchFamily="34" charset="0"/>
              </a:rPr>
              <a:t>1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508104" y="1412864"/>
            <a:ext cx="3492000" cy="830997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cap="all" dirty="0" smtClean="0">
                <a:solidFill>
                  <a:prstClr val="black"/>
                </a:solidFill>
                <a:latin typeface="Century Gothic" pitchFamily="34" charset="0"/>
                <a:cs typeface="Segoe UI" pitchFamily="34" charset="0"/>
              </a:rPr>
              <a:t>   налогоплательщики, Занятные В сферах экономики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41C4C70B-34A1-45A4-B859-F5E1CB952C4A}"/>
              </a:ext>
            </a:extLst>
          </p:cNvPr>
          <p:cNvSpPr/>
          <p:nvPr/>
        </p:nvSpPr>
        <p:spPr>
          <a:xfrm>
            <a:off x="5508104" y="1412776"/>
            <a:ext cx="216000" cy="216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Arial Black" pitchFamily="34" charset="0"/>
              </a:rPr>
              <a:t>2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0267" y="2492896"/>
            <a:ext cx="8929838" cy="1754326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entury Gothic" pitchFamily="34" charset="0"/>
                <a:cs typeface="Segoe UI" pitchFamily="34" charset="0"/>
              </a:rPr>
              <a:t>Объединить преференции </a:t>
            </a:r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для двух </a:t>
            </a:r>
            <a:r>
              <a:rPr lang="ru-RU" dirty="0" smtClean="0">
                <a:latin typeface="Century Gothic" pitchFamily="34" charset="0"/>
                <a:cs typeface="Segoe UI" pitchFamily="34" charset="0"/>
              </a:rPr>
              <a:t>категорий налогоплательщиков и сформировать перечень </a:t>
            </a:r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льготируемых</a:t>
            </a:r>
            <a:r>
              <a:rPr lang="ru-RU" dirty="0" smtClean="0">
                <a:latin typeface="Century Gothic" pitchFamily="34" charset="0"/>
                <a:cs typeface="Segoe UI" pitchFamily="34" charset="0"/>
              </a:rPr>
              <a:t> ОКВЭД: </a:t>
            </a:r>
            <a:r>
              <a:rPr lang="ru-RU" b="1" i="1" dirty="0" smtClean="0">
                <a:solidFill>
                  <a:srgbClr val="FF0000"/>
                </a:solidFill>
                <a:latin typeface="Century Gothic" pitchFamily="34" charset="0"/>
                <a:cs typeface="Segoe UI" pitchFamily="34" charset="0"/>
              </a:rPr>
              <a:t>культура, </a:t>
            </a:r>
            <a:r>
              <a:rPr lang="ru-RU" b="1" i="1" dirty="0" smtClean="0">
                <a:solidFill>
                  <a:srgbClr val="FF0000"/>
                </a:solidFill>
                <a:latin typeface="Century Gothic" pitchFamily="34" charset="0"/>
                <a:cs typeface="Segoe UI" pitchFamily="34" charset="0"/>
              </a:rPr>
              <a:t>физкультура</a:t>
            </a:r>
            <a:r>
              <a:rPr lang="ru-RU" b="1" i="1" dirty="0" smtClean="0">
                <a:solidFill>
                  <a:srgbClr val="FF0000"/>
                </a:solidFill>
                <a:latin typeface="Century Gothic" pitchFamily="34" charset="0"/>
                <a:cs typeface="Segoe UI" pitchFamily="34" charset="0"/>
              </a:rPr>
              <a:t> организация развлечений, туризм</a:t>
            </a:r>
            <a:r>
              <a:rPr lang="ru-RU" b="1" i="1" dirty="0" smtClean="0">
                <a:solidFill>
                  <a:srgbClr val="FF0000"/>
                </a:solidFill>
                <a:latin typeface="Century Gothic" pitchFamily="34" charset="0"/>
                <a:cs typeface="Segoe UI" pitchFamily="34" charset="0"/>
              </a:rPr>
              <a:t>, гостиничный бизнес, общественное питание, доп. образование, бытовые услуги, народные промыслы, СМИ, розничная торговля, услуги в области фотографии, пассажирские перевозки автомобильным транспортом</a:t>
            </a:r>
            <a:endParaRPr lang="ru-RU" b="1" i="1" dirty="0">
              <a:solidFill>
                <a:srgbClr val="FF0000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32" name="Правая фигурная скобка 31"/>
          <p:cNvSpPr/>
          <p:nvPr/>
        </p:nvSpPr>
        <p:spPr>
          <a:xfrm rot="5400000">
            <a:off x="5134139" y="1055635"/>
            <a:ext cx="198001" cy="2615223"/>
          </a:xfrm>
          <a:prstGeom prst="rightBrace">
            <a:avLst>
              <a:gd name="adj1" fmla="val 54979"/>
              <a:gd name="adj2" fmla="val 47628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735987"/>
            <a:ext cx="8892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entury Gothic" pitchFamily="34" charset="0"/>
                <a:cs typeface="Segoe UI" pitchFamily="34" charset="0"/>
              </a:rPr>
              <a:t>доля дохода  составляет </a:t>
            </a:r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не менее </a:t>
            </a:r>
            <a:r>
              <a:rPr lang="ru-RU" sz="2400" b="1" dirty="0" smtClean="0">
                <a:latin typeface="Century Gothic" pitchFamily="34" charset="0"/>
                <a:cs typeface="Segoe UI" pitchFamily="34" charset="0"/>
              </a:rPr>
              <a:t>50%</a:t>
            </a:r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 </a:t>
            </a:r>
            <a:r>
              <a:rPr lang="ru-RU" dirty="0" smtClean="0">
                <a:latin typeface="Century Gothic" pitchFamily="34" charset="0"/>
                <a:cs typeface="Segoe UI" pitchFamily="34" charset="0"/>
              </a:rPr>
              <a:t>в общем доходе</a:t>
            </a:r>
            <a:endParaRPr lang="ru-RU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3230" y="5168035"/>
            <a:ext cx="8890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entury Gothic" pitchFamily="34" charset="0"/>
                <a:cs typeface="Segoe UI" pitchFamily="34" charset="0"/>
              </a:rPr>
              <a:t>размер среднемесячной заработной платы работников </a:t>
            </a:r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не ниже МРОТ </a:t>
            </a:r>
            <a:r>
              <a:rPr lang="ru-RU" dirty="0" smtClean="0">
                <a:latin typeface="Century Gothic" pitchFamily="34" charset="0"/>
                <a:cs typeface="Segoe UI" pitchFamily="34" charset="0"/>
              </a:rPr>
              <a:t>с учетом районного коэффициента</a:t>
            </a:r>
          </a:p>
        </p:txBody>
      </p:sp>
      <p:sp>
        <p:nvSpPr>
          <p:cNvPr id="42" name="Rectangle 23"/>
          <p:cNvSpPr/>
          <p:nvPr/>
        </p:nvSpPr>
        <p:spPr>
          <a:xfrm>
            <a:off x="35496" y="4880003"/>
            <a:ext cx="252000" cy="25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000" b="1" dirty="0" smtClean="0">
                <a:solidFill>
                  <a:schemeClr val="bg1"/>
                </a:solidFill>
                <a:latin typeface="Arial Black" pitchFamily="34" charset="0"/>
                <a:ea typeface="Roboto Black" panose="02000000000000000000" pitchFamily="2" charset="0"/>
                <a:cs typeface="Segoe UI" pitchFamily="34" charset="0"/>
              </a:rPr>
              <a:t>1</a:t>
            </a:r>
            <a:endParaRPr lang="en-US" sz="2000" b="1" dirty="0">
              <a:solidFill>
                <a:schemeClr val="bg1"/>
              </a:solidFill>
              <a:latin typeface="Arial Black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36" name="Rectangle 23"/>
          <p:cNvSpPr/>
          <p:nvPr/>
        </p:nvSpPr>
        <p:spPr>
          <a:xfrm>
            <a:off x="35496" y="5296760"/>
            <a:ext cx="252000" cy="28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000" b="1" dirty="0">
                <a:solidFill>
                  <a:schemeClr val="bg1"/>
                </a:solidFill>
                <a:latin typeface="Arial Black" pitchFamily="34" charset="0"/>
                <a:ea typeface="Roboto Black" panose="02000000000000000000" pitchFamily="2" charset="0"/>
                <a:cs typeface="Segoe UI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Arial Black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spc="-50" dirty="0" smtClean="0">
                <a:latin typeface="Arial Black" pitchFamily="34" charset="0"/>
              </a:rPr>
              <a:t>ПОДДЕРЖКА БИЗНЕСА – РЕГИОНАЛЬНЫЙ УРОВЕНЬ</a:t>
            </a:r>
            <a:endParaRPr lang="ru-RU" altLang="ru-RU" sz="2000" b="1" spc="-50" dirty="0">
              <a:latin typeface="Arial Black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-32" y="395372"/>
            <a:ext cx="824444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 УПРОЩЕННАЯ СИСТЕМА НАЛОГООБЛОЖЕНИЯ</a:t>
            </a:r>
            <a:endParaRPr lang="ru-RU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33" name="Стрелка вправо 32">
            <a:extLst>
              <a:ext uri="{FF2B5EF4-FFF2-40B4-BE49-F238E27FC236}">
                <a16:creationId xmlns="" xmlns:a16="http://schemas.microsoft.com/office/drawing/2014/main" id="{29C03E55-9C9A-4A81-8322-F458B3FDA3E6}"/>
              </a:ext>
            </a:extLst>
          </p:cNvPr>
          <p:cNvSpPr/>
          <p:nvPr/>
        </p:nvSpPr>
        <p:spPr>
          <a:xfrm rot="5400000">
            <a:off x="5141743" y="2245907"/>
            <a:ext cx="287321" cy="3240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50" b="1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0" y="4365104"/>
            <a:ext cx="8388424" cy="430887"/>
          </a:xfrm>
          <a:prstGeom prst="rect">
            <a:avLst/>
          </a:prstGeom>
          <a:solidFill>
            <a:srgbClr val="FFE697"/>
          </a:solidFill>
        </p:spPr>
        <p:txBody>
          <a:bodyPr wrap="square">
            <a:spAutoFit/>
          </a:bodyPr>
          <a:lstStyle/>
          <a:p>
            <a:r>
              <a:rPr lang="ru-RU" sz="2200" b="1" dirty="0">
                <a:latin typeface="Century Gothic" pitchFamily="34" charset="0"/>
                <a:cs typeface="Segoe UI" pitchFamily="34" charset="0"/>
              </a:rPr>
              <a:t>Условия применения пониженных ставок</a:t>
            </a:r>
          </a:p>
        </p:txBody>
      </p:sp>
      <p:sp>
        <p:nvSpPr>
          <p:cNvPr id="41" name="Rectangle 23"/>
          <p:cNvSpPr/>
          <p:nvPr/>
        </p:nvSpPr>
        <p:spPr>
          <a:xfrm>
            <a:off x="35496" y="5886374"/>
            <a:ext cx="252000" cy="28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000" b="1" dirty="0" smtClean="0">
                <a:solidFill>
                  <a:schemeClr val="bg1"/>
                </a:solidFill>
                <a:latin typeface="Arial Black" pitchFamily="34" charset="0"/>
                <a:ea typeface="Roboto Black" panose="02000000000000000000" pitchFamily="2" charset="0"/>
                <a:cs typeface="Segoe UI" pitchFamily="34" charset="0"/>
              </a:rPr>
              <a:t>3</a:t>
            </a:r>
            <a:endParaRPr lang="en-US" sz="2000" b="1" dirty="0">
              <a:solidFill>
                <a:schemeClr val="bg1"/>
              </a:solidFill>
              <a:latin typeface="Arial Black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1520" y="5742358"/>
            <a:ext cx="88907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entury Gothic" pitchFamily="34" charset="0"/>
                <a:cs typeface="Segoe UI" pitchFamily="34" charset="0"/>
              </a:rPr>
              <a:t>сохранение численности работников </a:t>
            </a:r>
            <a:r>
              <a:rPr lang="ru-RU" dirty="0" smtClean="0">
                <a:latin typeface="Century Gothic" pitchFamily="34" charset="0"/>
                <a:cs typeface="Segoe UI" pitchFamily="34" charset="0"/>
              </a:rPr>
              <a:t>на уровне </a:t>
            </a:r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не ниже </a:t>
            </a:r>
            <a:r>
              <a:rPr lang="ru-RU" sz="2400" b="1" dirty="0" smtClean="0">
                <a:latin typeface="Century Gothic" pitchFamily="34" charset="0"/>
                <a:cs typeface="Segoe UI" pitchFamily="34" charset="0"/>
              </a:rPr>
              <a:t>90% </a:t>
            </a:r>
            <a:r>
              <a:rPr lang="ru-RU" dirty="0" smtClean="0">
                <a:latin typeface="Century Gothic" pitchFamily="34" charset="0"/>
                <a:cs typeface="Segoe UI" pitchFamily="34" charset="0"/>
              </a:rPr>
              <a:t>от среднесписочной численности работников предшествующего налогового периода</a:t>
            </a:r>
            <a:endParaRPr lang="ru-RU" dirty="0">
              <a:latin typeface="Century Gothic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1499" y="3246075"/>
            <a:ext cx="8642116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entury Gothic" pitchFamily="34" charset="0"/>
                <a:cs typeface="Segoe UI" pitchFamily="34" charset="0"/>
              </a:rPr>
              <a:t>НАЛОГОПЛАТЕЛЬЩИКИ СТРАТЕГИЧЕСКИ ЗНАЧИМЫХ СФЕР ДЕЯТЕЛЬНОСТИ: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7904" y="980728"/>
            <a:ext cx="9116096" cy="461665"/>
          </a:xfrm>
          <a:prstGeom prst="rect">
            <a:avLst/>
          </a:prstGeom>
          <a:solidFill>
            <a:srgbClr val="FFD03B"/>
          </a:solidFill>
        </p:spPr>
        <p:txBody>
          <a:bodyPr wrap="square">
            <a:spAutoFit/>
          </a:bodyPr>
          <a:lstStyle/>
          <a:p>
            <a:pPr indent="271463" algn="ctr">
              <a:defRPr/>
            </a:pPr>
            <a:r>
              <a:rPr lang="ru-RU" sz="2400" b="1" dirty="0" smtClean="0">
                <a:latin typeface="Century Gothic" pitchFamily="34" charset="0"/>
                <a:cs typeface="Segoe UI" pitchFamily="34" charset="0"/>
              </a:rPr>
              <a:t>Пролонгация «смягченных» условий по льготам</a:t>
            </a:r>
            <a:endParaRPr lang="ru-RU" sz="2400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7904" y="1556792"/>
            <a:ext cx="42029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Century Gothic" pitchFamily="34" charset="0"/>
                <a:cs typeface="Segoe UI" pitchFamily="34" charset="0"/>
              </a:rPr>
              <a:t>    численность работников </a:t>
            </a:r>
          </a:p>
          <a:p>
            <a:r>
              <a:rPr lang="ru-RU" sz="2200" b="1" dirty="0" smtClean="0">
                <a:latin typeface="Century Gothic" pitchFamily="34" charset="0"/>
                <a:cs typeface="Segoe UI" pitchFamily="34" charset="0"/>
              </a:rPr>
              <a:t>не ниже 90% </a:t>
            </a:r>
            <a:r>
              <a:rPr lang="ru-RU" sz="2200" dirty="0" smtClean="0">
                <a:latin typeface="Century Gothic" pitchFamily="34" charset="0"/>
                <a:cs typeface="Segoe UI" pitchFamily="34" charset="0"/>
              </a:rPr>
              <a:t>от прошлого года</a:t>
            </a:r>
            <a:endParaRPr lang="ru-RU" sz="2200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349697" y="1484784"/>
            <a:ext cx="467326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Century Gothic" pitchFamily="34" charset="0"/>
                <a:cs typeface="Segoe UI" pitchFamily="34" charset="0"/>
              </a:rPr>
              <a:t>    размер среднемесячной </a:t>
            </a:r>
            <a:r>
              <a:rPr lang="ru-RU" sz="2200" dirty="0" smtClean="0">
                <a:latin typeface="Century Gothic" pitchFamily="34" charset="0"/>
                <a:cs typeface="Segoe UI" pitchFamily="34" charset="0"/>
              </a:rPr>
              <a:t>заработной</a:t>
            </a:r>
            <a:r>
              <a:rPr lang="ru-RU" sz="2000" dirty="0" smtClean="0">
                <a:latin typeface="Century Gothic" pitchFamily="34" charset="0"/>
                <a:cs typeface="Segoe UI" pitchFamily="34" charset="0"/>
              </a:rPr>
              <a:t> платы по бизнесу </a:t>
            </a:r>
            <a:r>
              <a:rPr lang="ru-RU" sz="2000" b="1" dirty="0" smtClean="0">
                <a:latin typeface="Century Gothic" pitchFamily="34" charset="0"/>
                <a:cs typeface="Segoe UI" pitchFamily="34" charset="0"/>
              </a:rPr>
              <a:t>не ниже МРОТ </a:t>
            </a:r>
            <a:r>
              <a:rPr lang="ru-RU" sz="2000" dirty="0" smtClean="0">
                <a:latin typeface="Century Gothic" pitchFamily="34" charset="0"/>
                <a:cs typeface="Segoe UI" pitchFamily="34" charset="0"/>
              </a:rPr>
              <a:t>с учетом районного коэффициента</a:t>
            </a:r>
          </a:p>
        </p:txBody>
      </p:sp>
      <p:sp>
        <p:nvSpPr>
          <p:cNvPr id="42" name="Rectangle 23"/>
          <p:cNvSpPr/>
          <p:nvPr/>
        </p:nvSpPr>
        <p:spPr>
          <a:xfrm>
            <a:off x="35496" y="1556792"/>
            <a:ext cx="285720" cy="3309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400" b="1" dirty="0" smtClean="0">
                <a:solidFill>
                  <a:schemeClr val="bg1"/>
                </a:solidFill>
                <a:latin typeface="Segoe UI" pitchFamily="34" charset="0"/>
                <a:ea typeface="Roboto Black" panose="02000000000000000000" pitchFamily="2" charset="0"/>
                <a:cs typeface="Segoe UI" pitchFamily="34" charset="0"/>
              </a:rPr>
              <a:t>1</a:t>
            </a:r>
            <a:endParaRPr lang="en-US" sz="2400" b="1" dirty="0">
              <a:solidFill>
                <a:schemeClr val="bg1"/>
              </a:solidFill>
              <a:latin typeface="Segoe UI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36" name="Rectangle 23"/>
          <p:cNvSpPr/>
          <p:nvPr/>
        </p:nvSpPr>
        <p:spPr>
          <a:xfrm>
            <a:off x="4349697" y="1556792"/>
            <a:ext cx="285720" cy="3309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400" b="1" dirty="0" smtClean="0">
                <a:solidFill>
                  <a:schemeClr val="bg1"/>
                </a:solidFill>
                <a:latin typeface="Segoe UI" pitchFamily="34" charset="0"/>
                <a:ea typeface="Roboto Black" panose="02000000000000000000" pitchFamily="2" charset="0"/>
                <a:cs typeface="Segoe UI" pitchFamily="34" charset="0"/>
              </a:rPr>
              <a:t>2</a:t>
            </a:r>
            <a:endParaRPr lang="en-US" sz="2400" b="1" dirty="0">
              <a:solidFill>
                <a:schemeClr val="bg1"/>
              </a:solidFill>
              <a:latin typeface="Segoe UI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6381328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spc="-50" dirty="0" smtClean="0">
                <a:latin typeface="Arial Black" pitchFamily="34" charset="0"/>
              </a:rPr>
              <a:t>ПОДДЕРЖКА БИЗНЕСА – РЕГИОНАЛЬНЫЙ УРОВЕНЬ</a:t>
            </a:r>
            <a:endParaRPr lang="ru-RU" altLang="ru-RU" sz="2000" b="1" spc="-50" dirty="0">
              <a:latin typeface="Arial Black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32" y="395372"/>
            <a:ext cx="824444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 УПРОЩЕННАЯ СИСТЕМА НАЛОГООБЛОЖЕНИЯ</a:t>
            </a:r>
            <a:endParaRPr lang="ru-RU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41" name="Правая фигурная скобка 40"/>
          <p:cNvSpPr/>
          <p:nvPr/>
        </p:nvSpPr>
        <p:spPr>
          <a:xfrm rot="5400000">
            <a:off x="3764387" y="1573027"/>
            <a:ext cx="198001" cy="2615223"/>
          </a:xfrm>
          <a:prstGeom prst="rightBrace">
            <a:avLst>
              <a:gd name="adj1" fmla="val 54979"/>
              <a:gd name="adj2" fmla="val 47628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>
            <a:extLst>
              <a:ext uri="{FF2B5EF4-FFF2-40B4-BE49-F238E27FC236}">
                <a16:creationId xmlns="" xmlns:a16="http://schemas.microsoft.com/office/drawing/2014/main" id="{29C03E55-9C9A-4A81-8322-F458B3FDA3E6}"/>
              </a:ext>
            </a:extLst>
          </p:cNvPr>
          <p:cNvSpPr/>
          <p:nvPr/>
        </p:nvSpPr>
        <p:spPr>
          <a:xfrm rot="5400000">
            <a:off x="3771991" y="2907315"/>
            <a:ext cx="287321" cy="3240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50" b="1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178356" y="4281536"/>
            <a:ext cx="409288" cy="20842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129916"/>
            <a:ext cx="21900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entury Gothic" pitchFamily="34" charset="0"/>
                <a:cs typeface="Segoe UI" pitchFamily="34" charset="0"/>
              </a:rPr>
              <a:t>обработка</a:t>
            </a:r>
            <a:endParaRPr lang="ru-RU" sz="2800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8573" y="4633972"/>
            <a:ext cx="2871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entury Gothic" pitchFamily="34" charset="0"/>
                <a:cs typeface="Segoe UI" pitchFamily="34" charset="0"/>
              </a:rPr>
              <a:t>строительство </a:t>
            </a:r>
            <a:endParaRPr lang="ru-RU" sz="2800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7984" y="4653136"/>
            <a:ext cx="3913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Century Gothic" pitchFamily="34" charset="0"/>
                <a:cs typeface="Segoe UI" pitchFamily="34" charset="0"/>
              </a:rPr>
              <a:t>гостиничный бизнес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378103" y="4129916"/>
            <a:ext cx="45143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Century Gothic" pitchFamily="34" charset="0"/>
                <a:cs typeface="Segoe UI" pitchFamily="34" charset="0"/>
              </a:rPr>
              <a:t>общественное питание</a:t>
            </a:r>
          </a:p>
        </p:txBody>
      </p:sp>
      <p:sp>
        <p:nvSpPr>
          <p:cNvPr id="23" name="Нашивка 22"/>
          <p:cNvSpPr/>
          <p:nvPr/>
        </p:nvSpPr>
        <p:spPr>
          <a:xfrm>
            <a:off x="179512" y="4785592"/>
            <a:ext cx="409288" cy="20842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3946688" y="4293096"/>
            <a:ext cx="409288" cy="20842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5" name="Нашивка 24"/>
          <p:cNvSpPr/>
          <p:nvPr/>
        </p:nvSpPr>
        <p:spPr>
          <a:xfrm>
            <a:off x="3946688" y="4797152"/>
            <a:ext cx="409288" cy="20842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32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 rot="5400000">
            <a:off x="-883259" y="3266046"/>
            <a:ext cx="2556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46149" y="1268761"/>
            <a:ext cx="8675524" cy="707886"/>
          </a:xfrm>
          <a:prstGeom prst="rect">
            <a:avLst/>
          </a:prstGeom>
          <a:solidFill>
            <a:srgbClr val="FFCA2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cap="all" dirty="0" smtClean="0">
                <a:solidFill>
                  <a:prstClr val="black"/>
                </a:solidFill>
                <a:latin typeface="Century Gothic" pitchFamily="34" charset="0"/>
                <a:cs typeface="Segoe UI" pitchFamily="34" charset="0"/>
              </a:rPr>
              <a:t>Юр.лица, применяющие УПРОЩЕННУЮ систему налогообложения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2389361"/>
            <a:ext cx="8643998" cy="1384995"/>
          </a:xfrm>
          <a:prstGeom prst="rect">
            <a:avLst/>
          </a:prstGeom>
          <a:solidFill>
            <a:schemeClr val="bg1">
              <a:lumMod val="95000"/>
              <a:alpha val="77000"/>
            </a:schemeClr>
          </a:solidFill>
        </p:spPr>
        <p:txBody>
          <a:bodyPr wrap="square">
            <a:spAutoFit/>
          </a:bodyPr>
          <a:lstStyle/>
          <a:p>
            <a:pPr indent="87313">
              <a:defRPr/>
            </a:pPr>
            <a:r>
              <a:rPr lang="ru-RU" sz="3200" dirty="0" smtClean="0">
                <a:latin typeface="Century Gothic" pitchFamily="34" charset="0"/>
                <a:cs typeface="Arial" pitchFamily="34" charset="0"/>
              </a:rPr>
              <a:t>   </a:t>
            </a:r>
            <a:r>
              <a:rPr lang="ru-RU" sz="2800" b="1" dirty="0" smtClean="0">
                <a:latin typeface="Century Gothic" pitchFamily="34" charset="0"/>
                <a:cs typeface="Arial" pitchFamily="34" charset="0"/>
              </a:rPr>
              <a:t>Снижение налога в 5 раз </a:t>
            </a:r>
            <a:endParaRPr lang="ru-RU" sz="3200" b="1" dirty="0" smtClean="0">
              <a:latin typeface="Century Gothic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dirty="0" smtClean="0">
                <a:latin typeface="Century Gothic" pitchFamily="34" charset="0"/>
                <a:cs typeface="Arial" pitchFamily="34" charset="0"/>
              </a:rPr>
              <a:t>в сельской местности, </a:t>
            </a:r>
            <a:r>
              <a:rPr lang="ru-RU" sz="2400" b="1" dirty="0" smtClean="0">
                <a:latin typeface="Century Gothic" pitchFamily="34" charset="0"/>
                <a:cs typeface="Arial" pitchFamily="34" charset="0"/>
              </a:rPr>
              <a:t>ЗА ИСК</a:t>
            </a:r>
            <a:r>
              <a:rPr lang="ru-RU" sz="2400" dirty="0" smtClean="0">
                <a:latin typeface="Century Gothic" pitchFamily="34" charset="0"/>
                <a:cs typeface="Arial" pitchFamily="34" charset="0"/>
              </a:rPr>
              <a:t>. объектов розничной торговли </a:t>
            </a:r>
            <a:r>
              <a:rPr lang="ru-RU" sz="2400" b="1" cap="all" dirty="0" smtClean="0">
                <a:latin typeface="Century Gothic" pitchFamily="34" charset="0"/>
                <a:cs typeface="Times New Roman" pitchFamily="18" charset="0"/>
              </a:rPr>
              <a:t>до 200 кв. м </a:t>
            </a:r>
            <a:r>
              <a:rPr lang="ru-RU" sz="2800" dirty="0" smtClean="0">
                <a:latin typeface="Century Gothic" pitchFamily="34" charset="0"/>
                <a:cs typeface="Times New Roman" pitchFamily="18" charset="0"/>
              </a:rPr>
              <a:t>(включительно)</a:t>
            </a:r>
            <a:endParaRPr lang="ru-RU" sz="3200" i="1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42844" y="1288140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3"/>
          <p:cNvSpPr/>
          <p:nvPr/>
        </p:nvSpPr>
        <p:spPr>
          <a:xfrm>
            <a:off x="285720" y="2415617"/>
            <a:ext cx="397848" cy="4373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800" b="1" dirty="0" smtClean="0">
                <a:solidFill>
                  <a:schemeClr val="bg1"/>
                </a:solidFill>
                <a:latin typeface="Segoe UI" pitchFamily="34" charset="0"/>
                <a:ea typeface="Roboto Black" panose="02000000000000000000" pitchFamily="2" charset="0"/>
                <a:cs typeface="Segoe UI" pitchFamily="34" charset="0"/>
              </a:rPr>
              <a:t>1</a:t>
            </a:r>
            <a:endParaRPr lang="en-US" sz="2800" b="1" dirty="0">
              <a:solidFill>
                <a:schemeClr val="bg1"/>
              </a:solidFill>
              <a:latin typeface="Segoe UI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85720" y="4544736"/>
            <a:ext cx="8715435" cy="1323439"/>
          </a:xfrm>
          <a:prstGeom prst="rect">
            <a:avLst/>
          </a:prstGeom>
          <a:solidFill>
            <a:schemeClr val="bg1">
              <a:lumMod val="95000"/>
              <a:alpha val="77000"/>
            </a:schemeClr>
          </a:solidFill>
        </p:spPr>
        <p:txBody>
          <a:bodyPr wrap="square">
            <a:spAutoFit/>
          </a:bodyPr>
          <a:lstStyle/>
          <a:p>
            <a:pPr indent="87313">
              <a:defRPr/>
            </a:pPr>
            <a:r>
              <a:rPr lang="ru-RU" sz="3200" dirty="0" smtClean="0">
                <a:latin typeface="Century Gothic" pitchFamily="34" charset="0"/>
                <a:cs typeface="Arial" pitchFamily="34" charset="0"/>
              </a:rPr>
              <a:t>   </a:t>
            </a:r>
            <a:r>
              <a:rPr lang="ru-RU" sz="2800" b="1" dirty="0" smtClean="0">
                <a:latin typeface="Century Gothic" pitchFamily="34" charset="0"/>
                <a:cs typeface="Arial" pitchFamily="34" charset="0"/>
              </a:rPr>
              <a:t>Снижение налога в 2 раза</a:t>
            </a:r>
            <a:endParaRPr lang="ru-RU" sz="3200" b="1" dirty="0" smtClean="0">
              <a:latin typeface="Century Gothic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dirty="0" smtClean="0">
                <a:latin typeface="Century Gothic" pitchFamily="34" charset="0"/>
                <a:cs typeface="Arial" pitchFamily="34" charset="0"/>
              </a:rPr>
              <a:t>в городских округах и административных центрах муниципальных округов (районов)</a:t>
            </a:r>
          </a:p>
        </p:txBody>
      </p:sp>
      <p:sp>
        <p:nvSpPr>
          <p:cNvPr id="29" name="Rectangle 23"/>
          <p:cNvSpPr/>
          <p:nvPr/>
        </p:nvSpPr>
        <p:spPr>
          <a:xfrm>
            <a:off x="285720" y="4522987"/>
            <a:ext cx="397848" cy="4901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800" b="1" dirty="0">
                <a:solidFill>
                  <a:schemeClr val="bg1"/>
                </a:solidFill>
                <a:latin typeface="Segoe UI" pitchFamily="34" charset="0"/>
                <a:ea typeface="Roboto Black" panose="02000000000000000000" pitchFamily="2" charset="0"/>
                <a:cs typeface="Segoe UI" pitchFamily="34" charset="0"/>
              </a:rPr>
              <a:t>2</a:t>
            </a:r>
            <a:endParaRPr lang="en-US" sz="2800" b="1" dirty="0">
              <a:solidFill>
                <a:schemeClr val="bg1"/>
              </a:solidFill>
              <a:latin typeface="Segoe UI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6356352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spc="-50" dirty="0" smtClean="0">
                <a:latin typeface="Arial Black" pitchFamily="34" charset="0"/>
              </a:rPr>
              <a:t>ПОДДЕРЖКА БИЗНЕСА – РЕГИОНАЛЬНЫЙ УРОВЕНЬ</a:t>
            </a:r>
            <a:endParaRPr lang="ru-RU" altLang="ru-RU" sz="2000" b="1" spc="-50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33" y="536291"/>
            <a:ext cx="9144033" cy="380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0" tIns="36000" rIns="0" bIns="36000" rtlCol="0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  <a:cs typeface="Segoe UI" pitchFamily="34" charset="0"/>
              </a:rPr>
              <a:t>НАЛОГ НА ИМУЩЕСТВО ОРГАНИЗАЦИЙ ОТ КАДАСТРОВОЙ СТОИМОСТИ </a:t>
            </a:r>
            <a:endParaRPr lang="ru-RU" sz="2000" b="1" dirty="0">
              <a:latin typeface="Century Gothic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20272" y="640533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496" y="2105061"/>
            <a:ext cx="1728192" cy="4616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  <a:cs typeface="Tahoma" pitchFamily="34" charset="0"/>
              </a:rPr>
              <a:t>Ставка: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2139749"/>
            <a:ext cx="23854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600" dirty="0" smtClean="0">
                <a:latin typeface="Century Gothic" pitchFamily="34" charset="0"/>
                <a:cs typeface="Tahoma" pitchFamily="34" charset="0"/>
              </a:rPr>
              <a:t>«доходы»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85219" y="2074391"/>
            <a:ext cx="1218629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2%</a:t>
            </a:r>
            <a:endParaRPr lang="ru-RU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79713" y="1988840"/>
            <a:ext cx="2313487" cy="942997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27985" y="1854888"/>
            <a:ext cx="237626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500" dirty="0">
                <a:latin typeface="Century Gothic" pitchFamily="34" charset="0"/>
                <a:cs typeface="Tahoma" pitchFamily="34" charset="0"/>
              </a:rPr>
              <a:t>«доходы- </a:t>
            </a:r>
            <a:r>
              <a:rPr lang="ru-RU" altLang="ru-RU" sz="2500" dirty="0" smtClean="0">
                <a:latin typeface="Century Gothic" pitchFamily="34" charset="0"/>
                <a:cs typeface="Tahoma" pitchFamily="34" charset="0"/>
              </a:rPr>
              <a:t>расходы»</a:t>
            </a:r>
            <a:endParaRPr lang="ru-RU" altLang="ru-RU" sz="2500" dirty="0">
              <a:latin typeface="Century Gothic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7988" y="2039943"/>
            <a:ext cx="1096229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5%</a:t>
            </a:r>
            <a:endParaRPr lang="ru-RU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44097" y="1997551"/>
            <a:ext cx="2360149" cy="930491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5496" y="3121902"/>
            <a:ext cx="2376264" cy="461665"/>
          </a:xfrm>
          <a:prstGeom prst="rect">
            <a:avLst/>
          </a:prstGeom>
          <a:solidFill>
            <a:srgbClr val="FFECAF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  <a:cs typeface="Tahoma" pitchFamily="34" charset="0"/>
              </a:rPr>
              <a:t>Условия: 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251520" y="3717033"/>
            <a:ext cx="856895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ru-RU" altLang="ru-RU" sz="2400" dirty="0" smtClean="0">
                <a:latin typeface="Century Gothic" pitchFamily="34" charset="0"/>
                <a:cs typeface="Tahoma" pitchFamily="34" charset="0"/>
              </a:rPr>
              <a:t> наличие </a:t>
            </a:r>
            <a:r>
              <a:rPr lang="ru-RU" altLang="ru-RU" sz="2400" dirty="0">
                <a:latin typeface="Century Gothic" pitchFamily="34" charset="0"/>
                <a:cs typeface="Tahoma" pitchFamily="34" charset="0"/>
              </a:rPr>
              <a:t>статус </a:t>
            </a:r>
            <a:r>
              <a:rPr lang="ru-RU" altLang="ru-RU" sz="2400" dirty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«социального предприятия</a:t>
            </a:r>
            <a:r>
              <a:rPr lang="ru-RU" altLang="ru-RU" sz="2400" dirty="0" smtClean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»</a:t>
            </a:r>
            <a:endParaRPr lang="ru-RU" altLang="ru-RU" sz="2400" dirty="0">
              <a:latin typeface="Century Gothic" pitchFamily="34" charset="0"/>
              <a:cs typeface="Tahoma" pitchFamily="34" charset="0"/>
            </a:endParaRPr>
          </a:p>
          <a:p>
            <a:pPr algn="just"/>
            <a:endParaRPr lang="ru-RU" altLang="ru-RU" sz="600" dirty="0" smtClean="0">
              <a:solidFill>
                <a:srgbClr val="002060"/>
              </a:solidFill>
              <a:latin typeface="Century Gothic" pitchFamily="34" charset="0"/>
              <a:cs typeface="Tahoma" pitchFamily="34" charset="0"/>
            </a:endParaRPr>
          </a:p>
        </p:txBody>
      </p:sp>
      <p:sp>
        <p:nvSpPr>
          <p:cNvPr id="17" name="Rectangle 23"/>
          <p:cNvSpPr/>
          <p:nvPr/>
        </p:nvSpPr>
        <p:spPr>
          <a:xfrm>
            <a:off x="35496" y="3861049"/>
            <a:ext cx="285720" cy="3309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000" b="1" dirty="0" smtClean="0">
                <a:solidFill>
                  <a:schemeClr val="bg1"/>
                </a:solidFill>
                <a:latin typeface="Arial Black" pitchFamily="34" charset="0"/>
                <a:ea typeface="Roboto Black" panose="02000000000000000000" pitchFamily="2" charset="0"/>
                <a:cs typeface="Segoe UI" pitchFamily="34" charset="0"/>
              </a:rPr>
              <a:t>1</a:t>
            </a:r>
            <a:endParaRPr lang="en-US" sz="2000" b="1" dirty="0">
              <a:solidFill>
                <a:schemeClr val="bg1"/>
              </a:solidFill>
              <a:latin typeface="Arial Black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19" name="Rectangle 23"/>
          <p:cNvSpPr/>
          <p:nvPr/>
        </p:nvSpPr>
        <p:spPr>
          <a:xfrm>
            <a:off x="35496" y="4365104"/>
            <a:ext cx="285720" cy="3309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000" b="1" dirty="0" smtClean="0">
                <a:solidFill>
                  <a:schemeClr val="bg1"/>
                </a:solidFill>
                <a:latin typeface="Arial Black" pitchFamily="34" charset="0"/>
                <a:ea typeface="Roboto Black" panose="02000000000000000000" pitchFamily="2" charset="0"/>
                <a:cs typeface="Segoe UI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Arial Black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20" name="TextBox 6"/>
          <p:cNvSpPr txBox="1">
            <a:spLocks noChangeArrowheads="1"/>
          </p:cNvSpPr>
          <p:nvPr/>
        </p:nvSpPr>
        <p:spPr bwMode="auto">
          <a:xfrm>
            <a:off x="35496" y="4277221"/>
            <a:ext cx="8784976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ru-RU" altLang="ru-RU" sz="2400" dirty="0" smtClean="0">
                <a:latin typeface="Century Gothic" pitchFamily="34" charset="0"/>
                <a:cs typeface="Tahoma" pitchFamily="34" charset="0"/>
              </a:rPr>
              <a:t>   </a:t>
            </a:r>
            <a:r>
              <a:rPr lang="ru-RU" sz="2400" dirty="0" smtClean="0">
                <a:latin typeface="Century Gothic" pitchFamily="34" charset="0"/>
                <a:cs typeface="Tahoma" pitchFamily="34" charset="0"/>
              </a:rPr>
              <a:t>размер </a:t>
            </a:r>
            <a:r>
              <a:rPr lang="ru-RU" sz="2400" dirty="0">
                <a:latin typeface="Century Gothic" pitchFamily="34" charset="0"/>
                <a:cs typeface="Tahoma" pitchFamily="34" charset="0"/>
              </a:rPr>
              <a:t>среднемесячной заработной платы работников (при наличии) </a:t>
            </a:r>
            <a:r>
              <a:rPr lang="ru-RU" sz="2400" dirty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не ниже </a:t>
            </a:r>
            <a:r>
              <a:rPr lang="ru-RU" sz="2400" dirty="0" smtClean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МРОТ</a:t>
            </a:r>
            <a:r>
              <a:rPr lang="ru-RU" sz="2400" dirty="0" smtClean="0">
                <a:latin typeface="Century Gothic" pitchFamily="34" charset="0"/>
                <a:cs typeface="Tahoma" pitchFamily="34" charset="0"/>
              </a:rPr>
              <a:t> </a:t>
            </a:r>
            <a:r>
              <a:rPr lang="ru-RU" sz="2400" dirty="0">
                <a:latin typeface="Century Gothic" pitchFamily="34" charset="0"/>
                <a:cs typeface="Tahoma" pitchFamily="34" charset="0"/>
              </a:rPr>
              <a:t>с учетом районного коэффициента </a:t>
            </a:r>
            <a:endParaRPr lang="ru-RU" altLang="ru-RU" sz="2400" dirty="0">
              <a:latin typeface="Century Gothic" pitchFamily="34" charset="0"/>
              <a:cs typeface="Tahoma" pitchFamily="34" charset="0"/>
            </a:endParaRPr>
          </a:p>
          <a:p>
            <a:pPr algn="just"/>
            <a:endParaRPr lang="ru-RU" altLang="ru-RU" sz="600" dirty="0" smtClean="0">
              <a:solidFill>
                <a:srgbClr val="002060"/>
              </a:solidFill>
              <a:latin typeface="Century Gothic" pitchFamily="34" charset="0"/>
              <a:cs typeface="Tahoma" pitchFamily="34" charset="0"/>
            </a:endParaRPr>
          </a:p>
        </p:txBody>
      </p:sp>
      <p:sp>
        <p:nvSpPr>
          <p:cNvPr id="21" name="TextBox 6"/>
          <p:cNvSpPr txBox="1">
            <a:spLocks noChangeArrowheads="1"/>
          </p:cNvSpPr>
          <p:nvPr/>
        </p:nvSpPr>
        <p:spPr bwMode="auto">
          <a:xfrm>
            <a:off x="35496" y="5589240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ru-RU" altLang="ru-RU" sz="2400" dirty="0">
                <a:latin typeface="Century Gothic" pitchFamily="34" charset="0"/>
                <a:cs typeface="Tahoma" pitchFamily="34" charset="0"/>
              </a:rPr>
              <a:t> </a:t>
            </a:r>
            <a:r>
              <a:rPr lang="ru-RU" altLang="ru-RU" sz="2400" dirty="0" smtClean="0">
                <a:latin typeface="Century Gothic" pitchFamily="34" charset="0"/>
                <a:cs typeface="Tahoma" pitchFamily="34" charset="0"/>
              </a:rPr>
              <a:t>  </a:t>
            </a:r>
            <a:r>
              <a:rPr lang="ru-RU" altLang="ru-RU" sz="2400" dirty="0" smtClean="0">
                <a:solidFill>
                  <a:srgbClr val="FF0000"/>
                </a:solidFill>
                <a:latin typeface="Century Gothic" pitchFamily="34" charset="0"/>
                <a:cs typeface="Tahoma" pitchFamily="34" charset="0"/>
              </a:rPr>
              <a:t>отсутствие</a:t>
            </a:r>
            <a:r>
              <a:rPr lang="ru-RU" altLang="ru-RU" sz="2400" dirty="0" smtClean="0">
                <a:latin typeface="Century Gothic" pitchFamily="34" charset="0"/>
                <a:cs typeface="Tahoma" pitchFamily="34" charset="0"/>
              </a:rPr>
              <a:t> </a:t>
            </a:r>
            <a:r>
              <a:rPr lang="ru-RU" altLang="ru-RU" sz="2400" dirty="0">
                <a:latin typeface="Century Gothic" pitchFamily="34" charset="0"/>
                <a:cs typeface="Tahoma" pitchFamily="34" charset="0"/>
              </a:rPr>
              <a:t>процедуры банкротства и задолженности по налогам в бюджет области</a:t>
            </a:r>
            <a:endParaRPr lang="ru-RU" altLang="ru-RU" sz="600" dirty="0" smtClean="0">
              <a:solidFill>
                <a:srgbClr val="002060"/>
              </a:solidFill>
              <a:latin typeface="Century Gothic" pitchFamily="34" charset="0"/>
              <a:cs typeface="Tahoma" pitchFamily="34" charset="0"/>
            </a:endParaRPr>
          </a:p>
        </p:txBody>
      </p:sp>
      <p:sp>
        <p:nvSpPr>
          <p:cNvPr id="22" name="Rectangle 23"/>
          <p:cNvSpPr/>
          <p:nvPr/>
        </p:nvSpPr>
        <p:spPr>
          <a:xfrm>
            <a:off x="35496" y="5641355"/>
            <a:ext cx="285720" cy="3309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ru-RU" sz="2000" b="1" dirty="0" smtClean="0">
                <a:solidFill>
                  <a:schemeClr val="bg1"/>
                </a:solidFill>
                <a:latin typeface="Arial Black" pitchFamily="34" charset="0"/>
                <a:ea typeface="Roboto Black" panose="02000000000000000000" pitchFamily="2" charset="0"/>
                <a:cs typeface="Segoe UI" pitchFamily="34" charset="0"/>
              </a:rPr>
              <a:t>3</a:t>
            </a:r>
            <a:endParaRPr lang="en-US" sz="2000" b="1" dirty="0">
              <a:solidFill>
                <a:schemeClr val="bg1"/>
              </a:solidFill>
              <a:latin typeface="Arial Black" pitchFamily="34" charset="0"/>
              <a:ea typeface="Roboto Black" panose="02000000000000000000" pitchFamily="2" charset="0"/>
              <a:cs typeface="Segoe U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spc="-50" dirty="0" smtClean="0">
                <a:latin typeface="Arial Black" pitchFamily="34" charset="0"/>
              </a:rPr>
              <a:t>ПОДДЕРЖКА БИЗНЕСА – РЕГИОНАЛЬНЫЙ УРОВЕНЬ</a:t>
            </a:r>
            <a:endParaRPr lang="ru-RU" altLang="ru-RU" sz="2000" b="1" spc="-50" dirty="0"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36291"/>
            <a:ext cx="914403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 для предпринимателей, имеющих инвалидность, а также организаций и предпринимателей, обеспечивающих занятость инвалидов и иных социальных категорий граждан</a:t>
            </a:r>
            <a:endParaRPr lang="ru-RU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732240" y="1604798"/>
            <a:ext cx="2448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entury Gothic" pitchFamily="34" charset="0"/>
              </a:rPr>
              <a:t>19</a:t>
            </a:r>
            <a:r>
              <a:rPr lang="ru-RU" sz="14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Century Gothic" pitchFamily="34" charset="0"/>
              </a:rPr>
              <a:t>налогоплательщиков</a:t>
            </a:r>
            <a:endParaRPr lang="ru-RU" sz="1600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7" name="Стрелка: вниз 28">
            <a:extLst>
              <a:ext uri="{FF2B5EF4-FFF2-40B4-BE49-F238E27FC236}">
                <a16:creationId xmlns:a16="http://schemas.microsoft.com/office/drawing/2014/main" xmlns="" id="{D7870E38-2C50-456A-A489-AFE79221A155}"/>
              </a:ext>
            </a:extLst>
          </p:cNvPr>
          <p:cNvSpPr/>
          <p:nvPr/>
        </p:nvSpPr>
        <p:spPr>
          <a:xfrm>
            <a:off x="7771881" y="2492896"/>
            <a:ext cx="328511" cy="420896"/>
          </a:xfrm>
          <a:prstGeom prst="downArrow">
            <a:avLst>
              <a:gd name="adj1" fmla="val 50000"/>
              <a:gd name="adj2" fmla="val 68546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000" b="1" dirty="0">
              <a:latin typeface="Century Gothic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6852FF6-FD7F-4641-B27B-E0A42F11C325}"/>
              </a:ext>
            </a:extLst>
          </p:cNvPr>
          <p:cNvSpPr txBox="1"/>
          <p:nvPr/>
        </p:nvSpPr>
        <p:spPr>
          <a:xfrm>
            <a:off x="7016852" y="2852936"/>
            <a:ext cx="2019644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ru-RU"/>
            </a:defPPr>
            <a:lvl1pPr algn="ctr">
              <a:defRPr sz="11500" b="1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  <a:ea typeface="Cambria" panose="02040503050406030204" pitchFamily="18" charset="0"/>
              </a:defRPr>
            </a:lvl1pPr>
          </a:lstStyle>
          <a:p>
            <a:r>
              <a:rPr lang="ru-RU" sz="4000" dirty="0" smtClean="0">
                <a:solidFill>
                  <a:schemeClr val="tx1"/>
                </a:solidFill>
                <a:latin typeface="Century Gothic" pitchFamily="34" charset="0"/>
              </a:rPr>
              <a:t>2,2</a:t>
            </a:r>
            <a:endParaRPr lang="ru-RU" sz="40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522302A6-C16B-4124-A5B8-76B594395350}"/>
              </a:ext>
            </a:extLst>
          </p:cNvPr>
          <p:cNvSpPr txBox="1"/>
          <p:nvPr/>
        </p:nvSpPr>
        <p:spPr>
          <a:xfrm>
            <a:off x="7452320" y="3406497"/>
            <a:ext cx="1402359" cy="23852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млн.</a:t>
            </a:r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 </a:t>
            </a:r>
            <a:r>
              <a:rPr lang="ru-RU" sz="1100" b="1" dirty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руб</a:t>
            </a: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. в год</a:t>
            </a:r>
            <a:endParaRPr lang="ru-RU" sz="1100" b="1" dirty="0">
              <a:solidFill>
                <a:schemeClr val="bg2">
                  <a:lumMod val="25000"/>
                </a:schemeClr>
              </a:solidFill>
              <a:latin typeface="Century Gothic" pitchFamily="34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6513" y="2280793"/>
            <a:ext cx="9143999" cy="500135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dirty="0" smtClean="0">
                <a:latin typeface="Century Schoolbook" pitchFamily="18" charset="0"/>
                <a:cs typeface="Times New Roman" pitchFamily="18" charset="0"/>
              </a:rPr>
              <a:t>Снижена Налоговая нагрузка</a:t>
            </a:r>
            <a:endParaRPr lang="ru-RU" sz="3600" cap="all" dirty="0">
              <a:latin typeface="Century Schoolbook" pitchFamily="18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140313" y="3086431"/>
            <a:ext cx="1607798" cy="438580"/>
          </a:xfrm>
          <a:prstGeom prst="rect">
            <a:avLst/>
          </a:prstGeom>
          <a:solidFill>
            <a:srgbClr val="FFCA21"/>
          </a:solidFill>
        </p:spPr>
        <p:txBody>
          <a:bodyPr wrap="square" lIns="68579" tIns="34289" rIns="68579" bIns="34289">
            <a:spAutoFit/>
          </a:bodyPr>
          <a:lstStyle/>
          <a:p>
            <a:pPr algn="ctr"/>
            <a:r>
              <a:rPr lang="ru-RU" sz="2400" b="1" cap="all" dirty="0">
                <a:latin typeface="Century Gothic" pitchFamily="34" charset="0"/>
                <a:cs typeface="Times New Roman" pitchFamily="18" charset="0"/>
              </a:rPr>
              <a:t>2022</a:t>
            </a:r>
            <a:r>
              <a:rPr lang="ru-RU" sz="2400" b="1" dirty="0">
                <a:latin typeface="Century Gothic" pitchFamily="34" charset="0"/>
                <a:cs typeface="Times New Roman" pitchFamily="18" charset="0"/>
              </a:rPr>
              <a:t>г.</a:t>
            </a:r>
            <a:endParaRPr lang="ru-RU" sz="2400" b="1" cap="all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B74BD44C-DA11-4FC0-BA79-297EF1EAE2A1}"/>
              </a:ext>
            </a:extLst>
          </p:cNvPr>
          <p:cNvSpPr/>
          <p:nvPr/>
        </p:nvSpPr>
        <p:spPr>
          <a:xfrm>
            <a:off x="323529" y="3692218"/>
            <a:ext cx="3600399" cy="918711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400" b="1" dirty="0">
                <a:solidFill>
                  <a:srgbClr val="000000"/>
                </a:solidFill>
                <a:latin typeface="Century Gothic" pitchFamily="34" charset="0"/>
                <a:ea typeface="Times New Roman" panose="02020603050405020304" pitchFamily="18" charset="0"/>
              </a:rPr>
              <a:t>административный центр района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EDE6B98-85FB-422D-ABB7-2082929D28A8}"/>
              </a:ext>
            </a:extLst>
          </p:cNvPr>
          <p:cNvSpPr/>
          <p:nvPr/>
        </p:nvSpPr>
        <p:spPr>
          <a:xfrm>
            <a:off x="1269781" y="5645425"/>
            <a:ext cx="2228822" cy="807911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Century Gothic" pitchFamily="34" charset="0"/>
              </a:rPr>
              <a:t>поселения </a:t>
            </a:r>
          </a:p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Century Gothic" pitchFamily="34" charset="0"/>
              </a:rPr>
              <a:t>района</a:t>
            </a:r>
            <a:endParaRPr lang="ru-RU" sz="24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BEDE6B98-85FB-422D-ABB7-2082929D28A8}"/>
              </a:ext>
            </a:extLst>
          </p:cNvPr>
          <p:cNvSpPr/>
          <p:nvPr/>
        </p:nvSpPr>
        <p:spPr>
          <a:xfrm>
            <a:off x="133352" y="4908456"/>
            <a:ext cx="1930056" cy="561690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Century Gothic" pitchFamily="34" charset="0"/>
              </a:rPr>
              <a:t>на 40%</a:t>
            </a:r>
          </a:p>
        </p:txBody>
      </p:sp>
      <p:sp>
        <p:nvSpPr>
          <p:cNvPr id="22" name="Нашивка 21"/>
          <p:cNvSpPr/>
          <p:nvPr/>
        </p:nvSpPr>
        <p:spPr>
          <a:xfrm>
            <a:off x="2074480" y="4876763"/>
            <a:ext cx="622448" cy="712477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74BD44C-DA11-4FC0-BA79-297EF1EAE2A1}"/>
              </a:ext>
            </a:extLst>
          </p:cNvPr>
          <p:cNvSpPr/>
          <p:nvPr/>
        </p:nvSpPr>
        <p:spPr>
          <a:xfrm>
            <a:off x="5076056" y="3641774"/>
            <a:ext cx="3960440" cy="918711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400" b="1" dirty="0">
                <a:solidFill>
                  <a:srgbClr val="000000"/>
                </a:solidFill>
                <a:latin typeface="Century Gothic" pitchFamily="34" charset="0"/>
                <a:ea typeface="Times New Roman" panose="02020603050405020304" pitchFamily="18" charset="0"/>
              </a:rPr>
              <a:t>административный центр района (округ)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BEDE6B98-85FB-422D-ABB7-2082929D28A8}"/>
              </a:ext>
            </a:extLst>
          </p:cNvPr>
          <p:cNvSpPr/>
          <p:nvPr/>
        </p:nvSpPr>
        <p:spPr>
          <a:xfrm>
            <a:off x="5724128" y="5588713"/>
            <a:ext cx="2736304" cy="807911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Century Gothic" pitchFamily="34" charset="0"/>
              </a:rPr>
              <a:t>поселения 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latin typeface="Century Gothic" pitchFamily="34" charset="0"/>
              </a:rPr>
              <a:t>р</a:t>
            </a:r>
            <a:r>
              <a:rPr lang="ru-RU" sz="2400" b="1" dirty="0" smtClean="0">
                <a:solidFill>
                  <a:srgbClr val="000000"/>
                </a:solidFill>
                <a:latin typeface="Century Gothic" pitchFamily="34" charset="0"/>
              </a:rPr>
              <a:t>айона 2022г. </a:t>
            </a:r>
            <a:endParaRPr lang="ru-RU" sz="24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5" name="Равно 24"/>
          <p:cNvSpPr/>
          <p:nvPr/>
        </p:nvSpPr>
        <p:spPr>
          <a:xfrm>
            <a:off x="6656333" y="4770851"/>
            <a:ext cx="685800" cy="9144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33352" y="3669027"/>
            <a:ext cx="4238625" cy="27843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dirty="0">
              <a:latin typeface="Century Schoolbook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988538" y="3086431"/>
            <a:ext cx="1607798" cy="438580"/>
          </a:xfrm>
          <a:prstGeom prst="rect">
            <a:avLst/>
          </a:prstGeom>
          <a:solidFill>
            <a:srgbClr val="FFCA21"/>
          </a:solidFill>
        </p:spPr>
        <p:txBody>
          <a:bodyPr wrap="square" lIns="68579" tIns="34289" rIns="68579" bIns="34289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  <a:cs typeface="Times New Roman" pitchFamily="18" charset="0"/>
              </a:rPr>
              <a:t>с </a:t>
            </a:r>
            <a:r>
              <a:rPr lang="ru-RU" sz="2400" b="1" cap="all" dirty="0" smtClean="0">
                <a:latin typeface="Century Gothic" pitchFamily="34" charset="0"/>
                <a:cs typeface="Times New Roman" pitchFamily="18" charset="0"/>
              </a:rPr>
              <a:t>2023</a:t>
            </a:r>
            <a:r>
              <a:rPr lang="ru-RU" sz="2400" b="1" dirty="0" smtClean="0">
                <a:latin typeface="Century Gothic" pitchFamily="34" charset="0"/>
                <a:cs typeface="Times New Roman" pitchFamily="18" charset="0"/>
              </a:rPr>
              <a:t>г</a:t>
            </a:r>
            <a:r>
              <a:rPr lang="ru-RU" sz="2400" b="1" dirty="0">
                <a:latin typeface="Century Gothic" pitchFamily="34" charset="0"/>
                <a:cs typeface="Times New Roman" pitchFamily="18" charset="0"/>
              </a:rPr>
              <a:t>.</a:t>
            </a:r>
            <a:endParaRPr lang="ru-RU" sz="2400" b="1" cap="all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810127" y="3669027"/>
            <a:ext cx="4238625" cy="27843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dirty="0">
              <a:latin typeface="Century Schoolbook" pitchFamily="18" charset="0"/>
            </a:endParaRPr>
          </a:p>
        </p:txBody>
      </p:sp>
      <p:sp>
        <p:nvSpPr>
          <p:cNvPr id="18" name="Номер слайда 2"/>
          <p:cNvSpPr txBox="1">
            <a:spLocks/>
          </p:cNvSpPr>
          <p:nvPr/>
        </p:nvSpPr>
        <p:spPr>
          <a:xfrm>
            <a:off x="6902896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500934" y="1198493"/>
            <a:ext cx="1808114" cy="646331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Century Gothic" pitchFamily="34" charset="0"/>
                <a:cs typeface="Segoe UI" pitchFamily="34" charset="0"/>
              </a:rPr>
              <a:t>18 469</a:t>
            </a:r>
            <a:endParaRPr lang="ru-RU" sz="3600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19" name="Стрелка вправо 18">
            <a:extLst>
              <a:ext uri="{FF2B5EF4-FFF2-40B4-BE49-F238E27FC236}">
                <a16:creationId xmlns:a16="http://schemas.microsoft.com/office/drawing/2014/main" xmlns="" id="{29C03E55-9C9A-4A81-8322-F458B3FDA3E6}"/>
              </a:ext>
            </a:extLst>
          </p:cNvPr>
          <p:cNvSpPr/>
          <p:nvPr/>
        </p:nvSpPr>
        <p:spPr>
          <a:xfrm>
            <a:off x="6726" y="990919"/>
            <a:ext cx="4493836" cy="106992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0000"/>
                </a:solidFill>
                <a:latin typeface="Century Gothic" pitchFamily="34" charset="0"/>
                <a:ea typeface="Times New Roman" panose="02020603050405020304" pitchFamily="18" charset="0"/>
                <a:cs typeface="Segoe UI" pitchFamily="34" charset="0"/>
              </a:rPr>
              <a:t>Количество выданных патентов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000000"/>
                </a:solidFill>
                <a:latin typeface="Century Gothic" pitchFamily="34" charset="0"/>
                <a:ea typeface="Times New Roman" panose="02020603050405020304" pitchFamily="18" charset="0"/>
                <a:cs typeface="Segoe UI" pitchFamily="34" charset="0"/>
              </a:rPr>
              <a:t> на 01.07.2023, чел.</a:t>
            </a: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4513672" y="881283"/>
            <a:ext cx="1714512" cy="31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68" tIns="34289" rIns="68568" bIns="34289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Century Gothic" pitchFamily="34" charset="0"/>
                <a:cs typeface="Segoe UI" pitchFamily="34" charset="0"/>
              </a:rPr>
              <a:t>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Segoe UI" pitchFamily="34" charset="0"/>
              </a:rPr>
              <a:t>о области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68342" y="1198493"/>
            <a:ext cx="1808114" cy="646331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Century Gothic" pitchFamily="34" charset="0"/>
                <a:cs typeface="Segoe UI" pitchFamily="34" charset="0"/>
              </a:rPr>
              <a:t>373</a:t>
            </a:r>
            <a:endParaRPr lang="ru-RU" sz="3600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6516216" y="881283"/>
            <a:ext cx="2376264" cy="31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68" tIns="34289" rIns="68568" bIns="34289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Century Gothic" pitchFamily="34" charset="0"/>
                <a:cs typeface="Segoe UI" pitchFamily="34" charset="0"/>
              </a:rPr>
              <a:t>Шекснинский район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-2053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spc="-50" dirty="0" smtClean="0">
                <a:latin typeface="Arial Black" pitchFamily="34" charset="0"/>
              </a:rPr>
              <a:t>ПОДДЕРЖКА БИЗНЕСА – РЕГИОНАЛЬНЫЙ УРОВЕНЬ</a:t>
            </a:r>
            <a:endParaRPr lang="ru-RU" altLang="ru-RU" sz="2000" b="1" spc="-50" dirty="0"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169" y="379572"/>
            <a:ext cx="500408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 патентная система налогообложения</a:t>
            </a:r>
            <a:endParaRPr lang="ru-RU" b="1" dirty="0">
              <a:latin typeface="Century Gothic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811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5536" y="1047733"/>
            <a:ext cx="69127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Century Gothic" pitchFamily="34" charset="0"/>
              </a:rPr>
              <a:t>До 1 января 2025 года </a:t>
            </a:r>
            <a:r>
              <a:rPr lang="ru-RU" sz="2400" b="1" cap="all" dirty="0" smtClean="0">
                <a:solidFill>
                  <a:srgbClr val="FF0000"/>
                </a:solidFill>
                <a:latin typeface="Century Gothic" pitchFamily="34" charset="0"/>
              </a:rPr>
              <a:t>продлено</a:t>
            </a:r>
            <a:r>
              <a:rPr lang="ru-RU" sz="2400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ru-RU" sz="2400" dirty="0" smtClean="0">
                <a:latin typeface="Century Gothic" pitchFamily="34" charset="0"/>
              </a:rPr>
              <a:t>действие «налоговых каникул» для новых предпринимателей в научной, социальной, производственной или бытовой сферах.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32240" y="1103062"/>
            <a:ext cx="2448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Century Gothic" pitchFamily="34" charset="0"/>
              </a:rPr>
              <a:t>89</a:t>
            </a:r>
            <a:r>
              <a:rPr lang="ru-RU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entury Gothic" pitchFamily="34" charset="0"/>
              </a:rPr>
              <a:t>видов деятельности</a:t>
            </a:r>
            <a:r>
              <a:rPr lang="ru-RU" sz="2400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2008" y="3044958"/>
            <a:ext cx="89644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Century Gothic" pitchFamily="34" charset="0"/>
              </a:rPr>
              <a:t>ОСВОБОЖДЕНИЕ</a:t>
            </a:r>
            <a:r>
              <a:rPr lang="ru-RU" sz="2400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ru-RU" sz="2400" dirty="0" smtClean="0">
                <a:latin typeface="Century Gothic" pitchFamily="34" charset="0"/>
              </a:rPr>
              <a:t>от уплаты налога </a:t>
            </a:r>
            <a:r>
              <a:rPr lang="ru-RU" sz="2400" b="1" dirty="0" smtClean="0">
                <a:solidFill>
                  <a:srgbClr val="FF0000"/>
                </a:solidFill>
                <a:latin typeface="Century Gothic" pitchFamily="34" charset="0"/>
              </a:rPr>
              <a:t>на </a:t>
            </a:r>
            <a:r>
              <a:rPr lang="ru-RU" sz="4000" b="1" dirty="0" smtClean="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Century Gothic" pitchFamily="34" charset="0"/>
              </a:rPr>
              <a:t> года</a:t>
            </a:r>
            <a:r>
              <a:rPr lang="ru-RU" sz="2400" dirty="0" smtClean="0">
                <a:latin typeface="Century Gothic" pitchFamily="34" charset="0"/>
              </a:rPr>
              <a:t>, включая год регистрации.</a:t>
            </a:r>
            <a:endParaRPr lang="ru-RU" sz="2400" dirty="0">
              <a:latin typeface="Century Gothic" pitchFamily="34" charset="0"/>
            </a:endParaRPr>
          </a:p>
        </p:txBody>
      </p:sp>
      <p:pic>
        <p:nvPicPr>
          <p:cNvPr id="10" name="Picture 4" descr="E:\1676524223_catherineasquithgallery-com-p-znachki-na-zelenom-fone-138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saturation sat="4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36512" y="952483"/>
            <a:ext cx="674664" cy="899552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187624" y="4197086"/>
            <a:ext cx="87129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latin typeface="Century Gothic" pitchFamily="34" charset="0"/>
              </a:rPr>
              <a:t>Количество ИП на «налоговых каникулах»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109225"/>
              </p:ext>
            </p:extLst>
          </p:nvPr>
        </p:nvGraphicFramePr>
        <p:xfrm>
          <a:off x="72008" y="4667259"/>
          <a:ext cx="8571958" cy="2025724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38149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17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85240"/>
              </a:tblGrid>
              <a:tr h="793362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marL="4234" marR="4234" marT="423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u="none" strike="noStrike" dirty="0" smtClean="0">
                          <a:effectLst/>
                          <a:latin typeface="Century Gothic" pitchFamily="34" charset="0"/>
                        </a:rPr>
                        <a:t>на 01.01.2023г.</a:t>
                      </a:r>
                      <a:endParaRPr lang="ru-RU" sz="24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u="none" strike="noStrike" dirty="0" smtClean="0">
                          <a:effectLst/>
                          <a:latin typeface="Century Gothic" pitchFamily="34" charset="0"/>
                        </a:rPr>
                        <a:t>на 01.07.2023г.</a:t>
                      </a:r>
                      <a:endParaRPr lang="ru-RU" sz="24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635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По области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620" marR="7620" marT="10160" marB="0" anchor="ctr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0" i="0" u="none" strike="noStrike" kern="120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733</a:t>
                      </a:r>
                      <a:endParaRPr lang="ru-RU" sz="4000" b="0" i="0" u="none" strike="noStrike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4936" marR="4936" marT="658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0" i="0" u="none" strike="noStrike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703</a:t>
                      </a:r>
                      <a:endParaRPr lang="ru-RU" sz="4000" b="0" i="0" u="none" strike="noStrike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4936" marR="4936" marT="6581" marB="0" anchor="ctr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35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u="none" strike="noStrike" dirty="0" smtClean="0">
                          <a:latin typeface="Century Gothic" pitchFamily="34" charset="0"/>
                        </a:rPr>
                        <a:t>Шекснинский район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620" marR="7620" marT="10160" marB="0" anchor="ctr">
                    <a:lnL w="12700" cmpd="sng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0" i="0" u="none" strike="noStrike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0</a:t>
                      </a:r>
                      <a:endParaRPr lang="ru-RU" sz="4000" b="0" i="0" u="none" strike="noStrike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4936" marR="4936" marT="6581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0" i="0" u="none" strike="noStrike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0</a:t>
                      </a:r>
                      <a:endParaRPr lang="ru-RU" sz="4000" b="0" i="0" u="none" strike="noStrike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4936" marR="4936" marT="6581" marB="0" anchor="ctr">
                    <a:lnL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-2053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spc="-50" dirty="0" smtClean="0">
                <a:latin typeface="Arial Black" pitchFamily="34" charset="0"/>
              </a:rPr>
              <a:t>ПОДДЕРЖКА БИЗНЕСА – РЕГИОНАЛЬНЫЙ УРОВЕНЬ</a:t>
            </a:r>
            <a:endParaRPr lang="ru-RU" altLang="ru-RU" sz="2000" b="1" spc="-50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69" y="379572"/>
            <a:ext cx="500408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 патентная система налогообложения</a:t>
            </a:r>
            <a:endParaRPr lang="ru-RU" b="1" dirty="0">
              <a:latin typeface="Century Gothic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59595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99906" flipH="1" flipV="1">
            <a:off x="4186810" y="905249"/>
            <a:ext cx="913934" cy="9268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57165"/>
            <a:ext cx="90011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  <a:cs typeface="Segoe UI" pitchFamily="34" charset="0"/>
              </a:rPr>
              <a:t>Введение индексации предельного размера доходов по патентной системе налогообложения (60 млн.руб.)</a:t>
            </a:r>
            <a:endParaRPr lang="ru-RU" sz="2000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849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spc="-50" dirty="0" smtClean="0">
                <a:latin typeface="Arial Black" pitchFamily="34" charset="0"/>
              </a:rPr>
              <a:t>ПРЕДЛОЖЕНИЯ БИЗНЕСА</a:t>
            </a:r>
            <a:endParaRPr lang="ru-RU" altLang="ru-RU" sz="2000" b="1" spc="-50" dirty="0"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1370345"/>
            <a:ext cx="2071702" cy="561690"/>
          </a:xfrm>
          <a:prstGeom prst="rect">
            <a:avLst/>
          </a:prstGeom>
          <a:solidFill>
            <a:srgbClr val="C00000"/>
          </a:solidFill>
        </p:spPr>
        <p:txBody>
          <a:bodyPr wrap="square" lIns="68568" tIns="34289" rIns="68568" bIns="34289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60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млн.руб.</a:t>
            </a:r>
            <a:endParaRPr lang="ru-RU" b="1" dirty="0">
              <a:solidFill>
                <a:schemeClr val="bg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441784"/>
            <a:ext cx="1500198" cy="476253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ДОХОД</a:t>
            </a:r>
            <a:endParaRPr lang="ru-RU" sz="2400" b="1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14942" y="1156032"/>
            <a:ext cx="3286148" cy="857256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2%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 Доля налогоплательщиков</a:t>
            </a:r>
            <a:endParaRPr lang="ru-RU" sz="1600" b="1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59595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99906" flipH="1" flipV="1">
            <a:off x="4258248" y="1837273"/>
            <a:ext cx="913934" cy="926859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285984" y="2383620"/>
            <a:ext cx="2071702" cy="561690"/>
          </a:xfrm>
          <a:prstGeom prst="rect">
            <a:avLst/>
          </a:prstGeom>
          <a:solidFill>
            <a:srgbClr val="C00000"/>
          </a:solidFill>
        </p:spPr>
        <p:txBody>
          <a:bodyPr wrap="square" lIns="68568" tIns="34289" rIns="68568" bIns="34289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60 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cs typeface="Segoe UI" pitchFamily="34" charset="0"/>
              </a:rPr>
              <a:t>млн.руб.</a:t>
            </a:r>
            <a:endParaRPr lang="ru-RU" b="1" dirty="0">
              <a:solidFill>
                <a:schemeClr val="bg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2442918"/>
            <a:ext cx="1492280" cy="476253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ДОХОД</a:t>
            </a:r>
            <a:endParaRPr lang="ru-RU" sz="2400" b="1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14942" y="2159493"/>
            <a:ext cx="3286148" cy="857256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0,039%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 Доля налогоплательщиков</a:t>
            </a:r>
            <a:endParaRPr lang="ru-RU" sz="1600" b="1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85918" y="2302370"/>
            <a:ext cx="357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Century Gothic" pitchFamily="34" charset="0"/>
              </a:rPr>
              <a:t>&gt;</a:t>
            </a:r>
            <a:endParaRPr lang="ru-RU" sz="4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504" y="3143251"/>
            <a:ext cx="8893652" cy="785816"/>
          </a:xfrm>
          <a:prstGeom prst="rect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 В Вологодской области за 2022 год потенциальный доход на 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1</a:t>
            </a:r>
            <a:r>
              <a:rPr lang="ru-RU" sz="2000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 предпринимателя, применяющего ПСН составил </a:t>
            </a:r>
            <a:r>
              <a:rPr lang="ru-RU" sz="2400" b="1" dirty="0" smtClean="0">
                <a:solidFill>
                  <a:srgbClr val="FF0000"/>
                </a:solidFill>
                <a:latin typeface="Century Gothic" pitchFamily="34" charset="0"/>
                <a:cs typeface="Segoe UI" pitchFamily="34" charset="0"/>
              </a:rPr>
              <a:t>0,8 млн.руб</a:t>
            </a:r>
            <a:r>
              <a:rPr lang="ru-RU" sz="2000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.</a:t>
            </a:r>
            <a:endParaRPr lang="ru-RU" sz="2000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4000506"/>
            <a:ext cx="900115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entury Gothic" pitchFamily="34" charset="0"/>
                <a:cs typeface="Segoe UI" pitchFamily="34" charset="0"/>
              </a:rPr>
              <a:t>Увеличение предельного размера остаточной стоимости основных средств (150 млн.руб.) для применения упрощенной системы налогообложения</a:t>
            </a:r>
            <a:endParaRPr lang="ru-RU" sz="1600" b="1" dirty="0">
              <a:latin typeface="Century Gothic" pitchFamily="34" charset="0"/>
              <a:cs typeface="Segoe UI" pitchFamily="34" charset="0"/>
            </a:endParaRPr>
          </a:p>
        </p:txBody>
      </p:sp>
      <p:graphicFrame>
        <p:nvGraphicFramePr>
          <p:cNvPr id="27" name="Диаграмма 26"/>
          <p:cNvGraphicFramePr/>
          <p:nvPr>
            <p:extLst>
              <p:ext uri="{D42A27DB-BD31-4B8C-83A1-F6EECF244321}">
                <p14:modId xmlns:p14="http://schemas.microsoft.com/office/powerpoint/2010/main" val="4230595017"/>
              </p:ext>
            </p:extLst>
          </p:nvPr>
        </p:nvGraphicFramePr>
        <p:xfrm>
          <a:off x="0" y="5000613"/>
          <a:ext cx="2857488" cy="1857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14348" y="571501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entury Gothic" pitchFamily="34" charset="0"/>
                <a:cs typeface="Segoe UI" pitchFamily="34" charset="0"/>
              </a:rPr>
              <a:t>34 307</a:t>
            </a:r>
            <a:endParaRPr lang="ru-RU" b="1" dirty="0"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4643448"/>
            <a:ext cx="4572000" cy="3400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000000"/>
                </a:solidFill>
                <a:latin typeface="Century Gothic" pitchFamily="34" charset="0"/>
                <a:ea typeface="Times New Roman" panose="02020603050405020304" pitchFamily="18" charset="0"/>
                <a:cs typeface="Segoe UI" pitchFamily="34" charset="0"/>
              </a:rPr>
              <a:t>Количество налогоплательщиков, чел.</a:t>
            </a:r>
            <a:endParaRPr lang="ru-RU" sz="1400" b="1" dirty="0">
              <a:solidFill>
                <a:srgbClr val="000000"/>
              </a:solidFill>
              <a:latin typeface="Century Gothic" pitchFamily="34" charset="0"/>
              <a:ea typeface="Times New Roman" panose="02020603050405020304" pitchFamily="18" charset="0"/>
              <a:cs typeface="Segoe UI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28794" y="4877454"/>
            <a:ext cx="5739550" cy="62324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dirty="0" smtClean="0">
                <a:solidFill>
                  <a:srgbClr val="000000"/>
                </a:solidFill>
                <a:latin typeface="Century Gothic" pitchFamily="34" charset="0"/>
                <a:ea typeface="Times New Roman" panose="02020603050405020304" pitchFamily="18" charset="0"/>
                <a:cs typeface="Segoe UI" pitchFamily="34" charset="0"/>
              </a:rPr>
              <a:t>Кол-во налогоплательщиков, размер остаточной стоимости основных фондов от </a:t>
            </a:r>
            <a:r>
              <a:rPr lang="ru-RU" sz="1600" b="1" dirty="0" smtClean="0">
                <a:solidFill>
                  <a:srgbClr val="000000"/>
                </a:solidFill>
                <a:latin typeface="Century Gothic" pitchFamily="34" charset="0"/>
                <a:ea typeface="Times New Roman" panose="02020603050405020304" pitchFamily="18" charset="0"/>
                <a:cs typeface="Segoe UI" pitchFamily="34" charset="0"/>
              </a:rPr>
              <a:t>150-250 </a:t>
            </a:r>
            <a:r>
              <a:rPr lang="ru-RU" sz="1400" dirty="0" smtClean="0">
                <a:solidFill>
                  <a:srgbClr val="000000"/>
                </a:solidFill>
                <a:latin typeface="Century Gothic" pitchFamily="34" charset="0"/>
                <a:ea typeface="Times New Roman" panose="02020603050405020304" pitchFamily="18" charset="0"/>
                <a:cs typeface="Segoe UI" pitchFamily="34" charset="0"/>
              </a:rPr>
              <a:t>млн.руб.</a:t>
            </a:r>
            <a:endParaRPr lang="ru-RU" sz="1400" dirty="0">
              <a:solidFill>
                <a:srgbClr val="000000"/>
              </a:solidFill>
              <a:latin typeface="Century Gothic" pitchFamily="34" charset="0"/>
              <a:ea typeface="Times New Roman" panose="02020603050405020304" pitchFamily="18" charset="0"/>
              <a:cs typeface="Segoe UI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6852FF6-FD7F-4641-B27B-E0A42F11C325}"/>
              </a:ext>
            </a:extLst>
          </p:cNvPr>
          <p:cNvSpPr txBox="1"/>
          <p:nvPr/>
        </p:nvSpPr>
        <p:spPr>
          <a:xfrm>
            <a:off x="5000628" y="5348099"/>
            <a:ext cx="201964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ru-RU"/>
            </a:defPPr>
            <a:lvl1pPr algn="ctr">
              <a:defRPr sz="11500" b="1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  <a:ea typeface="Cambria" panose="02040503050406030204" pitchFamily="18" charset="0"/>
              </a:defRPr>
            </a:lvl1pPr>
          </a:lstStyle>
          <a:p>
            <a:r>
              <a:rPr lang="ru-RU" sz="7200" dirty="0" smtClean="0">
                <a:solidFill>
                  <a:srgbClr val="C00000"/>
                </a:solidFill>
                <a:latin typeface="Century Gothic" pitchFamily="34" charset="0"/>
              </a:rPr>
              <a:t>2,0</a:t>
            </a:r>
            <a:endParaRPr lang="ru-RU" sz="72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522302A6-C16B-4124-A5B8-76B594395350}"/>
              </a:ext>
            </a:extLst>
          </p:cNvPr>
          <p:cNvSpPr txBox="1"/>
          <p:nvPr/>
        </p:nvSpPr>
        <p:spPr>
          <a:xfrm>
            <a:off x="5455657" y="6461232"/>
            <a:ext cx="1402359" cy="25391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млрд.</a:t>
            </a:r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 </a:t>
            </a:r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руб.</a:t>
            </a: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="" xmlns:a16="http://schemas.microsoft.com/office/drawing/2014/main" id="{AC123628-8F87-4D3B-B7EC-9CFC13FBC7DC}"/>
              </a:ext>
            </a:extLst>
          </p:cNvPr>
          <p:cNvCxnSpPr>
            <a:cxnSpLocks/>
          </p:cNvCxnSpPr>
          <p:nvPr/>
        </p:nvCxnSpPr>
        <p:spPr>
          <a:xfrm>
            <a:off x="5184248" y="6429396"/>
            <a:ext cx="162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693889E4-72DE-4CF0-B2C3-6D3B05B15ED9}"/>
              </a:ext>
            </a:extLst>
          </p:cNvPr>
          <p:cNvSpPr txBox="1"/>
          <p:nvPr/>
        </p:nvSpPr>
        <p:spPr>
          <a:xfrm>
            <a:off x="2571736" y="5786455"/>
            <a:ext cx="2143140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r"/>
            <a:r>
              <a:rPr lang="ru-RU" b="1" spc="135" dirty="0" smtClean="0">
                <a:solidFill>
                  <a:srgbClr val="C00000"/>
                </a:solidFill>
                <a:latin typeface="Century Gothic" pitchFamily="34" charset="0"/>
                <a:ea typeface="Cambria" panose="02040503050406030204" pitchFamily="18" charset="0"/>
                <a:cs typeface="Segoe UI" pitchFamily="34" charset="0"/>
              </a:rPr>
              <a:t>ВЫПАДАЮЩИЕ ДОХОДЫ</a:t>
            </a:r>
            <a:endParaRPr lang="ru-RU" b="1" dirty="0">
              <a:solidFill>
                <a:srgbClr val="C00000"/>
              </a:solidFill>
              <a:latin typeface="Century Gothic" pitchFamily="34" charset="0"/>
              <a:ea typeface="Cambria" panose="02040503050406030204" pitchFamily="18" charset="0"/>
              <a:cs typeface="Segoe UI" pitchFamily="34" charset="0"/>
            </a:endParaRPr>
          </a:p>
        </p:txBody>
      </p:sp>
      <p:sp>
        <p:nvSpPr>
          <p:cNvPr id="38" name="Стрелка: вниз 28">
            <a:extLst>
              <a:ext uri="{FF2B5EF4-FFF2-40B4-BE49-F238E27FC236}">
                <a16:creationId xmlns="" xmlns:a16="http://schemas.microsoft.com/office/drawing/2014/main" id="{D7870E38-2C50-456A-A489-AFE79221A155}"/>
              </a:ext>
            </a:extLst>
          </p:cNvPr>
          <p:cNvSpPr/>
          <p:nvPr/>
        </p:nvSpPr>
        <p:spPr>
          <a:xfrm rot="16200000">
            <a:off x="4622910" y="5806984"/>
            <a:ext cx="684000" cy="500067"/>
          </a:xfrm>
          <a:prstGeom prst="downArrow">
            <a:avLst>
              <a:gd name="adj1" fmla="val 50000"/>
              <a:gd name="adj2" fmla="val 68546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000" b="1" dirty="0">
              <a:latin typeface="Century Gothic" pitchFamily="34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025549B-F263-4ABF-A2BB-27A29FED429D}"/>
              </a:ext>
            </a:extLst>
          </p:cNvPr>
          <p:cNvSpPr/>
          <p:nvPr/>
        </p:nvSpPr>
        <p:spPr>
          <a:xfrm>
            <a:off x="2571736" y="5483917"/>
            <a:ext cx="4357718" cy="1231231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000" b="1" dirty="0">
              <a:solidFill>
                <a:schemeClr val="accent5">
                  <a:lumMod val="50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2071672" y="5445224"/>
            <a:ext cx="180000" cy="216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7143768" y="5572141"/>
            <a:ext cx="1643074" cy="928695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 ПРИБЫЛЬ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НДС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itchFamily="34" charset="0"/>
                <a:cs typeface="Segoe UI" pitchFamily="34" charset="0"/>
              </a:rPr>
              <a:t>ИМУЩЕСТВО</a:t>
            </a:r>
            <a:endParaRPr lang="ru-RU" sz="1600" b="1" dirty="0">
              <a:solidFill>
                <a:schemeClr val="tx1"/>
              </a:solidFill>
              <a:latin typeface="Century Gothic" pitchFamily="34" charset="0"/>
              <a:cs typeface="Segoe U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6309" y="200581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entury Gothic" pitchFamily="34" charset="0"/>
                <a:cs typeface="Segoe UI" pitchFamily="34" charset="0"/>
              </a:rPr>
              <a:t>за 2021г</a:t>
            </a:r>
            <a:r>
              <a:rPr lang="ru-RU" dirty="0" smtClean="0">
                <a:latin typeface="Century Gothic" pitchFamily="34" charset="0"/>
              </a:rPr>
              <a:t>.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latin typeface="Century Gothic" pitchFamily="34" charset="0"/>
              </a:rPr>
              <a:pPr/>
              <a:t>9</a:t>
            </a:fld>
            <a:endParaRPr lang="ru-RU" dirty="0">
              <a:latin typeface="Century Gothic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63688" y="1268760"/>
            <a:ext cx="357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entury Gothic" pitchFamily="34" charset="0"/>
              </a:rPr>
              <a:t>=</a:t>
            </a:r>
            <a:endParaRPr lang="ru-RU" sz="4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4925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10659</TotalTime>
  <Words>1117</Words>
  <Application>Microsoft Office PowerPoint</Application>
  <PresentationFormat>Экран (4:3)</PresentationFormat>
  <Paragraphs>239</Paragraphs>
  <Slides>15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Оксана Николаевна</dc:creator>
  <cp:lastModifiedBy>Никонова</cp:lastModifiedBy>
  <cp:revision>2104</cp:revision>
  <cp:lastPrinted>2023-12-08T13:56:03Z</cp:lastPrinted>
  <dcterms:created xsi:type="dcterms:W3CDTF">2022-12-19T06:22:21Z</dcterms:created>
  <dcterms:modified xsi:type="dcterms:W3CDTF">2023-12-13T05:52:53Z</dcterms:modified>
</cp:coreProperties>
</file>