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3" r:id="rId1"/>
    <p:sldMasterId id="2147484455" r:id="rId2"/>
    <p:sldMasterId id="2147484468" r:id="rId3"/>
  </p:sldMasterIdLst>
  <p:notesMasterIdLst>
    <p:notesMasterId r:id="rId13"/>
  </p:notesMasterIdLst>
  <p:handoutMasterIdLst>
    <p:handoutMasterId r:id="rId14"/>
  </p:handoutMasterIdLst>
  <p:sldIdLst>
    <p:sldId id="468" r:id="rId4"/>
    <p:sldId id="674" r:id="rId5"/>
    <p:sldId id="672" r:id="rId6"/>
    <p:sldId id="676" r:id="rId7"/>
    <p:sldId id="673" r:id="rId8"/>
    <p:sldId id="675" r:id="rId9"/>
    <p:sldId id="678" r:id="rId10"/>
    <p:sldId id="679" r:id="rId11"/>
    <p:sldId id="552" r:id="rId12"/>
  </p:sldIdLst>
  <p:sldSz cx="9906000" cy="6858000" type="A4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5364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7286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0929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4573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682164" algn="l" defTabSz="1072866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3218597" algn="l" defTabSz="1072866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755029" algn="l" defTabSz="1072866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4291462" algn="l" defTabSz="1072866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EA4D45A-10A3-491A-84CF-3D8581AC37EE}">
          <p14:sldIdLst>
            <p14:sldId id="468"/>
            <p14:sldId id="674"/>
            <p14:sldId id="672"/>
            <p14:sldId id="676"/>
            <p14:sldId id="673"/>
            <p14:sldId id="675"/>
            <p14:sldId id="678"/>
            <p14:sldId id="679"/>
            <p14:sldId id="552"/>
          </p14:sldIdLst>
        </p14:section>
        <p14:section name="Раздел без заголовка" id="{F73EFE3D-E095-4D9A-AF7C-EA9B1565950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1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xim Kuznetsov" initials="MK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E33535"/>
    <a:srgbClr val="28E808"/>
    <a:srgbClr val="CCCC00"/>
    <a:srgbClr val="006600"/>
    <a:srgbClr val="00CCFF"/>
    <a:srgbClr val="FF6600"/>
    <a:srgbClr val="AAC2DF"/>
    <a:srgbClr val="CC0000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1" autoAdjust="0"/>
    <p:restoredTop sz="93804" autoAdjust="0"/>
  </p:normalViewPr>
  <p:slideViewPr>
    <p:cSldViewPr>
      <p:cViewPr varScale="1">
        <p:scale>
          <a:sx n="117" d="100"/>
          <a:sy n="117" d="100"/>
        </p:scale>
        <p:origin x="-1248" y="-102"/>
      </p:cViewPr>
      <p:guideLst>
        <p:guide orient="horz" pos="2880"/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90"/>
      </p:cViewPr>
      <p:guideLst>
        <p:guide orient="horz" pos="3107"/>
        <p:guide orient="horz" pos="3127"/>
        <p:guide pos="211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52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 baseline="0"/>
          </a:pPr>
          <a:endParaRPr lang="ru-RU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вновь зарегистрированных ЮЛ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584752287159394E-2"/>
                  <c:y val="-1.3892922764221395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0" dirty="0" smtClean="0">
                        <a:latin typeface="Times New Roman" pitchFamily="18" charset="0"/>
                        <a:cs typeface="Times New Roman" pitchFamily="18" charset="0"/>
                      </a:rPr>
                      <a:t>1915</a:t>
                    </a:r>
                    <a:endParaRPr lang="en-US" sz="1600" b="1" i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218866935653851E-2"/>
                  <c:y val="-3.3445735455296891E-3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600" b="1" i="0" u="none" strike="noStrike" kern="1200" baseline="0">
                      <a:solidFill>
                        <a:prstClr val="black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11 мес.2023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1915</c:v>
                </c:pt>
                <c:pt idx="1">
                  <c:v>1555</c:v>
                </c:pt>
                <c:pt idx="2">
                  <c:v>1219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096640"/>
        <c:axId val="32098176"/>
        <c:axId val="0"/>
      </c:bar3DChart>
      <c:catAx>
        <c:axId val="32096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2098176"/>
        <c:crosses val="autoZero"/>
        <c:auto val="1"/>
        <c:lblAlgn val="ctr"/>
        <c:lblOffset val="100"/>
        <c:noMultiLvlLbl val="0"/>
      </c:catAx>
      <c:valAx>
        <c:axId val="32098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096640"/>
        <c:crosses val="autoZero"/>
        <c:crossBetween val="between"/>
      </c:valAx>
      <c:spPr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0.33728</cdr:x>
      <cdr:y>0.20082</cdr:y>
    </cdr:from>
    <cdr:to>
      <cdr:x>0.82538</cdr:x>
      <cdr:y>0.36864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>
          <a:off x="1368152" y="1176131"/>
          <a:ext cx="1979968" cy="982867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0.67347</cdr:x>
      <cdr:y>0.25424</cdr:y>
    </cdr:from>
    <cdr:to>
      <cdr:x>0.87755</cdr:x>
      <cdr:y>0.33898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76264" y="108012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0.5503</cdr:x>
      <cdr:y>0.17623</cdr:y>
    </cdr:from>
    <cdr:to>
      <cdr:x>0.95847</cdr:x>
      <cdr:y>0.24402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232248" y="1032115"/>
          <a:ext cx="1655722" cy="397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Снижение на 36</a:t>
          </a:r>
          <a:r>
            <a:rPr lang="ru-RU" sz="1400" dirty="0" smtClean="0"/>
            <a:t>%</a:t>
          </a:r>
          <a:endParaRPr lang="ru-RU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5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8" y="5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28396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8" y="9428396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CD45F8E-B3E8-4ECC-B31C-DF8D3D9EE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8367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5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8" y="5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4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5" y="4715798"/>
            <a:ext cx="5436850" cy="44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28396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44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8" y="9428396"/>
            <a:ext cx="2945767" cy="496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4" tIns="46163" rIns="92324" bIns="461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4CE337-707E-4369-9E54-BD2D88EB51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3117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3643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7286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929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4573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09613" y="742950"/>
            <a:ext cx="5378450" cy="3724275"/>
          </a:xfrm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0135" indent="-28851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4054" indent="-23081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5675" indent="-23081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77297" indent="-23081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38920" indent="-230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0541" indent="-230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2162" indent="-230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3784" indent="-230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2B547A0-955F-4119-8B2E-8A7B36698806}" type="slidenum">
              <a:rPr lang="ru-RU" altLang="ru-RU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95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2" y="21304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2448-F837-4903-A129-8B371777821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32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5A029-EBFB-410F-A061-5DC0469CB9C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88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5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9BB25-88E3-4AE7-A7D9-B9D31FBFC2F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1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6419990" y="5127627"/>
            <a:ext cx="1000919" cy="376239"/>
          </a:xfrm>
          <a:prstGeom prst="rect">
            <a:avLst/>
          </a:prstGeom>
          <a:noFill/>
        </p:spPr>
        <p:txBody>
          <a:bodyPr lIns="107287" tIns="53643" rIns="107287" bIns="53643"/>
          <a:lstStyle/>
          <a:p>
            <a:pPr defTabSz="10464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64733" indent="0">
              <a:buFontTx/>
              <a:buNone/>
              <a:defRPr b="1">
                <a:latin typeface="+mj-lt"/>
              </a:defRPr>
            </a:lvl1pPr>
            <a:lvl2pPr marL="361548" indent="3186">
              <a:defRPr>
                <a:latin typeface="+mj-lt"/>
              </a:defRPr>
            </a:lvl2pPr>
            <a:lvl3pPr marL="630718" indent="-261206">
              <a:tabLst/>
              <a:defRPr>
                <a:latin typeface="+mj-lt"/>
              </a:defRPr>
            </a:lvl3pPr>
            <a:lvl4pPr marL="0" indent="361548">
              <a:lnSpc>
                <a:spcPts val="1806"/>
              </a:lnSpc>
              <a:spcBef>
                <a:spcPts val="401"/>
              </a:spcBef>
              <a:defRPr>
                <a:latin typeface="+mj-lt"/>
              </a:defRPr>
            </a:lvl4pPr>
            <a:lvl5pPr>
              <a:lnSpc>
                <a:spcPts val="1806"/>
              </a:lnSpc>
              <a:spcBef>
                <a:spcPts val="40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1189" y="501069"/>
            <a:ext cx="7948626" cy="1105803"/>
          </a:xfrm>
        </p:spPr>
        <p:txBody>
          <a:bodyPr/>
          <a:lstStyle>
            <a:lvl1pPr marL="0" marR="0" indent="0" defTabSz="10464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1072866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EFEC32B-B011-416C-89BE-AFC2D771CE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1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0428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64733" indent="0">
              <a:buFontTx/>
              <a:buNone/>
              <a:defRPr b="1">
                <a:latin typeface="+mj-lt"/>
              </a:defRPr>
            </a:lvl1pPr>
            <a:lvl2pPr marL="364733" indent="0">
              <a:defRPr>
                <a:latin typeface="+mj-lt"/>
              </a:defRPr>
            </a:lvl2pPr>
            <a:lvl3pPr marL="630718" indent="-261206">
              <a:defRPr>
                <a:latin typeface="+mj-lt"/>
              </a:defRPr>
            </a:lvl3pPr>
            <a:lvl4pPr marL="0" indent="361548">
              <a:defRPr>
                <a:latin typeface="+mj-lt"/>
              </a:defRPr>
            </a:lvl4pPr>
            <a:lvl5pPr marL="14398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0422" y="501069"/>
            <a:ext cx="7949392" cy="1105803"/>
          </a:xfrm>
        </p:spPr>
        <p:txBody>
          <a:bodyPr/>
          <a:lstStyle>
            <a:lvl1pPr marL="0" marR="0" indent="0" defTabSz="10464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1072866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0E6F930-E701-40DF-9E6D-0857C80A90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65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" y="1591"/>
            <a:ext cx="990428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2" y="3363691"/>
            <a:ext cx="84201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4865835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6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5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8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1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3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6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9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2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46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" y="1590"/>
            <a:ext cx="990428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19984" y="5127626"/>
            <a:ext cx="1000919" cy="376239"/>
          </a:xfrm>
          <a:prstGeom prst="rect">
            <a:avLst/>
          </a:prstGeom>
          <a:noFill/>
        </p:spPr>
        <p:txBody>
          <a:bodyPr lIns="81143" tIns="40572" rIns="81143" bIns="40572"/>
          <a:lstStyle/>
          <a:p>
            <a:pPr defTabSz="925755" eaLnBrk="1" hangingPunct="1">
              <a:defRPr/>
            </a:pPr>
            <a:endParaRPr lang="ru-RU" sz="1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22598" indent="0">
              <a:buFontTx/>
              <a:buNone/>
              <a:defRPr b="1">
                <a:latin typeface="+mj-lt"/>
              </a:defRPr>
            </a:lvl1pPr>
            <a:lvl2pPr marL="319779" indent="2818">
              <a:defRPr>
                <a:latin typeface="+mj-lt"/>
              </a:defRPr>
            </a:lvl2pPr>
            <a:lvl3pPr marL="557855" indent="-231031">
              <a:tabLst/>
              <a:defRPr>
                <a:latin typeface="+mj-lt"/>
              </a:defRPr>
            </a:lvl3pPr>
            <a:lvl4pPr marL="0" indent="319779">
              <a:lnSpc>
                <a:spcPts val="1597"/>
              </a:lnSpc>
              <a:spcBef>
                <a:spcPts val="356"/>
              </a:spcBef>
              <a:defRPr>
                <a:latin typeface="+mj-lt"/>
              </a:defRPr>
            </a:lvl4pPr>
            <a:lvl5pPr>
              <a:lnSpc>
                <a:spcPts val="1597"/>
              </a:lnSpc>
              <a:spcBef>
                <a:spcPts val="356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1189" y="501069"/>
            <a:ext cx="7948626" cy="1105803"/>
          </a:xfrm>
        </p:spPr>
        <p:txBody>
          <a:bodyPr/>
          <a:lstStyle>
            <a:lvl1pPr marL="0" marR="0" indent="0" defTabSz="9255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54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0"/>
            <a:ext cx="990428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22598" indent="0">
              <a:buFontTx/>
              <a:buNone/>
              <a:defRPr b="1">
                <a:latin typeface="+mj-lt"/>
              </a:defRPr>
            </a:lvl1pPr>
            <a:lvl2pPr marL="322598" indent="0">
              <a:defRPr>
                <a:latin typeface="+mj-lt"/>
              </a:defRPr>
            </a:lvl2pPr>
            <a:lvl3pPr marL="557855" indent="-231031">
              <a:defRPr>
                <a:latin typeface="+mj-lt"/>
              </a:defRPr>
            </a:lvl3pPr>
            <a:lvl4pPr marL="0" indent="319779">
              <a:defRPr>
                <a:latin typeface="+mj-lt"/>
              </a:defRPr>
            </a:lvl4pPr>
            <a:lvl5pPr marL="127348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0422" y="501069"/>
            <a:ext cx="7949392" cy="1105803"/>
          </a:xfrm>
        </p:spPr>
        <p:txBody>
          <a:bodyPr/>
          <a:lstStyle>
            <a:lvl1pPr marL="0" marR="0" indent="0" defTabSz="9255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48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"/>
            <a:ext cx="990428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9" y="1012507"/>
            <a:ext cx="7930748" cy="2024631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9" y="3429722"/>
            <a:ext cx="7930748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27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5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88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11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3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67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395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2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07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" y="1590"/>
            <a:ext cx="990428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9" y="501070"/>
            <a:ext cx="794862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1188" y="1606872"/>
            <a:ext cx="3922494" cy="4695797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1175" y="1606872"/>
            <a:ext cx="3948640" cy="4695797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199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90" y="501069"/>
            <a:ext cx="8519512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8" y="1606872"/>
            <a:ext cx="3980984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2795" indent="0">
              <a:buNone/>
              <a:defRPr sz="2000" b="1"/>
            </a:lvl2pPr>
            <a:lvl3pPr marL="925592" indent="0">
              <a:buNone/>
              <a:defRPr sz="1900" b="1"/>
            </a:lvl3pPr>
            <a:lvl4pPr marL="1388387" indent="0">
              <a:buNone/>
              <a:defRPr sz="1600" b="1"/>
            </a:lvl4pPr>
            <a:lvl5pPr marL="1851182" indent="0">
              <a:buNone/>
              <a:defRPr sz="1600" b="1"/>
            </a:lvl5pPr>
            <a:lvl6pPr marL="2313978" indent="0">
              <a:buNone/>
              <a:defRPr sz="1600" b="1"/>
            </a:lvl6pPr>
            <a:lvl7pPr marL="2776774" indent="0">
              <a:buNone/>
              <a:defRPr sz="1600" b="1"/>
            </a:lvl7pPr>
            <a:lvl8pPr marL="3239569" indent="0">
              <a:buNone/>
              <a:defRPr sz="1600" b="1"/>
            </a:lvl8pPr>
            <a:lvl9pPr marL="370236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91188" y="2174876"/>
            <a:ext cx="3980984" cy="426124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3002" y="1606872"/>
            <a:ext cx="3886812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2795" indent="0">
              <a:buNone/>
              <a:defRPr sz="2000" b="1"/>
            </a:lvl2pPr>
            <a:lvl3pPr marL="925592" indent="0">
              <a:buNone/>
              <a:defRPr sz="1900" b="1"/>
            </a:lvl3pPr>
            <a:lvl4pPr marL="1388387" indent="0">
              <a:buNone/>
              <a:defRPr sz="1600" b="1"/>
            </a:lvl4pPr>
            <a:lvl5pPr marL="1851182" indent="0">
              <a:buNone/>
              <a:defRPr sz="1600" b="1"/>
            </a:lvl5pPr>
            <a:lvl6pPr marL="2313978" indent="0">
              <a:buNone/>
              <a:defRPr sz="1600" b="1"/>
            </a:lvl6pPr>
            <a:lvl7pPr marL="2776774" indent="0">
              <a:buNone/>
              <a:defRPr sz="1600" b="1"/>
            </a:lvl7pPr>
            <a:lvl8pPr marL="3239569" indent="0">
              <a:buNone/>
              <a:defRPr sz="1600" b="1"/>
            </a:lvl8pPr>
            <a:lvl9pPr marL="370236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53002" y="2188097"/>
            <a:ext cx="3886812" cy="424802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38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6419990" y="5127627"/>
            <a:ext cx="1000919" cy="376239"/>
          </a:xfrm>
          <a:prstGeom prst="rect">
            <a:avLst/>
          </a:prstGeom>
          <a:noFill/>
        </p:spPr>
        <p:txBody>
          <a:bodyPr lIns="107287" tIns="53643" rIns="107287" bIns="53643"/>
          <a:lstStyle/>
          <a:p>
            <a:pPr defTabSz="10464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" y="1590"/>
            <a:ext cx="990428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90" y="501070"/>
            <a:ext cx="851951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93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74125" y="5872166"/>
            <a:ext cx="613966" cy="654049"/>
          </a:xfrm>
        </p:spPr>
        <p:txBody>
          <a:bodyPr/>
          <a:lstStyle>
            <a:lvl1pPr algn="ctr">
              <a:defRPr sz="2500" i="0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17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4" y="273053"/>
            <a:ext cx="5537728" cy="585311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2795" indent="0">
              <a:buNone/>
              <a:defRPr sz="1200"/>
            </a:lvl2pPr>
            <a:lvl3pPr marL="925592" indent="0">
              <a:buNone/>
              <a:defRPr sz="1100"/>
            </a:lvl3pPr>
            <a:lvl4pPr marL="1388387" indent="0">
              <a:buNone/>
              <a:defRPr sz="900"/>
            </a:lvl4pPr>
            <a:lvl5pPr marL="1851182" indent="0">
              <a:buNone/>
              <a:defRPr sz="900"/>
            </a:lvl5pPr>
            <a:lvl6pPr marL="2313978" indent="0">
              <a:buNone/>
              <a:defRPr sz="900"/>
            </a:lvl6pPr>
            <a:lvl7pPr marL="2776774" indent="0">
              <a:buNone/>
              <a:defRPr sz="900"/>
            </a:lvl7pPr>
            <a:lvl8pPr marL="3239569" indent="0">
              <a:buNone/>
              <a:defRPr sz="900"/>
            </a:lvl8pPr>
            <a:lvl9pPr marL="370236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40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62795" indent="0">
              <a:buNone/>
              <a:defRPr sz="2800"/>
            </a:lvl2pPr>
            <a:lvl3pPr marL="925592" indent="0">
              <a:buNone/>
              <a:defRPr sz="2500"/>
            </a:lvl3pPr>
            <a:lvl4pPr marL="1388387" indent="0">
              <a:buNone/>
              <a:defRPr sz="2000"/>
            </a:lvl4pPr>
            <a:lvl5pPr marL="1851182" indent="0">
              <a:buNone/>
              <a:defRPr sz="2000"/>
            </a:lvl5pPr>
            <a:lvl6pPr marL="2313978" indent="0">
              <a:buNone/>
              <a:defRPr sz="2000"/>
            </a:lvl6pPr>
            <a:lvl7pPr marL="2776774" indent="0">
              <a:buNone/>
              <a:defRPr sz="2000"/>
            </a:lvl7pPr>
            <a:lvl8pPr marL="3239569" indent="0">
              <a:buNone/>
              <a:defRPr sz="2000"/>
            </a:lvl8pPr>
            <a:lvl9pPr marL="3702365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62795" indent="0">
              <a:buNone/>
              <a:defRPr sz="1200"/>
            </a:lvl2pPr>
            <a:lvl3pPr marL="925592" indent="0">
              <a:buNone/>
              <a:defRPr sz="1100"/>
            </a:lvl3pPr>
            <a:lvl4pPr marL="1388387" indent="0">
              <a:buNone/>
              <a:defRPr sz="900"/>
            </a:lvl4pPr>
            <a:lvl5pPr marL="1851182" indent="0">
              <a:buNone/>
              <a:defRPr sz="900"/>
            </a:lvl5pPr>
            <a:lvl6pPr marL="2313978" indent="0">
              <a:buNone/>
              <a:defRPr sz="900"/>
            </a:lvl6pPr>
            <a:lvl7pPr marL="2776774" indent="0">
              <a:buNone/>
              <a:defRPr sz="900"/>
            </a:lvl7pPr>
            <a:lvl8pPr marL="3239569" indent="0">
              <a:buNone/>
              <a:defRPr sz="900"/>
            </a:lvl8pPr>
            <a:lvl9pPr marL="370236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94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0152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9464" y="303215"/>
            <a:ext cx="2605485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571" y="303215"/>
            <a:ext cx="7654793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534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2" y="21304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2448-F837-4903-A129-8B37177782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2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6419990" y="5127627"/>
            <a:ext cx="1000919" cy="376239"/>
          </a:xfrm>
          <a:prstGeom prst="rect">
            <a:avLst/>
          </a:prstGeom>
          <a:noFill/>
        </p:spPr>
        <p:txBody>
          <a:bodyPr lIns="107287" tIns="53643" rIns="107287" bIns="53643"/>
          <a:lstStyle/>
          <a:p>
            <a:pPr defTabSz="10464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70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F1E90-6F52-43E4-833B-AA4561849E7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990428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15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2" y="1600201"/>
            <a:ext cx="437515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8821A-E8E3-4D1A-9042-8E9ACD43B2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3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F1E90-6F52-43E4-833B-AA4561849E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990428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30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21" y="1535113"/>
            <a:ext cx="4378589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21" y="2174875"/>
            <a:ext cx="4378589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2C34E-6A22-4834-B4E7-BAD4F21B11D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7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CB333-C858-41F3-9CF9-B24115B0844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98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A2589-4948-42CB-98C2-64490B1E6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2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4" y="273060"/>
            <a:ext cx="5537728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11D61-E3BB-47A1-95E7-3108377B1A7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6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80197-BE2C-49ED-8928-12752D006C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9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5A029-EBFB-410F-A061-5DC0469CB9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6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5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9BB25-88E3-4AE7-A7D9-B9D31FBFC2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6419990" y="5127627"/>
            <a:ext cx="1000919" cy="376239"/>
          </a:xfrm>
          <a:prstGeom prst="rect">
            <a:avLst/>
          </a:prstGeom>
          <a:noFill/>
        </p:spPr>
        <p:txBody>
          <a:bodyPr lIns="107287" tIns="53643" rIns="107287" bIns="53643"/>
          <a:lstStyle/>
          <a:p>
            <a:pPr defTabSz="104648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64733" indent="0">
              <a:buFontTx/>
              <a:buNone/>
              <a:defRPr b="1">
                <a:latin typeface="+mj-lt"/>
              </a:defRPr>
            </a:lvl1pPr>
            <a:lvl2pPr marL="361548" indent="3186">
              <a:defRPr>
                <a:latin typeface="+mj-lt"/>
              </a:defRPr>
            </a:lvl2pPr>
            <a:lvl3pPr marL="630718" indent="-261206">
              <a:tabLst/>
              <a:defRPr>
                <a:latin typeface="+mj-lt"/>
              </a:defRPr>
            </a:lvl3pPr>
            <a:lvl4pPr marL="0" indent="361548">
              <a:lnSpc>
                <a:spcPts val="1806"/>
              </a:lnSpc>
              <a:spcBef>
                <a:spcPts val="401"/>
              </a:spcBef>
              <a:defRPr>
                <a:latin typeface="+mj-lt"/>
              </a:defRPr>
            </a:lvl4pPr>
            <a:lvl5pPr>
              <a:lnSpc>
                <a:spcPts val="1806"/>
              </a:lnSpc>
              <a:spcBef>
                <a:spcPts val="40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1189" y="501069"/>
            <a:ext cx="7948626" cy="1105803"/>
          </a:xfrm>
        </p:spPr>
        <p:txBody>
          <a:bodyPr/>
          <a:lstStyle>
            <a:lvl1pPr marL="0" marR="0" indent="0" defTabSz="10464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1072866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EFEC32B-B011-416C-89BE-AFC2D771CE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7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0428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2"/>
            <a:ext cx="7930748" cy="4829253"/>
          </a:xfrm>
        </p:spPr>
        <p:txBody>
          <a:bodyPr/>
          <a:lstStyle>
            <a:lvl1pPr marL="364733" indent="0">
              <a:buFontTx/>
              <a:buNone/>
              <a:defRPr b="1">
                <a:latin typeface="+mj-lt"/>
              </a:defRPr>
            </a:lvl1pPr>
            <a:lvl2pPr marL="364733" indent="0">
              <a:defRPr>
                <a:latin typeface="+mj-lt"/>
              </a:defRPr>
            </a:lvl2pPr>
            <a:lvl3pPr marL="630718" indent="-261206">
              <a:defRPr>
                <a:latin typeface="+mj-lt"/>
              </a:defRPr>
            </a:lvl3pPr>
            <a:lvl4pPr marL="0" indent="361548">
              <a:defRPr>
                <a:latin typeface="+mj-lt"/>
              </a:defRPr>
            </a:lvl4pPr>
            <a:lvl5pPr marL="14398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0422" y="501069"/>
            <a:ext cx="7949392" cy="1105803"/>
          </a:xfrm>
        </p:spPr>
        <p:txBody>
          <a:bodyPr/>
          <a:lstStyle>
            <a:lvl1pPr marL="0" marR="0" indent="0" defTabSz="10464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1072866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0E6F930-E701-40DF-9E6D-0857C80A90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4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2" y="1600201"/>
            <a:ext cx="437515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01B3-DA58-4A28-98D8-3DCE36458061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8821A-E8E3-4D1A-9042-8E9ACD43B28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38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21" y="1535113"/>
            <a:ext cx="4378589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21" y="2174875"/>
            <a:ext cx="4378589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2C34E-6A22-4834-B4E7-BAD4F21B11D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07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CB333-C858-41F3-9CF9-B24115B0844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" y="1593"/>
            <a:ext cx="990428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19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A2589-4948-42CB-98C2-64490B1E6D6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48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4" y="273060"/>
            <a:ext cx="5537728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11D61-E3BB-47A1-95E7-3108377B1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89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6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80197-BE2C-49ED-8928-12752D006C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11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2" y="6356352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2FA3A5-0BFE-46BC-B804-606786787A4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91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445" r:id="rId2"/>
    <p:sldLayoutId id="2147484446" r:id="rId3"/>
    <p:sldLayoutId id="2147484447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  <p:sldLayoutId id="2147484384" r:id="rId12"/>
    <p:sldLayoutId id="214748438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83976" y="490539"/>
            <a:ext cx="7955755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70" tIns="41984" rIns="83970" bIns="419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83976" y="1600202"/>
            <a:ext cx="795575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70" tIns="41984" rIns="83970" bIns="41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83970" tIns="41984" rIns="83970" bIns="4198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25755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2" y="6356351"/>
            <a:ext cx="3136900" cy="365125"/>
          </a:xfrm>
          <a:prstGeom prst="rect">
            <a:avLst/>
          </a:prstGeom>
        </p:spPr>
        <p:txBody>
          <a:bodyPr vert="horz" lIns="83970" tIns="41984" rIns="83970" bIns="4198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25755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18590" y="6042028"/>
            <a:ext cx="670719" cy="631825"/>
          </a:xfrm>
          <a:prstGeom prst="rect">
            <a:avLst/>
          </a:prstGeom>
        </p:spPr>
        <p:txBody>
          <a:bodyPr vert="horz" lIns="83970" tIns="41984" rIns="83970" bIns="41984" rtlCol="0" anchor="ctr">
            <a:normAutofit/>
          </a:bodyPr>
          <a:lstStyle>
            <a:lvl1pPr algn="ctr">
              <a:lnSpc>
                <a:spcPts val="2130"/>
              </a:lnSpc>
              <a:defRPr sz="2500" smtClean="0">
                <a:solidFill>
                  <a:schemeClr val="bg1"/>
                </a:solidFill>
              </a:defRPr>
            </a:lvl1pPr>
          </a:lstStyle>
          <a:p>
            <a:pPr defTabSz="925755" eaLnBrk="1" fontAlgn="auto" hangingPunct="1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white"/>
                </a:solidFill>
                <a:latin typeface="Calibri"/>
              </a:rPr>
              <a:pPr defTabSz="925755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335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57" r:id="rId2"/>
    <p:sldLayoutId id="2147484458" r:id="rId3"/>
    <p:sldLayoutId id="2147484459" r:id="rId4"/>
    <p:sldLayoutId id="2147484460" r:id="rId5"/>
    <p:sldLayoutId id="2147484461" r:id="rId6"/>
    <p:sldLayoutId id="2147484462" r:id="rId7"/>
    <p:sldLayoutId id="2147484463" r:id="rId8"/>
    <p:sldLayoutId id="2147484464" r:id="rId9"/>
    <p:sldLayoutId id="2147484465" r:id="rId10"/>
    <p:sldLayoutId id="2147484466" r:id="rId11"/>
    <p:sldLayoutId id="2147484467" r:id="rId12"/>
  </p:sldLayoutIdLst>
  <p:hf hdr="0" ftr="0" dt="0"/>
  <p:txStyles>
    <p:titleStyle>
      <a:lvl1pPr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2pPr>
      <a:lvl3pPr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3pPr>
      <a:lvl4pPr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4pPr>
      <a:lvl5pPr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5pPr>
      <a:lvl6pPr marL="462877"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6pPr>
      <a:lvl7pPr marL="925755"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7pPr>
      <a:lvl8pPr marL="1388632"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8pPr>
      <a:lvl9pPr marL="1851510" algn="l" defTabSz="924149" rtl="0" eaLnBrk="1" fontAlgn="base" hangingPunct="1">
        <a:lnSpc>
          <a:spcPts val="4619"/>
        </a:lnSpc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9pPr>
    </p:titleStyle>
    <p:bodyStyle>
      <a:lvl1pPr marL="321442" algn="l" defTabSz="924149" rtl="0" eaLnBrk="1" fontAlgn="base" hangingPunct="1">
        <a:spcBef>
          <a:spcPct val="20000"/>
        </a:spcBef>
        <a:spcAft>
          <a:spcPct val="0"/>
        </a:spcAft>
        <a:buFont typeface="+mj-lt"/>
        <a:defRPr sz="3300" kern="1200">
          <a:solidFill>
            <a:srgbClr val="005AA9"/>
          </a:solidFill>
          <a:latin typeface="+mj-lt"/>
          <a:ea typeface="+mn-ea"/>
          <a:cs typeface="+mn-cs"/>
        </a:defRPr>
      </a:lvl1pPr>
      <a:lvl2pPr marL="321442" algn="l" defTabSz="924149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31635" indent="-229832" algn="l" defTabSz="92414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18228" algn="just" defTabSz="924149" rtl="0" eaLnBrk="1" fontAlgn="base" hangingPunct="1">
        <a:lnSpc>
          <a:spcPts val="1595"/>
        </a:lnSpc>
        <a:spcBef>
          <a:spcPts val="354"/>
        </a:spcBef>
        <a:spcAft>
          <a:spcPct val="0"/>
        </a:spcAft>
        <a:buFont typeface="Arial" pitchFamily="34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72913" algn="l" defTabSz="924149" rtl="0" eaLnBrk="1" fontAlgn="base" hangingPunct="1">
        <a:lnSpc>
          <a:spcPts val="1595"/>
        </a:lnSpc>
        <a:spcBef>
          <a:spcPts val="354"/>
        </a:spcBef>
        <a:spcAft>
          <a:spcPct val="0"/>
        </a:spcAft>
        <a:buFont typeface="Arial" pitchFamily="34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45376" indent="-231398" algn="l" defTabSz="9255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8171" indent="-231398" algn="l" defTabSz="9255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0968" indent="-231398" algn="l" defTabSz="9255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3763" indent="-231398" algn="l" defTabSz="9255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2795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5592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387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182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13978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6774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569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2365" algn="l" defTabSz="92559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2" y="6356352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2FA3A5-0BFE-46BC-B804-606786787A4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4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70" r:id="rId2"/>
    <p:sldLayoutId id="2147484471" r:id="rId3"/>
    <p:sldLayoutId id="2147484472" r:id="rId4"/>
    <p:sldLayoutId id="2147484473" r:id="rId5"/>
    <p:sldLayoutId id="2147484474" r:id="rId6"/>
    <p:sldLayoutId id="2147484475" r:id="rId7"/>
    <p:sldLayoutId id="2147484476" r:id="rId8"/>
    <p:sldLayoutId id="2147484477" r:id="rId9"/>
    <p:sldLayoutId id="2147484478" r:id="rId10"/>
    <p:sldLayoutId id="2147484479" r:id="rId11"/>
    <p:sldLayoutId id="2147484480" r:id="rId12"/>
    <p:sldLayoutId id="214748448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-1390" y="1692272"/>
            <a:ext cx="9622234" cy="2065337"/>
          </a:xfrm>
        </p:spPr>
        <p:txBody>
          <a:bodyPr rtlCol="0">
            <a:noAutofit/>
          </a:bodyPr>
          <a:lstStyle/>
          <a:p>
            <a:r>
              <a:rPr lang="ru-RU" sz="3800" b="1" dirty="0">
                <a:solidFill>
                  <a:schemeClr val="tx2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3800" b="1" dirty="0">
                <a:solidFill>
                  <a:schemeClr val="tx2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Предупреждение неправомерных действий граждан по созданию «фирм-однодневок»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406413" y="6366844"/>
            <a:ext cx="3042337" cy="452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382" tIns="61191" rIns="122382" bIns="61191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4874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2pPr>
            <a:lvl3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3pPr>
            <a:lvl4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4pPr>
            <a:lvl5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5pPr>
            <a:lvl6pPr marL="4572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6pPr>
            <a:lvl7pPr marL="9144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7pPr>
            <a:lvl8pPr marL="13716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8pPr>
            <a:lvl9pPr marL="18288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ru-RU" sz="1600" dirty="0" smtClean="0">
                <a:solidFill>
                  <a:srgbClr val="0070C0"/>
                </a:solidFill>
                <a:latin typeface="Arial Narrow" pitchFamily="34" charset="0"/>
                <a:ea typeface="+mn-ea"/>
                <a:cs typeface="Aharoni" pitchFamily="2" charset="-79"/>
              </a:rPr>
              <a:t>13 декабря </a:t>
            </a:r>
            <a:r>
              <a:rPr lang="ru-RU" sz="1600" dirty="0" smtClean="0">
                <a:solidFill>
                  <a:srgbClr val="0070C0"/>
                </a:solidFill>
                <a:latin typeface="Arial Narrow" pitchFamily="34" charset="0"/>
                <a:ea typeface="+mn-ea"/>
                <a:cs typeface="Aharoni" pitchFamily="2" charset="-79"/>
              </a:rPr>
              <a:t>2023</a:t>
            </a:r>
            <a:endParaRPr lang="en-US" sz="1600" dirty="0">
              <a:solidFill>
                <a:srgbClr val="0070C0"/>
              </a:solidFill>
              <a:latin typeface="Arial Narrow" pitchFamily="34" charset="0"/>
              <a:ea typeface="+mn-ea"/>
              <a:cs typeface="Aharoni" pitchFamily="2" charset="-79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5521400" y="4677139"/>
            <a:ext cx="4368485" cy="14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382" tIns="61191" rIns="122382" bIns="61191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4874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2pPr>
            <a:lvl3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3pPr>
            <a:lvl4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4pPr>
            <a:lvl5pPr algn="l" defTabSz="890588" rtl="0" eaLnBrk="0" fontAlgn="base" hangingPunct="0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5pPr>
            <a:lvl6pPr marL="4572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6pPr>
            <a:lvl7pPr marL="9144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7pPr>
            <a:lvl8pPr marL="13716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8pPr>
            <a:lvl9pPr marL="1828800" algn="l" defTabSz="890588" rtl="0" fontAlgn="base">
              <a:lnSpc>
                <a:spcPts val="445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5AA9"/>
                </a:solidFill>
                <a:latin typeface="Calibri" panose="020F0502020204030204" pitchFamily="34" charset="0"/>
              </a:defRPr>
            </a:lvl9pPr>
          </a:lstStyle>
          <a:p>
            <a:pPr defTabSz="1209374" eaLnBrk="1" hangingPunct="1">
              <a:lnSpc>
                <a:spcPct val="100000"/>
              </a:lnSpc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Титова Юлия Николаевна</a:t>
            </a:r>
          </a:p>
          <a:p>
            <a:pPr defTabSz="1209374" eaLnBrk="1" hangingPunct="1">
              <a:lnSpc>
                <a:spcPct val="100000"/>
              </a:lnSpc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Начальник отдела регистрации и учета налогоплательщиков УФНС России по Вологодской области</a:t>
            </a:r>
            <a:endParaRPr lang="ru-RU" sz="1900" dirty="0">
              <a:solidFill>
                <a:schemeClr val="accent6">
                  <a:lumMod val="75000"/>
                </a:schemeClr>
              </a:solidFill>
              <a:latin typeface="Arial Narrow" pitchFamily="34" charset="0"/>
              <a:ea typeface="+mn-ea"/>
              <a:cs typeface="Aharoni" pitchFamily="2" charset="-79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026" y="239368"/>
            <a:ext cx="1109195" cy="14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2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0534" y="1220755"/>
            <a:ext cx="8502946" cy="1539495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состоянию на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01.12.2023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года на территории Вологодской области состоит на учете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9691" y="2722402"/>
            <a:ext cx="3281233" cy="970108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28 618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юридических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11096" y="2722401"/>
            <a:ext cx="2808312" cy="1400995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302 864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</a:t>
            </a:r>
          </a:p>
        </p:txBody>
      </p:sp>
    </p:spTree>
    <p:extLst>
      <p:ext uri="{BB962C8B-B14F-4D97-AF65-F5344CB8AC3E}">
        <p14:creationId xmlns:p14="http://schemas.microsoft.com/office/powerpoint/2010/main" val="384022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A2589-4948-42CB-98C2-64490B1E6D6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240159"/>
              </p:ext>
            </p:extLst>
          </p:nvPr>
        </p:nvGraphicFramePr>
        <p:xfrm>
          <a:off x="1208584" y="452669"/>
          <a:ext cx="4056451" cy="5856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67113" y="1988842"/>
            <a:ext cx="2886322" cy="3124544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 этапе регистрации пресечено создание более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5378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фиктивных компаний</a:t>
            </a:r>
          </a:p>
        </p:txBody>
      </p:sp>
    </p:spTree>
    <p:extLst>
      <p:ext uri="{BB962C8B-B14F-4D97-AF65-F5344CB8AC3E}">
        <p14:creationId xmlns:p14="http://schemas.microsoft.com/office/powerpoint/2010/main" val="44787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38408" y="298707"/>
            <a:ext cx="8915400" cy="576064"/>
          </a:xfrm>
        </p:spPr>
        <p:txBody>
          <a:bodyPr>
            <a:normAutofit/>
          </a:bodyPr>
          <a:lstStyle/>
          <a:p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СОГЛАШАЙТЕСЬ НА ЛЕГКИЕ ДЕНЬГИ</a:t>
            </a:r>
            <a:endParaRPr lang="ru-RU" sz="23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43031" y="922292"/>
            <a:ext cx="4855183" cy="400721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r>
              <a:rPr lang="ru-RU" sz="1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ТАКОЕ «ФИРМА-ОДНОДНЕВКА»?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04308" y="2020640"/>
            <a:ext cx="5135388" cy="400721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r>
              <a:rPr lang="ru-RU" sz="1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ЧЕМ ОПАСНА «ФИРМА-ОДНОДНЕВКА»?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48197" y="1360129"/>
            <a:ext cx="7644849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Организация, учрежденная без намерения осуществлять законную деятельность для придания видимой легитимности незаконным финансовым операциям.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5632" y="2505785"/>
            <a:ext cx="8580953" cy="600776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Целью создания «фирмы-однодневки» является уход от уплаты налогов и отмывание денег, полученных, преступным путем. </a:t>
            </a: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440039" y="3258848"/>
            <a:ext cx="9181940" cy="555883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ДОВЕРЯЙТЕ СВОИ ПАСПОРТНЫЕ ДАННЫЕ ТРЕТЬИМ ЛИЦАМ!</a:t>
            </a:r>
            <a:endParaRPr lang="ru-RU" sz="23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2568" y="3814731"/>
            <a:ext cx="6396711" cy="2133917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Учредителями или директорами таких фирм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становятся лица, которые даже не подозревают о своем участии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этих фирмах. Например, регистрация фирмы осуществилась в то время, когда вы потеряли паспорт или у вас его украли. Но бывает, что люди идут на это вполне осознанно. Для своих махинаций мошенники находят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нуждающихся в денежных средствах граждан, которым предлагают за вознаграждение предоставить свои паспортные данные и подписать документы.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9" y="624072"/>
            <a:ext cx="1318096" cy="162227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580" y="3786691"/>
            <a:ext cx="1488016" cy="21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76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сотрудничества с правоохранительными органами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52568" y="1700809"/>
            <a:ext cx="8268919" cy="985497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b="1" dirty="0" smtClean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году в правоохранительные органы направлено </a:t>
            </a:r>
            <a:r>
              <a:rPr lang="ru-RU" sz="1900" b="1" dirty="0" smtClean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44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материалов в отношении заявителей по признакам преступлений, предусмотренных статьями 170.1, 173.1, 173.2, Уголовного кодекса Российской Федерации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796984" y="2808806"/>
            <a:ext cx="369002" cy="14842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10133" y="4941168"/>
            <a:ext cx="3676930" cy="4007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Возбуждено</a:t>
            </a:r>
            <a:r>
              <a:rPr lang="ru-RU" dirty="0" smtClean="0"/>
              <a:t> </a:t>
            </a:r>
            <a:r>
              <a:rPr lang="ru-RU" sz="1900" b="1" dirty="0" smtClean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88</a:t>
            </a:r>
            <a:r>
              <a:rPr lang="ru-RU" dirty="0" smtClean="0"/>
              <a:t>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уголовных</a:t>
            </a:r>
            <a:r>
              <a:rPr lang="ru-RU" dirty="0" smtClean="0"/>
              <a:t>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дела</a:t>
            </a:r>
          </a:p>
        </p:txBody>
      </p:sp>
    </p:spTree>
    <p:extLst>
      <p:ext uri="{BB962C8B-B14F-4D97-AF65-F5344CB8AC3E}">
        <p14:creationId xmlns:p14="http://schemas.microsoft.com/office/powerpoint/2010/main" val="3947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C32B-B011-416C-89BE-AFC2D771CE95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6505" y="1582379"/>
            <a:ext cx="8915400" cy="161819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Меры, принятые налоговыми органами Вологодской области к нарушителям законодательства о государственной регистрации юридических лиц в соответствии с Кодексом РФ об административных правонарушений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8012" y="3440617"/>
            <a:ext cx="8268919" cy="693109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pPr algn="ctr"/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b="1" dirty="0" smtClean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году составлено </a:t>
            </a:r>
            <a:r>
              <a:rPr lang="ru-RU" sz="1900" b="1" dirty="0" smtClean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1177 протоколов </a:t>
            </a:r>
            <a:r>
              <a:rPr lang="ru-RU" sz="1900" b="1" dirty="0">
                <a:solidFill>
                  <a:srgbClr val="E33535"/>
                </a:solidFill>
                <a:latin typeface="Times New Roman" pitchFamily="18" charset="0"/>
                <a:cs typeface="Times New Roman" pitchFamily="18" charset="0"/>
              </a:rPr>
              <a:t>о привлечении к административной ответственности в соответствии со ст. 14.25 КоАП РФ</a:t>
            </a:r>
          </a:p>
        </p:txBody>
      </p:sp>
      <p:pic>
        <p:nvPicPr>
          <p:cNvPr id="6" name="Picture 2" descr="D:\450\Основное\nalogovay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07" y="452670"/>
            <a:ext cx="1299172" cy="105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67046" y="452671"/>
            <a:ext cx="1716191" cy="762039"/>
          </a:xfrm>
          <a:prstGeom prst="rect">
            <a:avLst/>
          </a:prstGeom>
        </p:spPr>
        <p:txBody>
          <a:bodyPr vert="horz" wrap="none" lIns="95796" tIns="47898" rIns="95796" bIns="47898" rtlCol="0" anchor="ctr">
            <a:normAutofit/>
          </a:bodyPr>
          <a:lstStyle/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УПРАВЛЕНИЕ ФЕДЕРАЛЬНОЙ </a:t>
            </a:r>
          </a:p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НАЛОГОВОЙ СЛУЖБЫ</a:t>
            </a:r>
          </a:p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ПО ВОЛОГОДСКОЙ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50998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42612" y="1220755"/>
            <a:ext cx="7535343" cy="5376597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ВНИМАНИЕ !!!</a:t>
            </a:r>
          </a:p>
          <a:p>
            <a:pPr algn="ctr"/>
            <a:r>
              <a:rPr lang="ru-RU" sz="22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Если Ваши данные используются при регистрации</a:t>
            </a:r>
          </a:p>
          <a:p>
            <a:pPr algn="ctr"/>
            <a:r>
              <a:rPr lang="ru-RU" sz="22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фиктивных организаций,</a:t>
            </a:r>
          </a:p>
          <a:p>
            <a:pPr algn="ctr"/>
            <a:r>
              <a:rPr lang="ru-RU" sz="22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ВЫ РИСКУЕТЕ:</a:t>
            </a:r>
            <a:endParaRPr lang="ru-RU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85017" indent="-262436">
              <a:buFont typeface="Arial" panose="020B0604020202020204" pitchFamily="34" charset="0"/>
              <a:buChar char="•"/>
            </a:pP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быть привлеченным к административной и </a:t>
            </a:r>
            <a:r>
              <a:rPr lang="ru-RU" sz="2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УГОЛОВНОЙ</a:t>
            </a:r>
          </a:p>
          <a:p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ответственности за незаконные действия при</a:t>
            </a:r>
          </a:p>
          <a:p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государственной регистрации</a:t>
            </a:r>
          </a:p>
          <a:p>
            <a:pPr marL="585017" indent="-262436">
              <a:buFont typeface="Arial" panose="020B0604020202020204" pitchFamily="34" charset="0"/>
              <a:buChar char="•"/>
            </a:pP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стать </a:t>
            </a:r>
            <a:r>
              <a:rPr lang="ru-RU" sz="2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СОУЧАСТНИКОМ 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преступлений, в которых будет</a:t>
            </a:r>
          </a:p>
          <a:p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использована фиктивная организация</a:t>
            </a:r>
          </a:p>
          <a:p>
            <a:pPr marL="585017" indent="-262436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ЛИЧНО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нести имущественную ответственность по</a:t>
            </a:r>
          </a:p>
          <a:p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долгам фиктивной фирмы</a:t>
            </a:r>
          </a:p>
          <a:p>
            <a:endParaRPr lang="ru-RU" sz="1500" dirty="0"/>
          </a:p>
          <a:p>
            <a:endParaRPr lang="ru-RU" sz="1500" dirty="0"/>
          </a:p>
        </p:txBody>
      </p:sp>
      <p:pic>
        <p:nvPicPr>
          <p:cNvPr id="1026" name="Picture 2" descr="D:\450\Основное\nalogovay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2" y="554728"/>
            <a:ext cx="1299172" cy="105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98629" y="554726"/>
            <a:ext cx="1716191" cy="762039"/>
          </a:xfrm>
          <a:prstGeom prst="rect">
            <a:avLst/>
          </a:prstGeom>
        </p:spPr>
        <p:txBody>
          <a:bodyPr vert="horz" wrap="none" lIns="95796" tIns="47898" rIns="95796" bIns="47898" rtlCol="0" anchor="ctr">
            <a:normAutofit/>
          </a:bodyPr>
          <a:lstStyle/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УПРАВЛЕНИЕ ФЕДЕРАЛЬНОЙ </a:t>
            </a:r>
          </a:p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НАЛОГОВОЙ СЛУЖБЫ</a:t>
            </a:r>
          </a:p>
          <a:p>
            <a:pPr algn="ctr" defTabSz="957955" eaLnBrk="1" fontAlgn="auto" hangingPunct="1">
              <a:spcAft>
                <a:spcPts val="0"/>
              </a:spcAft>
            </a:pPr>
            <a:r>
              <a:rPr lang="ru-RU" sz="900" b="1" dirty="0">
                <a:solidFill>
                  <a:srgbClr val="005AA9"/>
                </a:solidFill>
                <a:latin typeface="Calibri"/>
              </a:rPr>
              <a:t>ПО ВОЛОГОДСКОЙ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8157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CB333-C858-41F3-9CF9-B24115B0844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60169" y="260648"/>
            <a:ext cx="8915400" cy="576064"/>
          </a:xfrm>
        </p:spPr>
        <p:txBody>
          <a:bodyPr>
            <a:normAutofit/>
          </a:bodyPr>
          <a:lstStyle/>
          <a:p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БУДЬТЕ БДИТЕЛЬНЫ!</a:t>
            </a:r>
            <a:endParaRPr lang="ru-RU" sz="23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0749" y="836713"/>
            <a:ext cx="6708745" cy="1846660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Обычно на роль руководителя такой «организации» мошенники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подбирают людей попавших в сложные жизненные ситуации, студентов, выпускников школ, интернатов и детских домов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Люди ввиду незнания законодательства и получения, как им кажется «легкого» заработка –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соглашаются  и становятся соучастниками преступления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ответственность за которое предусмотрена статьями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173.1 и 173.2 Уголовного кодекса РФ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922" y="2623861"/>
            <a:ext cx="1794199" cy="24354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78" y="2756317"/>
            <a:ext cx="1560173" cy="24245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20" y="807301"/>
            <a:ext cx="1887874" cy="19054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6656" y="5180830"/>
            <a:ext cx="8613718" cy="1308662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Если Вы поняли, что стали жертвой мошенников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во избежание дальнейших негативных последствий для себя и своих близких, обратитесь в правоохранительные и налоговые органы Вологодской области   </a:t>
            </a:r>
          </a:p>
          <a:p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ТЕЛЕФОН ЕДИНОГО КОНТАКТ-ЦЕНТРА </a:t>
            </a:r>
          </a:p>
          <a:p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ФЕДЕРАЛЬНОЙ НАЛОГОВОЙ СЛУЖБЫ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8-800-222-22-22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(ЗВОНОК БЕСПЛАТНЫЙ)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002783" y="3773761"/>
            <a:ext cx="1014113" cy="403399"/>
          </a:xfrm>
          <a:prstGeom prst="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>
              <a:solidFill>
                <a:prstClr val="white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57" y="3096541"/>
            <a:ext cx="2232937" cy="1830691"/>
          </a:xfrm>
          <a:prstGeom prst="rect">
            <a:avLst/>
          </a:prstGeom>
        </p:spPr>
      </p:pic>
      <p:sp>
        <p:nvSpPr>
          <p:cNvPr id="16" name="Стрелка вправо 15"/>
          <p:cNvSpPr/>
          <p:nvPr/>
        </p:nvSpPr>
        <p:spPr>
          <a:xfrm>
            <a:off x="6357156" y="3773759"/>
            <a:ext cx="1014113" cy="403399"/>
          </a:xfrm>
          <a:prstGeom prst="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>
              <a:solidFill>
                <a:prstClr val="white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949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913865" y="2468893"/>
            <a:ext cx="8268758" cy="116342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5700" b="1" dirty="0">
                <a:solidFill>
                  <a:schemeClr val="accent6">
                    <a:lumMod val="75000"/>
                  </a:schemeClr>
                </a:solidFill>
              </a:rPr>
              <a:t>Благодарю за внимание</a:t>
            </a:r>
            <a:r>
              <a:rPr lang="en-US" sz="5700" b="1" dirty="0">
                <a:solidFill>
                  <a:schemeClr val="accent6">
                    <a:lumMod val="75000"/>
                  </a:schemeClr>
                </a:solidFill>
              </a:rPr>
              <a:t>!</a:t>
            </a:r>
            <a:endParaRPr lang="ru-RU" sz="5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2740" y="4640746"/>
            <a:ext cx="7098790" cy="400721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ru-RU" sz="1900" b="1" dirty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026" y="239368"/>
            <a:ext cx="1109195" cy="14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30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24702</TotalTime>
  <Words>441</Words>
  <Application>Microsoft Office PowerPoint</Application>
  <PresentationFormat>Лист A4 (210x297 мм)</PresentationFormat>
  <Paragraphs>57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7_Present_FNS2012_A4</vt:lpstr>
      <vt:lpstr>1_Тема Office</vt:lpstr>
      <vt:lpstr> Предупреждение неправомерных действий граждан по созданию «фирм-однодневок»</vt:lpstr>
      <vt:lpstr>Презентация PowerPoint</vt:lpstr>
      <vt:lpstr>Презентация PowerPoint</vt:lpstr>
      <vt:lpstr>НЕ СОГЛАШАЙТЕСЬ НА ЛЕГКИЕ ДЕНЬГИ</vt:lpstr>
      <vt:lpstr>Результаты сотрудничества с правоохранительными органами</vt:lpstr>
      <vt:lpstr>Меры, принятые налоговыми органами Вологодской области к нарушителям законодательства о государственной регистрации юридических лиц в соответствии с Кодексом РФ об административных правонарушений </vt:lpstr>
      <vt:lpstr>Презентация PowerPoint</vt:lpstr>
      <vt:lpstr>БУДЬТЕ БДИТЕЛЬНЫ!</vt:lpstr>
      <vt:lpstr>Благодарю за внимание!</vt:lpstr>
    </vt:vector>
  </TitlesOfParts>
  <Company>ASMS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 Loginov</dc:creator>
  <cp:lastModifiedBy>Титова Юлия Николаевна</cp:lastModifiedBy>
  <cp:revision>1383</cp:revision>
  <cp:lastPrinted>2021-02-08T07:11:18Z</cp:lastPrinted>
  <dcterms:created xsi:type="dcterms:W3CDTF">2003-11-26T12:06:16Z</dcterms:created>
  <dcterms:modified xsi:type="dcterms:W3CDTF">2023-12-12T06:03:06Z</dcterms:modified>
</cp:coreProperties>
</file>