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97" r:id="rId5"/>
    <p:sldId id="298" r:id="rId6"/>
    <p:sldId id="259" r:id="rId7"/>
    <p:sldId id="274" r:id="rId8"/>
    <p:sldId id="260" r:id="rId9"/>
    <p:sldId id="275" r:id="rId10"/>
    <p:sldId id="295" r:id="rId11"/>
    <p:sldId id="266" r:id="rId12"/>
    <p:sldId id="268" r:id="rId13"/>
    <p:sldId id="28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981E7E-3E87-4C95-A37C-83F156C58EE5}">
          <p14:sldIdLst>
            <p14:sldId id="277"/>
            <p14:sldId id="257"/>
            <p14:sldId id="258"/>
            <p14:sldId id="297"/>
            <p14:sldId id="298"/>
            <p14:sldId id="259"/>
            <p14:sldId id="274"/>
            <p14:sldId id="260"/>
            <p14:sldId id="275"/>
            <p14:sldId id="295"/>
            <p14:sldId id="266"/>
            <p14:sldId id="268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507"/>
    <a:srgbClr val="244C4A"/>
    <a:srgbClr val="408784"/>
    <a:srgbClr val="36726F"/>
    <a:srgbClr val="A9C80E"/>
    <a:srgbClr val="2C5E5C"/>
    <a:srgbClr val="E51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50B5-9EFE-4725-913A-2A422081993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2A83-DB70-4697-B93F-F7B0C391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5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50B5-9EFE-4725-913A-2A422081993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2A83-DB70-4697-B93F-F7B0C391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2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50B5-9EFE-4725-913A-2A422081993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2A83-DB70-4697-B93F-F7B0C391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50B5-9EFE-4725-913A-2A422081993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2A83-DB70-4697-B93F-F7B0C391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5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50B5-9EFE-4725-913A-2A422081993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2A83-DB70-4697-B93F-F7B0C391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4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50B5-9EFE-4725-913A-2A422081993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2A83-DB70-4697-B93F-F7B0C391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0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50B5-9EFE-4725-913A-2A422081993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2A83-DB70-4697-B93F-F7B0C391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4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50B5-9EFE-4725-913A-2A422081993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2A83-DB70-4697-B93F-F7B0C391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50B5-9EFE-4725-913A-2A422081993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2A83-DB70-4697-B93F-F7B0C391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50B5-9EFE-4725-913A-2A422081993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2A83-DB70-4697-B93F-F7B0C391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50B5-9EFE-4725-913A-2A422081993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2A83-DB70-4697-B93F-F7B0C391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03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A50B5-9EFE-4725-913A-2A422081993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2A83-DB70-4697-B93F-F7B0C391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jpe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4" y="272635"/>
            <a:ext cx="2123901" cy="9498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" y="1670681"/>
            <a:ext cx="676657" cy="1592064"/>
          </a:xfrm>
          <a:prstGeom prst="rect">
            <a:avLst/>
          </a:prstGeom>
          <a:solidFill>
            <a:srgbClr val="512507"/>
          </a:solidFill>
          <a:ln>
            <a:solidFill>
              <a:srgbClr val="512507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455912" y="260320"/>
            <a:ext cx="370996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5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</a:p>
          <a:p>
            <a:r>
              <a:rPr lang="ru-RU" sz="20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ФИНАНСИРУЕМ  БИЗНЕС </a:t>
            </a:r>
          </a:p>
          <a:p>
            <a:r>
              <a:rPr lang="ru-RU" sz="20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ВОЛОГОДСКОЙ ОБЛАСТИ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4445" y="1506840"/>
            <a:ext cx="6631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</a:p>
          <a:p>
            <a:r>
              <a:rPr lang="ru-RU" sz="40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ВЕДЕНИЕ И РАЗВИТИЕ БИЗНЕСА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4445" y="3403455"/>
            <a:ext cx="6631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120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02" y="1649895"/>
            <a:ext cx="3332643" cy="453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" y="3813465"/>
            <a:ext cx="676275" cy="1163782"/>
          </a:xfrm>
          <a:prstGeom prst="rect">
            <a:avLst/>
          </a:prstGeom>
          <a:solidFill>
            <a:srgbClr val="512507"/>
          </a:solidFill>
          <a:ln>
            <a:solidFill>
              <a:srgbClr val="512507"/>
            </a:solidFill>
          </a:ln>
          <a:effectLst/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368" y="360943"/>
            <a:ext cx="847725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5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0391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281" y="189276"/>
            <a:ext cx="847347" cy="131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8743" y="153657"/>
            <a:ext cx="666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ПРОДУКТЫ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0" y="286031"/>
            <a:ext cx="1454520" cy="650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364" y="1166122"/>
            <a:ext cx="49126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Экспортёр</a:t>
            </a:r>
            <a:endParaRPr lang="ru-RU" sz="23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403" y="1557583"/>
            <a:ext cx="5084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 b="1">
                <a:solidFill>
                  <a:srgbClr val="2C5E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0" dirty="0" smtClean="0">
                <a:solidFill>
                  <a:srgbClr val="512507"/>
                </a:solidFill>
              </a:rPr>
              <a:t>Для </a:t>
            </a:r>
            <a:r>
              <a:rPr lang="ru-RU" sz="1600" b="0" dirty="0">
                <a:solidFill>
                  <a:srgbClr val="512507"/>
                </a:solidFill>
              </a:rPr>
              <a:t>субъектов МСП </a:t>
            </a:r>
            <a:r>
              <a:rPr lang="ru-RU" sz="1600" b="0" dirty="0" smtClean="0">
                <a:solidFill>
                  <a:srgbClr val="512507"/>
                </a:solidFill>
              </a:rPr>
              <a:t>от </a:t>
            </a:r>
            <a:r>
              <a:rPr lang="ru-RU" sz="1600" b="0" dirty="0">
                <a:solidFill>
                  <a:srgbClr val="512507"/>
                </a:solidFill>
              </a:rPr>
              <a:t>6 </a:t>
            </a:r>
            <a:r>
              <a:rPr lang="ru-RU" sz="1600" b="0" dirty="0" smtClean="0">
                <a:solidFill>
                  <a:srgbClr val="512507"/>
                </a:solidFill>
              </a:rPr>
              <a:t>месяцев</a:t>
            </a:r>
            <a:endParaRPr lang="ru-RU" sz="1600" b="0" dirty="0">
              <a:solidFill>
                <a:srgbClr val="51250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6031" y="787887"/>
            <a:ext cx="4676472" cy="800219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займа</a:t>
            </a:r>
          </a:p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5 000 000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4307" y="1786668"/>
            <a:ext cx="4676472" cy="800219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займа</a:t>
            </a:r>
          </a:p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36 месяцев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9739" y="3444683"/>
            <a:ext cx="4676472" cy="2077492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</a:t>
            </a:r>
            <a:r>
              <a:rPr lang="ru-RU" sz="23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</a:t>
            </a:r>
          </a:p>
          <a:p>
            <a:pPr algn="ctr"/>
            <a:r>
              <a:rPr lang="ru-RU" sz="23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7,5% годовых</a:t>
            </a:r>
          </a:p>
          <a:p>
            <a:pPr algn="ctr"/>
            <a:r>
              <a:rPr lang="ru-RU" sz="23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3,75% </a:t>
            </a:r>
            <a:r>
              <a:rPr lang="ru-RU" sz="20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реализации приоритетных проектов для г. Череповец, Сазоново, Красавино, Сокол</a:t>
            </a:r>
            <a:endParaRPr lang="ru-RU" sz="2000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9739" y="2826771"/>
            <a:ext cx="4676472" cy="446276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обязателен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304" y="5651115"/>
            <a:ext cx="10779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</a:t>
            </a:r>
            <a:r>
              <a:rPr lang="ru-RU" sz="2000" b="1" u="sng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0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займа:</a:t>
            </a:r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512507"/>
                </a:solidFill>
              </a:rPr>
              <a:t>на </a:t>
            </a:r>
            <a:r>
              <a:rPr lang="ru-RU" sz="2000" dirty="0">
                <a:solidFill>
                  <a:srgbClr val="512507"/>
                </a:solidFill>
              </a:rPr>
              <a:t>пополнение оборотных средств </a:t>
            </a:r>
            <a:endParaRPr lang="ru-RU" sz="2000" dirty="0" smtClean="0">
              <a:solidFill>
                <a:srgbClr val="512507"/>
              </a:solidFill>
            </a:endParaRPr>
          </a:p>
          <a:p>
            <a:pPr algn="just"/>
            <a:r>
              <a:rPr lang="ru-RU" sz="2000" dirty="0" smtClean="0">
                <a:solidFill>
                  <a:srgbClr val="512507"/>
                </a:solidFill>
              </a:rPr>
              <a:t>в </a:t>
            </a:r>
            <a:r>
              <a:rPr lang="ru-RU" sz="2000" dirty="0">
                <a:solidFill>
                  <a:srgbClr val="512507"/>
                </a:solidFill>
              </a:rPr>
              <a:t>целях исполнения заключенного международного контракта на поставку работ, товаров, услуг.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5" y="1997710"/>
            <a:ext cx="5213036" cy="290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902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53" y="251622"/>
            <a:ext cx="847347" cy="131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4726" y="133779"/>
            <a:ext cx="6758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ПРОДУКТЫ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0" y="286031"/>
            <a:ext cx="1454520" cy="650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816" y="1003501"/>
            <a:ext cx="563221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САМОЗАНЯТЫЙ ГРАЖДАНИН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04554" y="4666866"/>
            <a:ext cx="4437447" cy="800219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займа</a:t>
            </a:r>
          </a:p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36 месяцев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04551" y="1279755"/>
            <a:ext cx="4413284" cy="800219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500 000 </a:t>
            </a:r>
            <a:r>
              <a:rPr lang="ru-RU" sz="23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под 3,38% годовых</a:t>
            </a:r>
            <a:endParaRPr lang="ru-RU" sz="23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9" y="1920147"/>
            <a:ext cx="4800600" cy="365551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52508" y="1403672"/>
            <a:ext cx="55107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700" dirty="0" err="1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  <a:r>
              <a:rPr lang="ru-RU" sz="1700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от 3 </a:t>
            </a:r>
            <a:r>
              <a:rPr lang="ru-RU" sz="1700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84627" y="3127328"/>
            <a:ext cx="4433208" cy="1154162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300 000 рублей залог не требуется, ставка – 7,5% годовых</a:t>
            </a:r>
            <a:endParaRPr lang="ru-RU" sz="23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4554" y="2372577"/>
            <a:ext cx="4433208" cy="446276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Залог обязателен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628" y="5937949"/>
            <a:ext cx="9471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</a:t>
            </a:r>
            <a:r>
              <a:rPr lang="ru-RU" sz="2000" b="1" u="sng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0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займа</a:t>
            </a:r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solidFill>
                  <a:srgbClr val="512507"/>
                </a:solidFill>
              </a:rPr>
              <a:t>для ведения профессиональной деятельности, </a:t>
            </a:r>
            <a:endParaRPr lang="ru-RU" sz="2000" dirty="0" smtClean="0">
              <a:solidFill>
                <a:srgbClr val="512507"/>
              </a:solidFill>
            </a:endParaRPr>
          </a:p>
          <a:p>
            <a:pPr algn="just"/>
            <a:r>
              <a:rPr lang="ru-RU" sz="2000" dirty="0" smtClean="0">
                <a:solidFill>
                  <a:srgbClr val="512507"/>
                </a:solidFill>
              </a:rPr>
              <a:t>подлежащей </a:t>
            </a:r>
            <a:r>
              <a:rPr lang="ru-RU" sz="2000" dirty="0">
                <a:solidFill>
                  <a:srgbClr val="512507"/>
                </a:solidFill>
              </a:rPr>
              <a:t>налогу «На профессиональный доход» Заемщика.</a:t>
            </a:r>
          </a:p>
        </p:txBody>
      </p:sp>
    </p:spTree>
    <p:extLst>
      <p:ext uri="{BB962C8B-B14F-4D97-AF65-F5344CB8AC3E}">
        <p14:creationId xmlns:p14="http://schemas.microsoft.com/office/powerpoint/2010/main" val="272914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077" y="480224"/>
            <a:ext cx="847347" cy="131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90813" y="322620"/>
            <a:ext cx="780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ЗАЛОГОВОЕ ОБЕСПЕЧЕНИЕ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0" y="286031"/>
            <a:ext cx="1454520" cy="6505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8148" y="1552230"/>
            <a:ext cx="45142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ДВИЖИМОЕ ИМУЩЕСТВО</a:t>
            </a:r>
          </a:p>
          <a:p>
            <a:endParaRPr lang="ru-RU" sz="22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транспортные средства</a:t>
            </a:r>
          </a:p>
          <a:p>
            <a:endParaRPr lang="ru-RU" sz="2200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спецтехника</a:t>
            </a:r>
          </a:p>
          <a:p>
            <a:endParaRPr lang="ru-RU" sz="2200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5" y="2433221"/>
            <a:ext cx="185928" cy="14020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6" y="3756535"/>
            <a:ext cx="185928" cy="140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61" y="480224"/>
            <a:ext cx="479859" cy="1310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5" y="3076385"/>
            <a:ext cx="185928" cy="1402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09963" y="1552230"/>
            <a:ext cx="45142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НЕДВИЖИМОЕ ИМУЩЕСТВО</a:t>
            </a:r>
          </a:p>
          <a:p>
            <a:endParaRPr lang="ru-RU" sz="22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недвижимость (в </a:t>
            </a:r>
            <a:r>
              <a:rPr lang="ru-RU" sz="2200" dirty="0" err="1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2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жилая)</a:t>
            </a:r>
            <a:endParaRPr lang="ru-RU" sz="2200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земельные </a:t>
            </a:r>
            <a:r>
              <a:rPr lang="ru-RU" sz="2200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участки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68" y="2433221"/>
            <a:ext cx="185928" cy="1402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68" y="3076385"/>
            <a:ext cx="185928" cy="1402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09964" y="3484868"/>
            <a:ext cx="48772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исключением земель сельскохозяйственного назначения)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2021" y="4814023"/>
            <a:ext cx="105485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залога принимается имущество, приобретаемое за счет средств </a:t>
            </a:r>
            <a:r>
              <a:rPr lang="ru-RU" sz="1700" b="1" dirty="0" err="1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микрозайма</a:t>
            </a:r>
            <a:r>
              <a:rPr lang="ru-RU" sz="17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5244" y="5484376"/>
            <a:ext cx="11876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err="1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lang="ru-RU" sz="17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(займы) могут быть предоставлены под поручительство </a:t>
            </a:r>
          </a:p>
          <a:p>
            <a:r>
              <a:rPr lang="ru-RU" sz="1700" b="1" u="sng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«Центр гарантийного обеспечения МСП</a:t>
            </a:r>
            <a:r>
              <a:rPr lang="ru-RU" sz="17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7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3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C6C4E1B-9A49-A784-7244-FBD3B75D8C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7575" y="4551653"/>
            <a:ext cx="3014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12507"/>
                </a:solidFill>
                <a:cs typeface="Arial" panose="020B0604020202020204" pitchFamily="34" charset="0"/>
              </a:rPr>
              <a:t>Правила предоставления займов и перечень документов: </a:t>
            </a:r>
          </a:p>
          <a:p>
            <a:r>
              <a:rPr lang="en-US" b="1" dirty="0" smtClean="0">
                <a:solidFill>
                  <a:srgbClr val="512507"/>
                </a:solidFill>
                <a:cs typeface="Arial" panose="020B0604020202020204" pitchFamily="34" charset="0"/>
              </a:rPr>
              <a:t>www.frp35.ru</a:t>
            </a:r>
            <a:endParaRPr lang="ru-RU" b="1" dirty="0" smtClean="0">
              <a:solidFill>
                <a:srgbClr val="512507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2772" y="3622008"/>
            <a:ext cx="2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12507"/>
                </a:solidFill>
                <a:cs typeface="Arial" panose="020B0604020202020204" pitchFamily="34" charset="0"/>
              </a:rPr>
              <a:t>Консультации</a:t>
            </a:r>
          </a:p>
          <a:p>
            <a:r>
              <a:rPr lang="ru-RU" b="1" dirty="0" smtClean="0">
                <a:solidFill>
                  <a:srgbClr val="512507"/>
                </a:solidFill>
                <a:cs typeface="Arial" panose="020B0604020202020204" pitchFamily="34" charset="0"/>
              </a:rPr>
              <a:t>(8172) 73-74-14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7" y="4652560"/>
            <a:ext cx="414529" cy="41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73" y="2751091"/>
            <a:ext cx="2838359" cy="25411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0" y="3777873"/>
            <a:ext cx="414529" cy="4145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077" y="134983"/>
            <a:ext cx="1344199" cy="2079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3" y="134984"/>
            <a:ext cx="1817035" cy="81264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2180" y="2192491"/>
            <a:ext cx="171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522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  <a:endParaRPr lang="ru-RU" sz="1200" b="1" dirty="0">
              <a:solidFill>
                <a:srgbClr val="5522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5959" y="2685728"/>
            <a:ext cx="2887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522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160025, г. Вологда, </a:t>
            </a:r>
          </a:p>
          <a:p>
            <a:r>
              <a:rPr lang="ru-RU" b="1" dirty="0">
                <a:solidFill>
                  <a:srgbClr val="5522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</a:t>
            </a:r>
            <a:r>
              <a:rPr lang="ru-RU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Маршала</a:t>
            </a:r>
            <a:r>
              <a:rPr lang="ru-RU" b="1" dirty="0">
                <a:solidFill>
                  <a:srgbClr val="5522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Конева, </a:t>
            </a:r>
          </a:p>
          <a:p>
            <a:r>
              <a:rPr lang="ru-RU" b="1" dirty="0">
                <a:solidFill>
                  <a:srgbClr val="5522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15, оф. 307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4" y="2763054"/>
            <a:ext cx="367073" cy="500554"/>
          </a:xfrm>
          <a:prstGeom prst="rect">
            <a:avLst/>
          </a:prstGeom>
        </p:spPr>
      </p:pic>
      <p:pic>
        <p:nvPicPr>
          <p:cNvPr id="32" name="Рисунок 1">
            <a:extLst>
              <a:ext uri="{FF2B5EF4-FFF2-40B4-BE49-F238E27FC236}">
                <a16:creationId xmlns:a16="http://schemas.microsoft.com/office/drawing/2014/main" xmlns="" id="{BBF5CA9B-1639-4818-8E92-BCB2858D2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8" t="43045" r="20309" b="48973"/>
          <a:stretch>
            <a:fillRect/>
          </a:stretch>
        </p:blipFill>
        <p:spPr bwMode="auto">
          <a:xfrm>
            <a:off x="7387835" y="2118971"/>
            <a:ext cx="8763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2">
            <a:extLst>
              <a:ext uri="{FF2B5EF4-FFF2-40B4-BE49-F238E27FC236}">
                <a16:creationId xmlns:a16="http://schemas.microsoft.com/office/drawing/2014/main" xmlns="" id="{118110B7-33FA-481F-B170-1D6EE6C40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8" t="44575" r="27541" b="49141"/>
          <a:stretch/>
        </p:blipFill>
        <p:spPr bwMode="auto">
          <a:xfrm>
            <a:off x="7380703" y="3436276"/>
            <a:ext cx="899161" cy="61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">
            <a:extLst>
              <a:ext uri="{FF2B5EF4-FFF2-40B4-BE49-F238E27FC236}">
                <a16:creationId xmlns:a16="http://schemas.microsoft.com/office/drawing/2014/main" xmlns="" id="{FD1C2DDA-4EE4-4C51-8691-B4A8D7C56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15" y="2771705"/>
            <a:ext cx="876753" cy="59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4">
            <a:extLst>
              <a:ext uri="{FF2B5EF4-FFF2-40B4-BE49-F238E27FC236}">
                <a16:creationId xmlns:a16="http://schemas.microsoft.com/office/drawing/2014/main" xmlns="" id="{53E9C774-6CC4-4870-8FEA-59F8193E1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32" y="4151012"/>
            <a:ext cx="890579" cy="66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5">
            <a:extLst>
              <a:ext uri="{FF2B5EF4-FFF2-40B4-BE49-F238E27FC236}">
                <a16:creationId xmlns:a16="http://schemas.microsoft.com/office/drawing/2014/main" xmlns="" id="{D714DFED-137A-4E0C-A7B3-976726D2A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67" y="2388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xmlns="" id="{75CCA5F7-76A8-4BD8-BF1E-35ED6AF03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507" y="13039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xmlns="" id="{D7E7B70D-3086-4151-8FC1-9E3D7015B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507" y="43329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47CBCF1-6C12-4051-9B16-96283BF7241E}"/>
              </a:ext>
            </a:extLst>
          </p:cNvPr>
          <p:cNvSpPr txBox="1"/>
          <p:nvPr/>
        </p:nvSpPr>
        <p:spPr>
          <a:xfrm>
            <a:off x="8542821" y="2162499"/>
            <a:ext cx="288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ЭКОНОМИЧЕСКОГО РАЗВИТИЯ ВОЛОГОДСКОЙ ОБЛАСТИ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179CEF6-5F0D-487E-9B9E-65BAEB0FC17F}"/>
              </a:ext>
            </a:extLst>
          </p:cNvPr>
          <p:cNvSpPr txBox="1"/>
          <p:nvPr/>
        </p:nvSpPr>
        <p:spPr>
          <a:xfrm>
            <a:off x="8529656" y="4140447"/>
            <a:ext cx="339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</a:t>
            </a:r>
          </a:p>
          <a:p>
            <a:r>
              <a:rPr lang="ru-RU" sz="12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гарантийного обеспечения</a:t>
            </a:r>
          </a:p>
          <a:p>
            <a:r>
              <a:rPr lang="ru-RU" sz="12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и среднего предпринимательства</a:t>
            </a:r>
            <a:r>
              <a:rPr lang="ru-RU" sz="11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49CAA28-4A3E-4B6D-9048-30CBAFD0727A}"/>
              </a:ext>
            </a:extLst>
          </p:cNvPr>
          <p:cNvSpPr txBox="1"/>
          <p:nvPr/>
        </p:nvSpPr>
        <p:spPr>
          <a:xfrm>
            <a:off x="8513074" y="2995637"/>
            <a:ext cx="2887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«МОЙ БИЗНЕС»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BD1C3B7-1790-41F4-B912-A9E1E2A2AEB5}"/>
              </a:ext>
            </a:extLst>
          </p:cNvPr>
          <p:cNvSpPr txBox="1"/>
          <p:nvPr/>
        </p:nvSpPr>
        <p:spPr>
          <a:xfrm>
            <a:off x="8529189" y="3443044"/>
            <a:ext cx="288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Агентство Городского Развития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EB5798EE-D196-2BCA-5BA3-DE5F0E0BE8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r="9839"/>
          <a:stretch/>
        </p:blipFill>
        <p:spPr>
          <a:xfrm>
            <a:off x="7385051" y="5017360"/>
            <a:ext cx="933449" cy="65722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3790C20-7BCD-8C3B-69C0-D874281138E4}"/>
              </a:ext>
            </a:extLst>
          </p:cNvPr>
          <p:cNvSpPr txBox="1"/>
          <p:nvPr/>
        </p:nvSpPr>
        <p:spPr>
          <a:xfrm>
            <a:off x="8542356" y="5236105"/>
            <a:ext cx="3394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40527" y="134984"/>
            <a:ext cx="7832451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Микрокредитная</a:t>
            </a:r>
            <a:r>
              <a:rPr lang="ru-RU" sz="24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  Вологодской области</a:t>
            </a:r>
          </a:p>
          <a:p>
            <a:pPr algn="ctr"/>
            <a:r>
              <a:rPr lang="ru-RU" sz="24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«Фонд </a:t>
            </a:r>
            <a:r>
              <a:rPr lang="ru-RU" sz="24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ресурсной поддержки малого </a:t>
            </a:r>
            <a:r>
              <a:rPr lang="ru-RU" sz="24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предпринимательства»</a:t>
            </a:r>
          </a:p>
        </p:txBody>
      </p:sp>
    </p:spTree>
    <p:extLst>
      <p:ext uri="{BB962C8B-B14F-4D97-AF65-F5344CB8AC3E}">
        <p14:creationId xmlns:p14="http://schemas.microsoft.com/office/powerpoint/2010/main" val="149249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0391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900" y="1362353"/>
            <a:ext cx="11045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Учредитель: </a:t>
            </a:r>
            <a:r>
              <a:rPr lang="ru-RU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r>
              <a:rPr lang="ru-RU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развития Вологодской области</a:t>
            </a:r>
          </a:p>
          <a:p>
            <a:endParaRPr lang="ru-RU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u="sng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Надзорный </a:t>
            </a:r>
            <a:r>
              <a:rPr lang="ru-RU" sz="20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орган: </a:t>
            </a:r>
            <a:r>
              <a:rPr lang="ru-RU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Центральный </a:t>
            </a:r>
            <a:r>
              <a:rPr lang="ru-RU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РФ</a:t>
            </a:r>
          </a:p>
          <a:p>
            <a:endParaRPr lang="ru-RU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u="sng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</a:t>
            </a:r>
            <a:r>
              <a:rPr lang="ru-RU" sz="20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образования: </a:t>
            </a:r>
            <a:r>
              <a:rPr lang="ru-RU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 2010 г. </a:t>
            </a:r>
            <a:r>
              <a:rPr lang="ru-RU" sz="1200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Вологодской области от 13.09.2010 №1053). Дата и номер регистрационной записи в государственном реестре </a:t>
            </a:r>
            <a:r>
              <a:rPr lang="ru-RU" sz="1200" dirty="0" err="1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микрофинансовых</a:t>
            </a:r>
            <a:r>
              <a:rPr lang="ru-RU" sz="1200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организаций – 08 июля 2011 года, рег. № 6110235000043</a:t>
            </a:r>
            <a:r>
              <a:rPr lang="ru-RU" sz="12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200" dirty="0" smtClean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u="sng" dirty="0" err="1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Профинасировано</a:t>
            </a:r>
            <a:r>
              <a:rPr lang="ru-RU" sz="20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2593</a:t>
            </a:r>
            <a:r>
              <a:rPr lang="ru-RU" sz="20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заёмщика</a:t>
            </a:r>
          </a:p>
          <a:p>
            <a:endParaRPr lang="ru-RU" sz="1200" dirty="0" smtClean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Предоставлено </a:t>
            </a:r>
            <a:r>
              <a:rPr lang="ru-RU" sz="2000" b="1" u="sng" dirty="0" err="1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микрозаймов</a:t>
            </a:r>
            <a:r>
              <a:rPr lang="ru-RU" sz="2400" b="1" u="sng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сумму </a:t>
            </a:r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4229,22 млн. </a:t>
            </a:r>
            <a:r>
              <a:rPr lang="ru-RU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</a:t>
            </a:r>
            <a:r>
              <a:rPr lang="ru-RU" sz="24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составила </a:t>
            </a:r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1 115 млн.  </a:t>
            </a:r>
            <a:r>
              <a:rPr lang="ru-RU" sz="16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endParaRPr lang="ru-RU" sz="1200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ресурсной поддержки МСП Вологодской области </a:t>
            </a:r>
            <a:r>
              <a:rPr lang="ru-RU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участником национального проекта </a:t>
            </a:r>
            <a:r>
              <a:rPr lang="ru-RU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«Малое и среднее предпринимательство и поддержка предпринимательской инициативы».</a:t>
            </a:r>
            <a:endParaRPr lang="ru-RU" b="1" u="sng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8" y="145593"/>
            <a:ext cx="1644969" cy="7356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7788" y="89028"/>
            <a:ext cx="1006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512507"/>
                </a:solidFill>
              </a:rPr>
              <a:t>Микрокредитная</a:t>
            </a:r>
            <a:r>
              <a:rPr lang="ru-RU" sz="2400" b="1" dirty="0">
                <a:solidFill>
                  <a:srgbClr val="512507"/>
                </a:solidFill>
              </a:rPr>
              <a:t> компания   Вологодской области</a:t>
            </a:r>
          </a:p>
          <a:p>
            <a:r>
              <a:rPr lang="ru-RU" sz="2400" b="1" dirty="0">
                <a:solidFill>
                  <a:srgbClr val="512507"/>
                </a:solidFill>
              </a:rPr>
              <a:t>«Фонд ресурсной поддержки малого и среднего предпринимательства»</a:t>
            </a:r>
          </a:p>
        </p:txBody>
      </p:sp>
    </p:spTree>
    <p:extLst>
      <p:ext uri="{BB962C8B-B14F-4D97-AF65-F5344CB8AC3E}">
        <p14:creationId xmlns:p14="http://schemas.microsoft.com/office/powerpoint/2010/main" val="79222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2" y="0"/>
            <a:ext cx="1219358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2" y="148794"/>
            <a:ext cx="1861346" cy="832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5619" y="133616"/>
            <a:ext cx="8946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 ПРЕДОСТАВЛЕНИЯ </a:t>
            </a:r>
          </a:p>
          <a:p>
            <a:pPr algn="ctr"/>
            <a:r>
              <a:rPr lang="ru-RU" sz="28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876" y="1328721"/>
            <a:ext cx="308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МИКРОЗАЙМА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9363" y="1328721"/>
            <a:ext cx="308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19460" y="1328721"/>
            <a:ext cx="308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913" y="565025"/>
            <a:ext cx="847347" cy="1310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8374" y="1297943"/>
            <a:ext cx="11180618" cy="477054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  <a:r>
              <a:rPr lang="ru-RU" sz="2400" b="1" dirty="0" err="1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микрозайма</a:t>
            </a:r>
            <a:r>
              <a:rPr lang="ru-RU" sz="24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ставка </a:t>
            </a:r>
            <a:r>
              <a:rPr lang="ru-RU" sz="2400" b="1" dirty="0" err="1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микрозайма</a:t>
            </a:r>
            <a:r>
              <a:rPr lang="ru-RU" sz="24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срок </a:t>
            </a:r>
            <a:r>
              <a:rPr lang="ru-RU" sz="2400" b="1" dirty="0" err="1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микрозайма</a:t>
            </a:r>
            <a:endParaRPr lang="ru-RU" sz="25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84" y="1912141"/>
            <a:ext cx="274324" cy="42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77" y="1891359"/>
            <a:ext cx="274324" cy="42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861" y="1922532"/>
            <a:ext cx="274324" cy="42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99" y="3147903"/>
            <a:ext cx="11829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512507"/>
                </a:solidFill>
              </a:rPr>
              <a:t>Заявители: </a:t>
            </a:r>
          </a:p>
          <a:p>
            <a:r>
              <a:rPr lang="ru-RU" sz="2400" dirty="0" smtClean="0">
                <a:solidFill>
                  <a:srgbClr val="512507"/>
                </a:solidFill>
              </a:rPr>
              <a:t>субъекты МСП, зарегистрированные и осуществляющие деятельность на территории Вологодской области.</a:t>
            </a:r>
          </a:p>
          <a:p>
            <a:r>
              <a:rPr lang="ru-RU" sz="2400" dirty="0" smtClean="0">
                <a:solidFill>
                  <a:srgbClr val="512507"/>
                </a:solidFill>
              </a:rPr>
              <a:t>ИП, ООО от 0 месяцев, </a:t>
            </a:r>
            <a:r>
              <a:rPr lang="ru-RU" sz="2400" dirty="0" err="1" smtClean="0">
                <a:solidFill>
                  <a:srgbClr val="512507"/>
                </a:solidFill>
              </a:rPr>
              <a:t>самозанятые</a:t>
            </a:r>
            <a:r>
              <a:rPr lang="ru-RU" sz="2400" dirty="0" smtClean="0">
                <a:solidFill>
                  <a:srgbClr val="512507"/>
                </a:solidFill>
              </a:rPr>
              <a:t> граждане от 3 месяцев.</a:t>
            </a:r>
            <a:endParaRPr lang="ru-RU" sz="2400" dirty="0">
              <a:solidFill>
                <a:srgbClr val="51250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253" y="2397139"/>
            <a:ext cx="220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12507"/>
                </a:solidFill>
              </a:rPr>
              <a:t>до 5 млн </a:t>
            </a:r>
            <a:r>
              <a:rPr lang="ru-RU" sz="2800" b="1" dirty="0" err="1" smtClean="0">
                <a:solidFill>
                  <a:srgbClr val="512507"/>
                </a:solidFill>
              </a:rPr>
              <a:t>руб</a:t>
            </a:r>
            <a:endParaRPr lang="ru-RU" sz="2800" b="1" dirty="0">
              <a:solidFill>
                <a:srgbClr val="51250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4464" y="2356810"/>
            <a:ext cx="1090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2507"/>
                </a:solidFill>
              </a:rPr>
              <a:t>от</a:t>
            </a:r>
            <a:r>
              <a:rPr lang="ru-RU" sz="2800" b="1" dirty="0" smtClean="0">
                <a:solidFill>
                  <a:srgbClr val="512507"/>
                </a:solidFill>
              </a:rPr>
              <a:t> 1%</a:t>
            </a:r>
            <a:endParaRPr lang="ru-RU" sz="2800" b="1" dirty="0">
              <a:solidFill>
                <a:srgbClr val="512507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92695" y="2397186"/>
            <a:ext cx="1699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12507"/>
                </a:solidFill>
              </a:rPr>
              <a:t>до 36 </a:t>
            </a:r>
            <a:r>
              <a:rPr lang="ru-RU" sz="2800" b="1" dirty="0" err="1" smtClean="0">
                <a:solidFill>
                  <a:srgbClr val="512507"/>
                </a:solidFill>
              </a:rPr>
              <a:t>мес</a:t>
            </a:r>
            <a:endParaRPr lang="ru-RU" sz="2800" b="1" dirty="0">
              <a:solidFill>
                <a:srgbClr val="512507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9938" y="4940689"/>
            <a:ext cx="1157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512507"/>
                </a:solidFill>
              </a:rPr>
              <a:t>Финансируемые виды деятельности</a:t>
            </a:r>
            <a:r>
              <a:rPr lang="ru-RU" sz="2400" b="1" dirty="0" smtClean="0">
                <a:solidFill>
                  <a:srgbClr val="512507"/>
                </a:solidFill>
              </a:rPr>
              <a:t>: </a:t>
            </a:r>
            <a:r>
              <a:rPr lang="ru-RU" sz="2400" dirty="0" smtClean="0">
                <a:solidFill>
                  <a:srgbClr val="512507"/>
                </a:solidFill>
              </a:rPr>
              <a:t>все виды деятельности.</a:t>
            </a:r>
            <a:endParaRPr lang="ru-RU" sz="2400" dirty="0">
              <a:solidFill>
                <a:srgbClr val="512507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6081" y="5726940"/>
            <a:ext cx="991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512507"/>
                </a:solidFill>
              </a:rPr>
              <a:t>Целевое использование </a:t>
            </a:r>
            <a:r>
              <a:rPr lang="ru-RU" sz="2400" b="1" u="sng" dirty="0" err="1" smtClean="0">
                <a:solidFill>
                  <a:srgbClr val="512507"/>
                </a:solidFill>
              </a:rPr>
              <a:t>микрозаймов</a:t>
            </a:r>
            <a:r>
              <a:rPr lang="ru-RU" sz="2400" b="1" dirty="0" smtClean="0">
                <a:solidFill>
                  <a:srgbClr val="512507"/>
                </a:solidFill>
              </a:rPr>
              <a:t>: </a:t>
            </a:r>
            <a:r>
              <a:rPr lang="ru-RU" sz="2400" dirty="0" smtClean="0">
                <a:solidFill>
                  <a:srgbClr val="512507"/>
                </a:solidFill>
              </a:rPr>
              <a:t>ведение и развитие бизнеса.</a:t>
            </a:r>
            <a:endParaRPr lang="ru-RU" sz="2400" dirty="0">
              <a:solidFill>
                <a:srgbClr val="512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5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0391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4394" y="1245967"/>
            <a:ext cx="112708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512507"/>
                </a:solidFill>
              </a:rPr>
              <a:t>В 2023 году Фонд ресурсной поддержки предоставил следующие финансовые продукты с льготными ставками:</a:t>
            </a:r>
          </a:p>
          <a:p>
            <a:endParaRPr lang="ru-RU" sz="2400" dirty="0">
              <a:solidFill>
                <a:srgbClr val="512507"/>
              </a:solidFill>
            </a:endParaRPr>
          </a:p>
          <a:p>
            <a:r>
              <a:rPr lang="ru-RU" sz="2400" dirty="0">
                <a:solidFill>
                  <a:srgbClr val="512507"/>
                </a:solidFill>
              </a:rPr>
              <a:t>•	«</a:t>
            </a:r>
            <a:r>
              <a:rPr lang="ru-RU" sz="2400" dirty="0" smtClean="0">
                <a:solidFill>
                  <a:srgbClr val="512507"/>
                </a:solidFill>
              </a:rPr>
              <a:t>Лёгкий </a:t>
            </a:r>
            <a:r>
              <a:rPr lang="ru-RU" sz="2400" dirty="0">
                <a:solidFill>
                  <a:srgbClr val="512507"/>
                </a:solidFill>
              </a:rPr>
              <a:t>старт» для </a:t>
            </a:r>
            <a:r>
              <a:rPr lang="ru-RU" sz="2400" dirty="0" smtClean="0">
                <a:solidFill>
                  <a:srgbClr val="512507"/>
                </a:solidFill>
              </a:rPr>
              <a:t>начинающего бизнеса от 1% до 6 </a:t>
            </a:r>
            <a:r>
              <a:rPr lang="ru-RU" sz="2400" dirty="0">
                <a:solidFill>
                  <a:srgbClr val="512507"/>
                </a:solidFill>
              </a:rPr>
              <a:t>%;  </a:t>
            </a:r>
          </a:p>
          <a:p>
            <a:r>
              <a:rPr lang="ru-RU" sz="2400" dirty="0">
                <a:solidFill>
                  <a:srgbClr val="512507"/>
                </a:solidFill>
              </a:rPr>
              <a:t>•	«На закуп продукции ремесленной деятельности» под 5 %;</a:t>
            </a:r>
          </a:p>
          <a:p>
            <a:r>
              <a:rPr lang="ru-RU" sz="2400" dirty="0">
                <a:solidFill>
                  <a:srgbClr val="512507"/>
                </a:solidFill>
              </a:rPr>
              <a:t>•	«</a:t>
            </a:r>
            <a:r>
              <a:rPr lang="ru-RU" sz="2400" dirty="0" err="1">
                <a:solidFill>
                  <a:srgbClr val="512507"/>
                </a:solidFill>
              </a:rPr>
              <a:t>Самозанятый</a:t>
            </a:r>
            <a:r>
              <a:rPr lang="ru-RU" sz="2400" dirty="0">
                <a:solidFill>
                  <a:srgbClr val="512507"/>
                </a:solidFill>
              </a:rPr>
              <a:t> гражданин» под ставку </a:t>
            </a:r>
            <a:r>
              <a:rPr lang="ru-RU" sz="2400" dirty="0" smtClean="0">
                <a:solidFill>
                  <a:srgbClr val="512507"/>
                </a:solidFill>
              </a:rPr>
              <a:t>от 3,38% до7,5%;</a:t>
            </a:r>
            <a:endParaRPr lang="ru-RU" sz="2400" dirty="0">
              <a:solidFill>
                <a:srgbClr val="512507"/>
              </a:solidFill>
            </a:endParaRPr>
          </a:p>
          <a:p>
            <a:r>
              <a:rPr lang="ru-RU" sz="2400" dirty="0">
                <a:solidFill>
                  <a:srgbClr val="512507"/>
                </a:solidFill>
              </a:rPr>
              <a:t>•	«Оборотный» от </a:t>
            </a:r>
            <a:r>
              <a:rPr lang="ru-RU" sz="2400" dirty="0" smtClean="0">
                <a:solidFill>
                  <a:srgbClr val="512507"/>
                </a:solidFill>
              </a:rPr>
              <a:t>4,25% </a:t>
            </a:r>
            <a:r>
              <a:rPr lang="ru-RU" sz="2400" dirty="0">
                <a:solidFill>
                  <a:srgbClr val="512507"/>
                </a:solidFill>
              </a:rPr>
              <a:t>до </a:t>
            </a:r>
            <a:r>
              <a:rPr lang="ru-RU" sz="2400" dirty="0" smtClean="0">
                <a:solidFill>
                  <a:srgbClr val="512507"/>
                </a:solidFill>
              </a:rPr>
              <a:t>8,5</a:t>
            </a:r>
            <a:r>
              <a:rPr lang="ru-RU" sz="2400" dirty="0">
                <a:solidFill>
                  <a:srgbClr val="512507"/>
                </a:solidFill>
              </a:rPr>
              <a:t>%;</a:t>
            </a:r>
          </a:p>
          <a:p>
            <a:r>
              <a:rPr lang="ru-RU" sz="2400" dirty="0">
                <a:solidFill>
                  <a:srgbClr val="512507"/>
                </a:solidFill>
              </a:rPr>
              <a:t>•	«Рефинансирование» от </a:t>
            </a:r>
            <a:r>
              <a:rPr lang="ru-RU" sz="2400" dirty="0" smtClean="0">
                <a:solidFill>
                  <a:srgbClr val="512507"/>
                </a:solidFill>
              </a:rPr>
              <a:t>4,25% </a:t>
            </a:r>
            <a:r>
              <a:rPr lang="ru-RU" sz="2400" dirty="0">
                <a:solidFill>
                  <a:srgbClr val="512507"/>
                </a:solidFill>
              </a:rPr>
              <a:t>до </a:t>
            </a:r>
            <a:r>
              <a:rPr lang="ru-RU" sz="2400" dirty="0" smtClean="0">
                <a:solidFill>
                  <a:srgbClr val="512507"/>
                </a:solidFill>
              </a:rPr>
              <a:t>8,5</a:t>
            </a:r>
            <a:r>
              <a:rPr lang="ru-RU" sz="2400" dirty="0">
                <a:solidFill>
                  <a:srgbClr val="512507"/>
                </a:solidFill>
              </a:rPr>
              <a:t>%;</a:t>
            </a:r>
          </a:p>
          <a:p>
            <a:r>
              <a:rPr lang="ru-RU" sz="2400" dirty="0">
                <a:solidFill>
                  <a:srgbClr val="512507"/>
                </a:solidFill>
              </a:rPr>
              <a:t>•	«Инвестиционный» от </a:t>
            </a:r>
            <a:r>
              <a:rPr lang="ru-RU" sz="2400" dirty="0" smtClean="0">
                <a:solidFill>
                  <a:srgbClr val="512507"/>
                </a:solidFill>
              </a:rPr>
              <a:t>4,25% до 8,5</a:t>
            </a:r>
            <a:r>
              <a:rPr lang="ru-RU" sz="2400" dirty="0">
                <a:solidFill>
                  <a:srgbClr val="512507"/>
                </a:solidFill>
              </a:rPr>
              <a:t>%;</a:t>
            </a:r>
          </a:p>
          <a:p>
            <a:r>
              <a:rPr lang="ru-RU" sz="2400" dirty="0">
                <a:solidFill>
                  <a:srgbClr val="512507"/>
                </a:solidFill>
              </a:rPr>
              <a:t>•	«</a:t>
            </a:r>
            <a:r>
              <a:rPr lang="ru-RU" sz="2400" dirty="0" smtClean="0">
                <a:solidFill>
                  <a:srgbClr val="512507"/>
                </a:solidFill>
              </a:rPr>
              <a:t>Экспортёр</a:t>
            </a:r>
            <a:r>
              <a:rPr lang="ru-RU" sz="2400" dirty="0">
                <a:solidFill>
                  <a:srgbClr val="512507"/>
                </a:solidFill>
              </a:rPr>
              <a:t>» от </a:t>
            </a:r>
            <a:r>
              <a:rPr lang="ru-RU" sz="2400" dirty="0" smtClean="0">
                <a:solidFill>
                  <a:srgbClr val="512507"/>
                </a:solidFill>
              </a:rPr>
              <a:t>3,75% </a:t>
            </a:r>
            <a:r>
              <a:rPr lang="ru-RU" sz="2400" dirty="0">
                <a:solidFill>
                  <a:srgbClr val="512507"/>
                </a:solidFill>
              </a:rPr>
              <a:t>до </a:t>
            </a:r>
            <a:r>
              <a:rPr lang="ru-RU" sz="2400" dirty="0" smtClean="0">
                <a:solidFill>
                  <a:srgbClr val="512507"/>
                </a:solidFill>
              </a:rPr>
              <a:t>7,5</a:t>
            </a:r>
            <a:r>
              <a:rPr lang="ru-RU" sz="2400" dirty="0">
                <a:solidFill>
                  <a:srgbClr val="512507"/>
                </a:solidFill>
              </a:rPr>
              <a:t>%;</a:t>
            </a:r>
          </a:p>
          <a:p>
            <a:r>
              <a:rPr lang="ru-RU" sz="2400" dirty="0">
                <a:solidFill>
                  <a:srgbClr val="512507"/>
                </a:solidFill>
              </a:rPr>
              <a:t>•	«Надёжный клиент» от </a:t>
            </a:r>
            <a:r>
              <a:rPr lang="ru-RU" sz="2400" dirty="0" smtClean="0">
                <a:solidFill>
                  <a:srgbClr val="512507"/>
                </a:solidFill>
              </a:rPr>
              <a:t>8,5 </a:t>
            </a:r>
            <a:r>
              <a:rPr lang="ru-RU" sz="2400" dirty="0">
                <a:solidFill>
                  <a:srgbClr val="512507"/>
                </a:solidFill>
              </a:rPr>
              <a:t>до </a:t>
            </a:r>
            <a:r>
              <a:rPr lang="ru-RU" sz="2400" dirty="0" smtClean="0">
                <a:solidFill>
                  <a:srgbClr val="512507"/>
                </a:solidFill>
              </a:rPr>
              <a:t>10%;</a:t>
            </a:r>
            <a:endParaRPr lang="ru-RU" sz="2400" dirty="0">
              <a:solidFill>
                <a:srgbClr val="512507"/>
              </a:solidFill>
            </a:endParaRPr>
          </a:p>
          <a:p>
            <a:r>
              <a:rPr lang="ru-RU" sz="2400" dirty="0">
                <a:solidFill>
                  <a:srgbClr val="512507"/>
                </a:solidFill>
              </a:rPr>
              <a:t>•	</a:t>
            </a:r>
            <a:r>
              <a:rPr lang="ru-RU" sz="2400" dirty="0" smtClean="0">
                <a:solidFill>
                  <a:srgbClr val="512507"/>
                </a:solidFill>
              </a:rPr>
              <a:t>«На развитие туристской инфраструктуры» </a:t>
            </a:r>
            <a:r>
              <a:rPr lang="ru-RU" sz="2400" dirty="0">
                <a:solidFill>
                  <a:srgbClr val="512507"/>
                </a:solidFill>
              </a:rPr>
              <a:t>под </a:t>
            </a:r>
            <a:r>
              <a:rPr lang="ru-RU" sz="2400" dirty="0" smtClean="0">
                <a:solidFill>
                  <a:srgbClr val="512507"/>
                </a:solidFill>
              </a:rPr>
              <a:t>5</a:t>
            </a:r>
            <a:r>
              <a:rPr lang="ru-RU" sz="2400" dirty="0">
                <a:solidFill>
                  <a:srgbClr val="512507"/>
                </a:solidFill>
              </a:rPr>
              <a:t>%.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2" y="148794"/>
            <a:ext cx="1861346" cy="832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913" y="565025"/>
            <a:ext cx="847347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5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0391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4394" y="1245967"/>
            <a:ext cx="11270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51250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2" y="148794"/>
            <a:ext cx="1861346" cy="832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913" y="565025"/>
            <a:ext cx="847347" cy="1310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1381396"/>
            <a:ext cx="106750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512507"/>
                </a:solidFill>
              </a:rPr>
              <a:t>В рамках реализации нацпроекта «Малое и среднее предпринимательство», с целью улучшения социально-экономической ситуации в регионе принято решение обеспечить максимальный доступ субъектам МСП Вологодской области к финансовым ресурсам, в частности к льготному финансированию. </a:t>
            </a:r>
            <a:endParaRPr lang="ru-RU" sz="2400" dirty="0" smtClean="0">
              <a:solidFill>
                <a:srgbClr val="512507"/>
              </a:solidFill>
            </a:endParaRPr>
          </a:p>
          <a:p>
            <a:pPr lvl="0"/>
            <a:endParaRPr lang="ru-RU" sz="2400" dirty="0">
              <a:solidFill>
                <a:srgbClr val="512507"/>
              </a:solidFill>
            </a:endParaRPr>
          </a:p>
          <a:p>
            <a:r>
              <a:rPr lang="ru-RU" sz="2400" dirty="0">
                <a:solidFill>
                  <a:srgbClr val="512507"/>
                </a:solidFill>
              </a:rPr>
              <a:t>В декабре </a:t>
            </a:r>
            <a:r>
              <a:rPr lang="ru-RU" sz="2400" dirty="0" smtClean="0">
                <a:solidFill>
                  <a:srgbClr val="512507"/>
                </a:solidFill>
              </a:rPr>
              <a:t>2023г. </a:t>
            </a:r>
            <a:r>
              <a:rPr lang="ru-RU" sz="2400" dirty="0">
                <a:solidFill>
                  <a:srgbClr val="512507"/>
                </a:solidFill>
              </a:rPr>
              <a:t>по </a:t>
            </a:r>
            <a:r>
              <a:rPr lang="ru-RU" sz="2400" dirty="0" err="1">
                <a:solidFill>
                  <a:srgbClr val="512507"/>
                </a:solidFill>
              </a:rPr>
              <a:t>микрозаймам</a:t>
            </a:r>
            <a:r>
              <a:rPr lang="ru-RU" sz="2400" dirty="0">
                <a:solidFill>
                  <a:srgbClr val="512507"/>
                </a:solidFill>
              </a:rPr>
              <a:t> </a:t>
            </a:r>
            <a:r>
              <a:rPr lang="ru-RU" sz="2400" dirty="0" smtClean="0">
                <a:solidFill>
                  <a:srgbClr val="512507"/>
                </a:solidFill>
              </a:rPr>
              <a:t>:</a:t>
            </a:r>
          </a:p>
          <a:p>
            <a:r>
              <a:rPr lang="ru-RU" sz="2400" dirty="0">
                <a:solidFill>
                  <a:srgbClr val="512507"/>
                </a:solidFill>
              </a:rPr>
              <a:t> </a:t>
            </a:r>
            <a:r>
              <a:rPr lang="ru-RU" sz="2400" dirty="0" smtClean="0">
                <a:solidFill>
                  <a:srgbClr val="512507"/>
                </a:solidFill>
              </a:rPr>
              <a:t>- «Оборотный»</a:t>
            </a:r>
          </a:p>
          <a:p>
            <a:r>
              <a:rPr lang="ru-RU" sz="2400" dirty="0">
                <a:solidFill>
                  <a:srgbClr val="512507"/>
                </a:solidFill>
              </a:rPr>
              <a:t> </a:t>
            </a:r>
            <a:r>
              <a:rPr lang="ru-RU" sz="2400" dirty="0" smtClean="0">
                <a:solidFill>
                  <a:srgbClr val="512507"/>
                </a:solidFill>
              </a:rPr>
              <a:t>- «Инвестиционный» </a:t>
            </a:r>
          </a:p>
          <a:p>
            <a:r>
              <a:rPr lang="ru-RU" sz="2400" dirty="0">
                <a:solidFill>
                  <a:srgbClr val="512507"/>
                </a:solidFill>
              </a:rPr>
              <a:t> </a:t>
            </a:r>
            <a:r>
              <a:rPr lang="ru-RU" sz="2400" dirty="0" smtClean="0">
                <a:solidFill>
                  <a:srgbClr val="512507"/>
                </a:solidFill>
              </a:rPr>
              <a:t>- «Рефинансирование»</a:t>
            </a:r>
          </a:p>
          <a:p>
            <a:r>
              <a:rPr lang="ru-RU" sz="2400" dirty="0" smtClean="0">
                <a:solidFill>
                  <a:srgbClr val="512507"/>
                </a:solidFill>
              </a:rPr>
              <a:t>Фонд </a:t>
            </a:r>
            <a:r>
              <a:rPr lang="ru-RU" sz="2400" dirty="0">
                <a:solidFill>
                  <a:srgbClr val="512507"/>
                </a:solidFill>
              </a:rPr>
              <a:t>ресурсной поддержки МСП  снизил ставки до </a:t>
            </a:r>
            <a:r>
              <a:rPr lang="ru-RU" sz="2800" b="1" dirty="0">
                <a:solidFill>
                  <a:srgbClr val="512507"/>
                </a:solidFill>
              </a:rPr>
              <a:t>4% годовых</a:t>
            </a:r>
            <a:r>
              <a:rPr lang="ru-RU" sz="2800" b="1" dirty="0" smtClean="0">
                <a:solidFill>
                  <a:srgbClr val="512507"/>
                </a:solidFill>
              </a:rPr>
              <a:t>.</a:t>
            </a:r>
          </a:p>
          <a:p>
            <a:endParaRPr lang="ru-RU" sz="2800" dirty="0">
              <a:solidFill>
                <a:srgbClr val="512507"/>
              </a:solidFill>
            </a:endParaRPr>
          </a:p>
          <a:p>
            <a:r>
              <a:rPr lang="ru-RU" sz="2800" dirty="0" smtClean="0">
                <a:solidFill>
                  <a:srgbClr val="512507"/>
                </a:solidFill>
              </a:rPr>
              <a:t>Специальное предложение действует только в декабре 2023г.</a:t>
            </a:r>
            <a:endParaRPr lang="ru-RU" sz="2800" dirty="0">
              <a:solidFill>
                <a:srgbClr val="512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3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935" y="313968"/>
            <a:ext cx="847347" cy="131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6543" y="173535"/>
            <a:ext cx="764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ПРОДУКТЫ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0" y="286031"/>
            <a:ext cx="1454520" cy="650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242" y="1167040"/>
            <a:ext cx="34561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ЛЁГКИЙ </a:t>
            </a:r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456" y="1571565"/>
            <a:ext cx="45620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700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МСП от 0 до 12 месяцев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8231" y="1132520"/>
            <a:ext cx="4676472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20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под </a:t>
            </a:r>
            <a:r>
              <a:rPr lang="ru-RU" sz="28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ru-RU" sz="24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20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6507" y="2094900"/>
            <a:ext cx="4676472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</a:t>
            </a:r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 </a:t>
            </a:r>
            <a:r>
              <a:rPr lang="ru-RU" sz="20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рублей под </a:t>
            </a:r>
            <a:r>
              <a:rPr lang="ru-RU" sz="24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4,25%</a:t>
            </a:r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54720" y="3003047"/>
            <a:ext cx="467647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обязателен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E4FC096-4BD0-4634-B0C8-EC69498B5BB1}"/>
              </a:ext>
            </a:extLst>
          </p:cNvPr>
          <p:cNvSpPr txBox="1"/>
          <p:nvPr/>
        </p:nvSpPr>
        <p:spPr>
          <a:xfrm>
            <a:off x="6436992" y="5044830"/>
            <a:ext cx="467647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– до 36 месяцев</a:t>
            </a:r>
            <a:endParaRPr lang="ru-RU" sz="20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082" y="5710756"/>
            <a:ext cx="9158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512507"/>
                </a:solidFill>
              </a:rPr>
              <a:t>Целевое использование </a:t>
            </a:r>
            <a:r>
              <a:rPr lang="ru-RU" sz="2400" b="1" u="sng" dirty="0" err="1" smtClean="0">
                <a:solidFill>
                  <a:srgbClr val="512507"/>
                </a:solidFill>
              </a:rPr>
              <a:t>микрозайма</a:t>
            </a:r>
            <a:r>
              <a:rPr lang="ru-RU" sz="2400" b="1" dirty="0" smtClean="0">
                <a:solidFill>
                  <a:srgbClr val="512507"/>
                </a:solidFill>
              </a:rPr>
              <a:t>: </a:t>
            </a:r>
            <a:r>
              <a:rPr lang="ru-RU" sz="2400" dirty="0" smtClean="0">
                <a:solidFill>
                  <a:srgbClr val="512507"/>
                </a:solidFill>
              </a:rPr>
              <a:t>ведение и развитие бизнеса.</a:t>
            </a:r>
            <a:endParaRPr lang="ru-RU" sz="2400" dirty="0">
              <a:solidFill>
                <a:srgbClr val="512507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6" y="1925508"/>
            <a:ext cx="5577580" cy="326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9156" y="6150401"/>
            <a:ext cx="1157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512507"/>
                </a:solidFill>
              </a:rPr>
              <a:t>Финансируемые виды деятельности</a:t>
            </a:r>
            <a:r>
              <a:rPr lang="ru-RU" sz="2400" b="1" dirty="0" smtClean="0">
                <a:solidFill>
                  <a:srgbClr val="512507"/>
                </a:solidFill>
              </a:rPr>
              <a:t>: </a:t>
            </a:r>
            <a:r>
              <a:rPr lang="ru-RU" sz="2400" dirty="0" smtClean="0">
                <a:solidFill>
                  <a:srgbClr val="512507"/>
                </a:solidFill>
              </a:rPr>
              <a:t>все виды деятельности, кроме подакцизных.</a:t>
            </a:r>
            <a:endParaRPr lang="ru-RU" sz="2400" dirty="0">
              <a:solidFill>
                <a:srgbClr val="512507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E4FC096-4BD0-4634-B0C8-EC69498B5BB1}"/>
              </a:ext>
            </a:extLst>
          </p:cNvPr>
          <p:cNvSpPr txBox="1"/>
          <p:nvPr/>
        </p:nvSpPr>
        <p:spPr>
          <a:xfrm>
            <a:off x="6458258" y="3613076"/>
            <a:ext cx="4676472" cy="1138773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займе до 500 000 рублей</a:t>
            </a:r>
          </a:p>
          <a:p>
            <a:pPr algn="ctr"/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– не требуется</a:t>
            </a:r>
          </a:p>
          <a:p>
            <a:pPr algn="ctr"/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   </a:t>
            </a:r>
            <a:r>
              <a:rPr lang="ru-RU" sz="28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  <a:endParaRPr lang="ru-RU" sz="20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4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" y="13881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90" y="324359"/>
            <a:ext cx="847347" cy="131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8743" y="153657"/>
            <a:ext cx="666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ПРОДУКТЫ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0" y="286031"/>
            <a:ext cx="1454520" cy="650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5964" y="1025331"/>
            <a:ext cx="46274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ОБОРОТНЫЙ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691" y="1417575"/>
            <a:ext cx="5084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субъектов МСП от 6 месяцев</a:t>
            </a:r>
            <a:endParaRPr lang="ru-RU" sz="1600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7131" y="922075"/>
            <a:ext cx="4676472" cy="800219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займа</a:t>
            </a:r>
          </a:p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5 000 000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5407" y="1982414"/>
            <a:ext cx="4676472" cy="800219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займа</a:t>
            </a:r>
          </a:p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24 месяцев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0839" y="4177234"/>
            <a:ext cx="4676472" cy="800219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</a:t>
            </a:r>
            <a:r>
              <a:rPr lang="ru-RU" sz="23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4%годовых*</a:t>
            </a:r>
            <a:endParaRPr lang="ru-RU" sz="23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0839" y="2987648"/>
            <a:ext cx="4676472" cy="446276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обязателен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2B33114-A48A-4CC5-896A-B599ADE6F7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" b="10601"/>
          <a:stretch/>
        </p:blipFill>
        <p:spPr>
          <a:xfrm>
            <a:off x="273345" y="1749516"/>
            <a:ext cx="4600866" cy="29929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6587" y="4887175"/>
            <a:ext cx="112155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512507"/>
                </a:solidFill>
              </a:rPr>
              <a:t>Целевое использование </a:t>
            </a:r>
            <a:r>
              <a:rPr lang="ru-RU" sz="2400" b="1" u="sng" dirty="0" err="1" smtClean="0">
                <a:solidFill>
                  <a:srgbClr val="512507"/>
                </a:solidFill>
              </a:rPr>
              <a:t>микрозайма</a:t>
            </a:r>
            <a:r>
              <a:rPr lang="ru-RU" sz="2400" b="1" dirty="0" smtClean="0">
                <a:solidFill>
                  <a:srgbClr val="512507"/>
                </a:solidFill>
              </a:rPr>
              <a:t>: </a:t>
            </a:r>
            <a:r>
              <a:rPr lang="ru-RU" sz="2000" dirty="0">
                <a:solidFill>
                  <a:srgbClr val="512507"/>
                </a:solidFill>
              </a:rPr>
              <a:t>пополнение оборотных </a:t>
            </a:r>
            <a:r>
              <a:rPr lang="ru-RU" sz="2000" dirty="0" smtClean="0">
                <a:solidFill>
                  <a:srgbClr val="512507"/>
                </a:solidFill>
              </a:rPr>
              <a:t>средств,</a:t>
            </a:r>
          </a:p>
          <a:p>
            <a:r>
              <a:rPr lang="ru-RU" sz="2000" dirty="0" smtClean="0">
                <a:solidFill>
                  <a:srgbClr val="512507"/>
                </a:solidFill>
              </a:rPr>
              <a:t>обеспечение </a:t>
            </a:r>
            <a:r>
              <a:rPr lang="ru-RU" sz="2000" dirty="0">
                <a:solidFill>
                  <a:srgbClr val="512507"/>
                </a:solidFill>
              </a:rPr>
              <a:t>заявки на участие в закупке и (или) на обеспечение исполнения контракта </a:t>
            </a:r>
            <a:endParaRPr lang="ru-RU" sz="2000" dirty="0" smtClean="0">
              <a:solidFill>
                <a:srgbClr val="512507"/>
              </a:solidFill>
            </a:endParaRPr>
          </a:p>
          <a:p>
            <a:r>
              <a:rPr lang="ru-RU" sz="2000" dirty="0" smtClean="0">
                <a:solidFill>
                  <a:srgbClr val="512507"/>
                </a:solidFill>
              </a:rPr>
              <a:t>и </a:t>
            </a:r>
            <a:r>
              <a:rPr lang="ru-RU" sz="2000" dirty="0">
                <a:solidFill>
                  <a:srgbClr val="512507"/>
                </a:solidFill>
              </a:rPr>
              <a:t>(или) на выполнение контракта, </a:t>
            </a:r>
            <a:r>
              <a:rPr lang="ru-RU" sz="2000" dirty="0" smtClean="0">
                <a:solidFill>
                  <a:srgbClr val="512507"/>
                </a:solidFill>
              </a:rPr>
              <a:t>предусмотренного </a:t>
            </a:r>
            <a:r>
              <a:rPr lang="ru-RU" sz="2000" dirty="0">
                <a:solidFill>
                  <a:srgbClr val="512507"/>
                </a:solidFill>
              </a:rPr>
              <a:t>Федеральным законом</a:t>
            </a:r>
            <a:r>
              <a:rPr lang="ru-RU" sz="2400" dirty="0">
                <a:solidFill>
                  <a:srgbClr val="512507"/>
                </a:solidFill>
              </a:rPr>
              <a:t> </a:t>
            </a:r>
            <a:r>
              <a:rPr lang="ru-RU" sz="2000" dirty="0">
                <a:solidFill>
                  <a:srgbClr val="512507"/>
                </a:solidFill>
              </a:rPr>
              <a:t>от 05.04.2013 № </a:t>
            </a:r>
            <a:r>
              <a:rPr lang="ru-RU" sz="2000" dirty="0" smtClean="0">
                <a:solidFill>
                  <a:srgbClr val="512507"/>
                </a:solidFill>
              </a:rPr>
              <a:t>44-ФЗ,</a:t>
            </a:r>
          </a:p>
          <a:p>
            <a:r>
              <a:rPr lang="ru-RU" sz="2000" dirty="0">
                <a:solidFill>
                  <a:srgbClr val="512507"/>
                </a:solidFill>
              </a:rPr>
              <a:t>ремонт основных средств, в том числе принадлежащих на праве аренды</a:t>
            </a:r>
            <a:r>
              <a:rPr lang="ru-RU" sz="2000" dirty="0" smtClean="0">
                <a:solidFill>
                  <a:srgbClr val="512507"/>
                </a:solidFill>
              </a:rPr>
              <a:t>.</a:t>
            </a:r>
          </a:p>
          <a:p>
            <a:endParaRPr lang="ru-RU" sz="2000" dirty="0" smtClean="0">
              <a:solidFill>
                <a:srgbClr val="512507"/>
              </a:solidFill>
            </a:endParaRPr>
          </a:p>
          <a:p>
            <a:r>
              <a:rPr lang="ru-RU" sz="2000" dirty="0" smtClean="0">
                <a:solidFill>
                  <a:srgbClr val="512507"/>
                </a:solidFill>
              </a:rPr>
              <a:t>*только в декабре 2023г.</a:t>
            </a:r>
            <a:endParaRPr lang="ru-RU" sz="2000" dirty="0">
              <a:solidFill>
                <a:srgbClr val="51250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4377" y="3565368"/>
            <a:ext cx="4676472" cy="446276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залога до 500 000 рублей*</a:t>
            </a:r>
            <a:endParaRPr lang="ru-RU" sz="23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5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499" y="220449"/>
            <a:ext cx="847347" cy="131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8743" y="153657"/>
            <a:ext cx="666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ПРОДУКТЫ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0" y="286031"/>
            <a:ext cx="1454520" cy="650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364" y="1031898"/>
            <a:ext cx="46274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73021" y="800544"/>
            <a:ext cx="4676472" cy="800219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займа</a:t>
            </a:r>
          </a:p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5 000 000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71299" y="1806955"/>
            <a:ext cx="4676472" cy="800219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займа</a:t>
            </a:r>
          </a:p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36 месяцев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86731" y="4104688"/>
            <a:ext cx="4676472" cy="800219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</a:t>
            </a:r>
            <a:r>
              <a:rPr lang="ru-RU" sz="23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</a:t>
            </a:r>
          </a:p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3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годовых*</a:t>
            </a:r>
            <a:endParaRPr lang="ru-RU" sz="23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6731" y="2774112"/>
            <a:ext cx="4676472" cy="446276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обязателен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4926" y="4931709"/>
            <a:ext cx="114571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</a:t>
            </a:r>
            <a:r>
              <a:rPr lang="ru-RU" sz="2000" b="1" u="sng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0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займа:</a:t>
            </a:r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2000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средств;</a:t>
            </a:r>
          </a:p>
          <a:p>
            <a:pPr algn="just"/>
            <a:r>
              <a:rPr lang="ru-RU" sz="20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2000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движимого или недвижимого имущества, в том числе выкуп из </a:t>
            </a:r>
            <a:r>
              <a:rPr lang="ru-RU" sz="20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лизинга </a:t>
            </a:r>
          </a:p>
          <a:p>
            <a:pPr algn="just"/>
            <a:r>
              <a:rPr lang="ru-RU" sz="20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000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первоначального </a:t>
            </a:r>
            <a:r>
              <a:rPr lang="ru-RU" sz="20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взноса для </a:t>
            </a:r>
            <a:r>
              <a:rPr lang="ru-RU" sz="2000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заключения договора </a:t>
            </a:r>
            <a:r>
              <a:rPr lang="ru-RU" sz="20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лизинга,</a:t>
            </a:r>
            <a:endParaRPr lang="ru-RU" sz="2000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  </a:t>
            </a:r>
            <a:r>
              <a:rPr lang="ru-RU" sz="2000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реконструкция, модернизация основных </a:t>
            </a:r>
            <a:r>
              <a:rPr lang="ru-RU" sz="20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средств; иные </a:t>
            </a:r>
            <a:r>
              <a:rPr lang="ru-RU" sz="2000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</a:t>
            </a:r>
            <a:r>
              <a:rPr lang="ru-RU" sz="20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</a:p>
          <a:p>
            <a:pPr algn="just"/>
            <a:endParaRPr lang="ru-RU" sz="2000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512507"/>
                </a:solidFill>
              </a:rPr>
              <a:t>*только в декабре 2023г.</a:t>
            </a:r>
          </a:p>
          <a:p>
            <a:pPr algn="just"/>
            <a:endParaRPr lang="ru-RU" sz="2000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512507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4" y="1892108"/>
            <a:ext cx="4666704" cy="311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9646" y="1448748"/>
            <a:ext cx="5084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субъектов МСП от 6 месяцев</a:t>
            </a:r>
            <a:endParaRPr lang="ru-RU" sz="1600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0074" y="3480304"/>
            <a:ext cx="4676472" cy="446276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залога до 500 000 рублей*</a:t>
            </a:r>
            <a:endParaRPr lang="ru-RU" sz="23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1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0391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281" y="189276"/>
            <a:ext cx="847347" cy="131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8743" y="153657"/>
            <a:ext cx="666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ПРОДУКТЫ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0" y="286031"/>
            <a:ext cx="1454520" cy="650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364" y="1166122"/>
            <a:ext cx="49126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РЕФИНАНСИРОВАНИЕ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7403" y="1557583"/>
            <a:ext cx="5084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 b="1">
                <a:solidFill>
                  <a:srgbClr val="2C5E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0" dirty="0" smtClean="0">
                <a:solidFill>
                  <a:srgbClr val="512507"/>
                </a:solidFill>
              </a:rPr>
              <a:t>Для </a:t>
            </a:r>
            <a:r>
              <a:rPr lang="ru-RU" sz="1600" b="0" dirty="0">
                <a:solidFill>
                  <a:srgbClr val="512507"/>
                </a:solidFill>
              </a:rPr>
              <a:t>субъектов МСП </a:t>
            </a:r>
            <a:r>
              <a:rPr lang="ru-RU" sz="1600" b="0" dirty="0" smtClean="0">
                <a:solidFill>
                  <a:srgbClr val="512507"/>
                </a:solidFill>
              </a:rPr>
              <a:t>от </a:t>
            </a:r>
            <a:r>
              <a:rPr lang="ru-RU" sz="1600" b="0" dirty="0">
                <a:solidFill>
                  <a:srgbClr val="512507"/>
                </a:solidFill>
              </a:rPr>
              <a:t>6 </a:t>
            </a:r>
            <a:r>
              <a:rPr lang="ru-RU" sz="1600" b="0" dirty="0" smtClean="0">
                <a:solidFill>
                  <a:srgbClr val="512507"/>
                </a:solidFill>
              </a:rPr>
              <a:t>месяцев</a:t>
            </a:r>
            <a:endParaRPr lang="ru-RU" sz="1600" b="0" dirty="0">
              <a:solidFill>
                <a:srgbClr val="51250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6031" y="989914"/>
            <a:ext cx="4676472" cy="800219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займа</a:t>
            </a:r>
          </a:p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5 000 000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4307" y="2031227"/>
            <a:ext cx="4676472" cy="800219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займа</a:t>
            </a:r>
          </a:p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36 месяцев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9739" y="4561148"/>
            <a:ext cx="4676472" cy="800219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</a:t>
            </a:r>
            <a:r>
              <a:rPr lang="ru-RU" sz="23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</a:t>
            </a:r>
          </a:p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3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годовых*</a:t>
            </a:r>
            <a:endParaRPr lang="ru-RU" sz="23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9739" y="3177660"/>
            <a:ext cx="4676472" cy="446276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обязателен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5329" y="5470354"/>
            <a:ext cx="81970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</a:t>
            </a:r>
            <a:r>
              <a:rPr lang="ru-RU" sz="2000" b="1" u="sng" dirty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000" b="1" u="sng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займа:</a:t>
            </a:r>
            <a:r>
              <a:rPr lang="ru-RU" sz="20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512507"/>
                </a:solidFill>
              </a:rPr>
              <a:t>текущее или досрочное погашение </a:t>
            </a:r>
            <a:endParaRPr lang="ru-RU" sz="2000" dirty="0" smtClean="0">
              <a:solidFill>
                <a:srgbClr val="512507"/>
              </a:solidFill>
            </a:endParaRPr>
          </a:p>
          <a:p>
            <a:pPr algn="just"/>
            <a:r>
              <a:rPr lang="ru-RU" sz="2000" dirty="0" smtClean="0">
                <a:solidFill>
                  <a:srgbClr val="512507"/>
                </a:solidFill>
              </a:rPr>
              <a:t>банковских </a:t>
            </a:r>
            <a:r>
              <a:rPr lang="ru-RU" sz="2000" dirty="0">
                <a:solidFill>
                  <a:srgbClr val="512507"/>
                </a:solidFill>
              </a:rPr>
              <a:t>кредитов и </a:t>
            </a:r>
            <a:r>
              <a:rPr lang="ru-RU" sz="2000" dirty="0" smtClean="0">
                <a:solidFill>
                  <a:srgbClr val="512507"/>
                </a:solidFill>
              </a:rPr>
              <a:t>займов</a:t>
            </a:r>
          </a:p>
          <a:p>
            <a:pPr algn="just"/>
            <a:endParaRPr lang="ru-RU" sz="2000" dirty="0">
              <a:solidFill>
                <a:srgbClr val="512507"/>
              </a:solidFill>
            </a:endParaRPr>
          </a:p>
          <a:p>
            <a:pPr algn="just"/>
            <a:r>
              <a:rPr lang="ru-RU" sz="2000" dirty="0">
                <a:solidFill>
                  <a:srgbClr val="512507"/>
                </a:solidFill>
              </a:rPr>
              <a:t>*только в декабре 2023г.</a:t>
            </a:r>
          </a:p>
          <a:p>
            <a:pPr algn="just"/>
            <a:endParaRPr lang="ru-RU" sz="2000" dirty="0">
              <a:solidFill>
                <a:srgbClr val="512507"/>
              </a:solidFill>
            </a:endParaRPr>
          </a:p>
          <a:p>
            <a:pPr algn="just"/>
            <a:endParaRPr lang="ru-RU" sz="2000" dirty="0">
              <a:solidFill>
                <a:srgbClr val="512507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0" y="2095025"/>
            <a:ext cx="4901507" cy="326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68808" y="3852459"/>
            <a:ext cx="4676472" cy="446276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5125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залога до 500 000 рублей*</a:t>
            </a:r>
            <a:endParaRPr lang="ru-RU" sz="2300" b="1" dirty="0">
              <a:solidFill>
                <a:srgbClr val="5125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68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2488</TotalTime>
  <Words>833</Words>
  <Application>Microsoft Office PowerPoint</Application>
  <PresentationFormat>Широкоэкранный</PresentationFormat>
  <Paragraphs>172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Katya</cp:lastModifiedBy>
  <cp:revision>156</cp:revision>
  <dcterms:created xsi:type="dcterms:W3CDTF">2021-09-27T06:05:23Z</dcterms:created>
  <dcterms:modified xsi:type="dcterms:W3CDTF">2023-12-11T14:00:47Z</dcterms:modified>
</cp:coreProperties>
</file>